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notesSlides/notesSlide3.xml" ContentType="application/vnd.openxmlformats-officedocument.presentationml.notesSlide+xml"/>
  <Override PartName="/ppt/charts/chart9.xml" ContentType="application/vnd.openxmlformats-officedocument.drawingml.chart+xml"/>
  <Override PartName="/ppt/theme/themeOverride9.xml" ContentType="application/vnd.openxmlformats-officedocument.themeOverride+xml"/>
  <Override PartName="/ppt/charts/chart10.xml" ContentType="application/vnd.openxmlformats-officedocument.drawingml.chart+xml"/>
  <Override PartName="/ppt/theme/themeOverride10.xml" ContentType="application/vnd.openxmlformats-officedocument.themeOverride+xml"/>
  <Override PartName="/ppt/charts/chart11.xml" ContentType="application/vnd.openxmlformats-officedocument.drawingml.chart+xml"/>
  <Override PartName="/ppt/theme/themeOverride11.xml" ContentType="application/vnd.openxmlformats-officedocument.themeOverride+xml"/>
  <Override PartName="/ppt/charts/chart12.xml" ContentType="application/vnd.openxmlformats-officedocument.drawingml.chart+xml"/>
  <Override PartName="/ppt/theme/themeOverride12.xml" ContentType="application/vnd.openxmlformats-officedocument.themeOverride+xml"/>
  <Override PartName="/ppt/charts/chart13.xml" ContentType="application/vnd.openxmlformats-officedocument.drawingml.chart+xml"/>
  <Override PartName="/ppt/theme/themeOverride13.xml" ContentType="application/vnd.openxmlformats-officedocument.themeOverride+xml"/>
  <Override PartName="/ppt/charts/chart14.xml" ContentType="application/vnd.openxmlformats-officedocument.drawingml.chart+xml"/>
  <Override PartName="/ppt/theme/themeOverride14.xml" ContentType="application/vnd.openxmlformats-officedocument.themeOverride+xml"/>
  <Override PartName="/ppt/charts/chart15.xml" ContentType="application/vnd.openxmlformats-officedocument.drawingml.chart+xml"/>
  <Override PartName="/ppt/theme/themeOverride15.xml" ContentType="application/vnd.openxmlformats-officedocument.themeOverride+xml"/>
  <Override PartName="/ppt/charts/chart16.xml" ContentType="application/vnd.openxmlformats-officedocument.drawingml.chart+xml"/>
  <Override PartName="/ppt/theme/themeOverride16.xml" ContentType="application/vnd.openxmlformats-officedocument.themeOverride+xml"/>
  <Override PartName="/ppt/charts/chart17.xml" ContentType="application/vnd.openxmlformats-officedocument.drawingml.chart+xml"/>
  <Override PartName="/ppt/theme/themeOverride17.xml" ContentType="application/vnd.openxmlformats-officedocument.themeOverride+xml"/>
  <Override PartName="/ppt/notesSlides/notesSlide4.xml" ContentType="application/vnd.openxmlformats-officedocument.presentationml.notesSlide+xml"/>
  <Override PartName="/ppt/charts/chart18.xml" ContentType="application/vnd.openxmlformats-officedocument.drawingml.chart+xml"/>
  <Override PartName="/ppt/theme/themeOverride18.xml" ContentType="application/vnd.openxmlformats-officedocument.themeOverride+xml"/>
  <Override PartName="/ppt/charts/chart19.xml" ContentType="application/vnd.openxmlformats-officedocument.drawingml.chart+xml"/>
  <Override PartName="/ppt/theme/themeOverride19.xml" ContentType="application/vnd.openxmlformats-officedocument.themeOverride+xml"/>
  <Override PartName="/ppt/charts/chart20.xml" ContentType="application/vnd.openxmlformats-officedocument.drawingml.chart+xml"/>
  <Override PartName="/ppt/theme/themeOverride20.xml" ContentType="application/vnd.openxmlformats-officedocument.themeOverride+xml"/>
  <Override PartName="/ppt/charts/chart21.xml" ContentType="application/vnd.openxmlformats-officedocument.drawingml.chart+xml"/>
  <Override PartName="/ppt/theme/themeOverride21.xml" ContentType="application/vnd.openxmlformats-officedocument.themeOverride+xml"/>
  <Override PartName="/ppt/charts/chart22.xml" ContentType="application/vnd.openxmlformats-officedocument.drawingml.chart+xml"/>
  <Override PartName="/ppt/theme/themeOverride22.xml" ContentType="application/vnd.openxmlformats-officedocument.themeOverride+xml"/>
  <Override PartName="/ppt/charts/chart23.xml" ContentType="application/vnd.openxmlformats-officedocument.drawingml.chart+xml"/>
  <Override PartName="/ppt/theme/themeOverride23.xml" ContentType="application/vnd.openxmlformats-officedocument.themeOverride+xml"/>
  <Override PartName="/ppt/charts/chart24.xml" ContentType="application/vnd.openxmlformats-officedocument.drawingml.chart+xml"/>
  <Override PartName="/ppt/theme/themeOverride24.xml" ContentType="application/vnd.openxmlformats-officedocument.themeOverride+xml"/>
  <Override PartName="/ppt/charts/chart25.xml" ContentType="application/vnd.openxmlformats-officedocument.drawingml.chart+xml"/>
  <Override PartName="/ppt/theme/themeOverride25.xml" ContentType="application/vnd.openxmlformats-officedocument.themeOverride+xml"/>
  <Override PartName="/ppt/charts/chart26.xml" ContentType="application/vnd.openxmlformats-officedocument.drawingml.chart+xml"/>
  <Override PartName="/ppt/theme/themeOverride26.xml" ContentType="application/vnd.openxmlformats-officedocument.themeOverride+xml"/>
  <Override PartName="/ppt/charts/chart27.xml" ContentType="application/vnd.openxmlformats-officedocument.drawingml.chart+xml"/>
  <Override PartName="/ppt/theme/themeOverride27.xml" ContentType="application/vnd.openxmlformats-officedocument.themeOverride+xml"/>
  <Override PartName="/ppt/charts/chart28.xml" ContentType="application/vnd.openxmlformats-officedocument.drawingml.chart+xml"/>
  <Override PartName="/ppt/theme/themeOverride28.xml" ContentType="application/vnd.openxmlformats-officedocument.themeOverride+xml"/>
  <Override PartName="/ppt/charts/chart29.xml" ContentType="application/vnd.openxmlformats-officedocument.drawingml.chart+xml"/>
  <Override PartName="/ppt/theme/themeOverride29.xml" ContentType="application/vnd.openxmlformats-officedocument.themeOverride+xml"/>
  <Override PartName="/ppt/charts/chart30.xml" ContentType="application/vnd.openxmlformats-officedocument.drawingml.chart+xml"/>
  <Override PartName="/ppt/theme/themeOverride30.xml" ContentType="application/vnd.openxmlformats-officedocument.themeOverride+xml"/>
  <Override PartName="/ppt/charts/chart31.xml" ContentType="application/vnd.openxmlformats-officedocument.drawingml.chart+xml"/>
  <Override PartName="/ppt/theme/themeOverride31.xml" ContentType="application/vnd.openxmlformats-officedocument.themeOverride+xml"/>
  <Override PartName="/ppt/charts/chart32.xml" ContentType="application/vnd.openxmlformats-officedocument.drawingml.chart+xml"/>
  <Override PartName="/ppt/theme/themeOverride32.xml" ContentType="application/vnd.openxmlformats-officedocument.themeOverride+xml"/>
  <Override PartName="/ppt/notesSlides/notesSlide5.xml" ContentType="application/vnd.openxmlformats-officedocument.presentationml.notesSlide+xml"/>
  <Override PartName="/ppt/charts/chart33.xml" ContentType="application/vnd.openxmlformats-officedocument.drawingml.chart+xml"/>
  <Override PartName="/ppt/theme/themeOverride33.xml" ContentType="application/vnd.openxmlformats-officedocument.themeOverride+xml"/>
  <Override PartName="/ppt/charts/chart34.xml" ContentType="application/vnd.openxmlformats-officedocument.drawingml.chart+xml"/>
  <Override PartName="/ppt/theme/themeOverride34.xml" ContentType="application/vnd.openxmlformats-officedocument.themeOverride+xml"/>
  <Override PartName="/ppt/notesSlides/notesSlide6.xml" ContentType="application/vnd.openxmlformats-officedocument.presentationml.notesSlide+xml"/>
  <Override PartName="/ppt/charts/chart35.xml" ContentType="application/vnd.openxmlformats-officedocument.drawingml.chart+xml"/>
  <Override PartName="/ppt/theme/themeOverride35.xml" ContentType="application/vnd.openxmlformats-officedocument.themeOverride+xml"/>
  <Override PartName="/ppt/charts/chart36.xml" ContentType="application/vnd.openxmlformats-officedocument.drawingml.chart+xml"/>
  <Override PartName="/ppt/theme/themeOverride36.xml" ContentType="application/vnd.openxmlformats-officedocument.themeOverride+xml"/>
  <Override PartName="/ppt/charts/chart37.xml" ContentType="application/vnd.openxmlformats-officedocument.drawingml.chart+xml"/>
  <Override PartName="/ppt/theme/themeOverride37.xml" ContentType="application/vnd.openxmlformats-officedocument.themeOverride+xml"/>
  <Override PartName="/ppt/charts/chart38.xml" ContentType="application/vnd.openxmlformats-officedocument.drawingml.chart+xml"/>
  <Override PartName="/ppt/theme/themeOverride38.xml" ContentType="application/vnd.openxmlformats-officedocument.themeOverride+xml"/>
  <Override PartName="/ppt/charts/chart39.xml" ContentType="application/vnd.openxmlformats-officedocument.drawingml.chart+xml"/>
  <Override PartName="/ppt/theme/themeOverride39.xml" ContentType="application/vnd.openxmlformats-officedocument.themeOverride+xml"/>
  <Override PartName="/ppt/charts/chart40.xml" ContentType="application/vnd.openxmlformats-officedocument.drawingml.chart+xml"/>
  <Override PartName="/ppt/theme/themeOverride40.xml" ContentType="application/vnd.openxmlformats-officedocument.themeOverride+xml"/>
  <Override PartName="/ppt/charts/chart41.xml" ContentType="application/vnd.openxmlformats-officedocument.drawingml.chart+xml"/>
  <Override PartName="/ppt/theme/themeOverride41.xml" ContentType="application/vnd.openxmlformats-officedocument.themeOverride+xml"/>
  <Override PartName="/ppt/notesSlides/notesSlide7.xml" ContentType="application/vnd.openxmlformats-officedocument.presentationml.notesSlide+xml"/>
  <Override PartName="/ppt/charts/chart42.xml" ContentType="application/vnd.openxmlformats-officedocument.drawingml.chart+xml"/>
  <Override PartName="/ppt/theme/themeOverride42.xml" ContentType="application/vnd.openxmlformats-officedocument.themeOverride+xml"/>
  <Override PartName="/ppt/notesSlides/notesSlide8.xml" ContentType="application/vnd.openxmlformats-officedocument.presentationml.notesSlide+xml"/>
  <Override PartName="/ppt/charts/chart43.xml" ContentType="application/vnd.openxmlformats-officedocument.drawingml.chart+xml"/>
  <Override PartName="/ppt/theme/themeOverride43.xml" ContentType="application/vnd.openxmlformats-officedocument.themeOverride+xml"/>
  <Override PartName="/ppt/charts/chart44.xml" ContentType="application/vnd.openxmlformats-officedocument.drawingml.chart+xml"/>
  <Override PartName="/ppt/theme/themeOverride44.xml" ContentType="application/vnd.openxmlformats-officedocument.themeOverride+xml"/>
  <Override PartName="/ppt/notesSlides/notesSlide9.xml" ContentType="application/vnd.openxmlformats-officedocument.presentationml.notesSlide+xml"/>
  <Override PartName="/ppt/charts/chart45.xml" ContentType="application/vnd.openxmlformats-officedocument.drawingml.chart+xml"/>
  <Override PartName="/ppt/theme/themeOverride45.xml" ContentType="application/vnd.openxmlformats-officedocument.themeOverride+xml"/>
  <Override PartName="/ppt/drawings/drawing1.xml" ContentType="application/vnd.openxmlformats-officedocument.drawingml.chartshapes+xml"/>
  <Override PartName="/ppt/charts/chart46.xml" ContentType="application/vnd.openxmlformats-officedocument.drawingml.chart+xml"/>
  <Override PartName="/ppt/theme/themeOverride46.xml" ContentType="application/vnd.openxmlformats-officedocument.themeOverride+xml"/>
  <Override PartName="/ppt/drawings/drawing2.xml" ContentType="application/vnd.openxmlformats-officedocument.drawingml.chartshapes+xml"/>
  <Override PartName="/ppt/charts/chart47.xml" ContentType="application/vnd.openxmlformats-officedocument.drawingml.chart+xml"/>
  <Override PartName="/ppt/theme/themeOverride47.xml" ContentType="application/vnd.openxmlformats-officedocument.themeOverride+xml"/>
  <Override PartName="/ppt/charts/chart48.xml" ContentType="application/vnd.openxmlformats-officedocument.drawingml.chart+xml"/>
  <Override PartName="/ppt/theme/themeOverride48.xml" ContentType="application/vnd.openxmlformats-officedocument.themeOverride+xml"/>
  <Override PartName="/ppt/charts/chart49.xml" ContentType="application/vnd.openxmlformats-officedocument.drawingml.chart+xml"/>
  <Override PartName="/ppt/theme/themeOverride49.xml" ContentType="application/vnd.openxmlformats-officedocument.themeOverride+xml"/>
  <Override PartName="/ppt/charts/chart50.xml" ContentType="application/vnd.openxmlformats-officedocument.drawingml.chart+xml"/>
  <Override PartName="/ppt/theme/themeOverride50.xml" ContentType="application/vnd.openxmlformats-officedocument.themeOverride+xml"/>
  <Override PartName="/ppt/charts/chart51.xml" ContentType="application/vnd.openxmlformats-officedocument.drawingml.chart+xml"/>
  <Override PartName="/ppt/theme/themeOverride51.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handoutMasterIdLst>
    <p:handoutMasterId r:id="rId63"/>
  </p:handoutMasterIdLst>
  <p:sldIdLst>
    <p:sldId id="256" r:id="rId2"/>
    <p:sldId id="259" r:id="rId3"/>
    <p:sldId id="268" r:id="rId4"/>
    <p:sldId id="257" r:id="rId5"/>
    <p:sldId id="269" r:id="rId6"/>
    <p:sldId id="270" r:id="rId7"/>
    <p:sldId id="271" r:id="rId8"/>
    <p:sldId id="276" r:id="rId9"/>
    <p:sldId id="280" r:id="rId10"/>
    <p:sldId id="275" r:id="rId11"/>
    <p:sldId id="317" r:id="rId12"/>
    <p:sldId id="319" r:id="rId13"/>
    <p:sldId id="318" r:id="rId14"/>
    <p:sldId id="267" r:id="rId15"/>
    <p:sldId id="278" r:id="rId16"/>
    <p:sldId id="281" r:id="rId17"/>
    <p:sldId id="279" r:id="rId18"/>
    <p:sldId id="282" r:id="rId19"/>
    <p:sldId id="274" r:id="rId20"/>
    <p:sldId id="283" r:id="rId21"/>
    <p:sldId id="284" r:id="rId22"/>
    <p:sldId id="285" r:id="rId23"/>
    <p:sldId id="286" r:id="rId24"/>
    <p:sldId id="272" r:id="rId25"/>
    <p:sldId id="288" r:id="rId26"/>
    <p:sldId id="293" r:id="rId27"/>
    <p:sldId id="294" r:id="rId28"/>
    <p:sldId id="295" r:id="rId29"/>
    <p:sldId id="296" r:id="rId30"/>
    <p:sldId id="297" r:id="rId31"/>
    <p:sldId id="298" r:id="rId32"/>
    <p:sldId id="299" r:id="rId33"/>
    <p:sldId id="289" r:id="rId34"/>
    <p:sldId id="290" r:id="rId35"/>
    <p:sldId id="291" r:id="rId36"/>
    <p:sldId id="292" r:id="rId37"/>
    <p:sldId id="300" r:id="rId38"/>
    <p:sldId id="301" r:id="rId39"/>
    <p:sldId id="302" r:id="rId40"/>
    <p:sldId id="303" r:id="rId41"/>
    <p:sldId id="304" r:id="rId42"/>
    <p:sldId id="305" r:id="rId43"/>
    <p:sldId id="306" r:id="rId44"/>
    <p:sldId id="273" r:id="rId45"/>
    <p:sldId id="307" r:id="rId46"/>
    <p:sldId id="308" r:id="rId47"/>
    <p:sldId id="309" r:id="rId48"/>
    <p:sldId id="310" r:id="rId49"/>
    <p:sldId id="311" r:id="rId50"/>
    <p:sldId id="316" r:id="rId51"/>
    <p:sldId id="312" r:id="rId52"/>
    <p:sldId id="313" r:id="rId53"/>
    <p:sldId id="263" r:id="rId54"/>
    <p:sldId id="314" r:id="rId55"/>
    <p:sldId id="260" r:id="rId56"/>
    <p:sldId id="261" r:id="rId57"/>
    <p:sldId id="262" r:id="rId58"/>
    <p:sldId id="264" r:id="rId59"/>
    <p:sldId id="266" r:id="rId60"/>
    <p:sldId id="258" r:id="rId61"/>
  </p:sldIdLst>
  <p:sldSz cx="9144000" cy="6858000" type="screen4x3"/>
  <p:notesSz cx="6858000" cy="9144000"/>
  <p:defaultTextStyle>
    <a:defPPr>
      <a:defRPr lang="zh-CN"/>
    </a:defPPr>
    <a:lvl1pPr algn="l" defTabSz="912813"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5613" indent="-55563" algn="l" defTabSz="912813"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2813" indent="-111125" algn="l" defTabSz="912813"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0013" indent="-168275" algn="l" defTabSz="912813"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7213" indent="-223838" algn="l" defTabSz="912813"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0000"/>
    <a:srgbClr val="F2F2F2"/>
    <a:srgbClr val="A1E7A6"/>
    <a:srgbClr val="C205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249" autoAdjust="0"/>
  </p:normalViewPr>
  <p:slideViewPr>
    <p:cSldViewPr>
      <p:cViewPr varScale="1">
        <p:scale>
          <a:sx n="86" d="100"/>
          <a:sy n="86" d="100"/>
        </p:scale>
        <p:origin x="1476" y="60"/>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oleObject" Target="file:///\\Users\wang\Desktop\&#21103;&#26412;&#20462;&#25913;&#21518;&#30340;&#21487;&#20197;&#30452;&#25509;&#25554;&#20837;&#25991;&#20013;&#20102;%201.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Users\Maomao\Desktop\&#25968;&#25454;&#32479;&#35745;\&#26446;&#23468;&#38160;\&#22522;&#26412;&#20449;&#24687;&#20998;&#26512;4.0.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C:\Users\Maomao\Desktop\&#25968;&#25454;&#32479;&#35745;\&#26446;&#23468;&#38160;\&#22522;&#26412;&#20449;&#24687;&#20998;&#26512;4.0.xlsx"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file:///C:\Users\Maomao\Desktop\&#25968;&#25454;&#32479;&#35745;\&#26446;&#23468;&#38160;\&#22522;&#26412;&#20449;&#24687;&#20998;&#26512;3.0.xlsx" TargetMode="External"/><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file:///C:\Users\Maomao\Desktop\&#25968;&#25454;&#32479;&#35745;\&#24037;&#20316;&#34920;&#26684;.xlsx" TargetMode="External"/><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file:///C:\Users\Maomao\Desktop\&#25968;&#25454;&#32479;&#35745;\&#24037;&#20316;&#34920;&#26684;.xlsx" TargetMode="External"/><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oleObject" Target="file:///C:\Users\Maomao\Desktop\&#25968;&#25454;&#32479;&#35745;\&#24037;&#20316;&#34920;&#26684;.xlsx" TargetMode="External"/><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oleObject" Target="file:///C:\Users\Maomao\Desktop\&#25968;&#25454;&#32479;&#35745;\&#24037;&#20316;&#34920;&#26684;.xlsx" TargetMode="External"/><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2" Type="http://schemas.openxmlformats.org/officeDocument/2006/relationships/oleObject" Target="file:///C:\Users\Maomao\Desktop\&#26446;&#23468;&#38160;\&#22522;&#26412;&#20449;&#24687;&#20998;&#26512;3.0.xlsx" TargetMode="External"/><Relationship Id="rId1" Type="http://schemas.openxmlformats.org/officeDocument/2006/relationships/themeOverride" Target="../theme/themeOverride9.xml"/></Relationships>
</file>

<file path=ppt/charts/_rels/chart10.xml.rels><?xml version="1.0" encoding="UTF-8" standalone="yes"?>
<Relationships xmlns="http://schemas.openxmlformats.org/package/2006/relationships"><Relationship Id="rId2" Type="http://schemas.openxmlformats.org/officeDocument/2006/relationships/oleObject" Target="file:///C:\Users\Maomao\Desktop\&#25968;&#25454;&#32479;&#35745;\&#26446;&#23468;&#38160;\&#22522;&#26412;&#20449;&#24687;&#20998;&#26512;4.0.xlsx" TargetMode="External"/><Relationship Id="rId1" Type="http://schemas.openxmlformats.org/officeDocument/2006/relationships/themeOverride" Target="../theme/themeOverride10.xml"/></Relationships>
</file>

<file path=ppt/charts/_rels/chart11.xml.rels><?xml version="1.0" encoding="UTF-8" standalone="yes"?>
<Relationships xmlns="http://schemas.openxmlformats.org/package/2006/relationships"><Relationship Id="rId2" Type="http://schemas.openxmlformats.org/officeDocument/2006/relationships/oleObject" Target="file:///C:\Users\Maomao\Desktop\&#25968;&#25454;&#32479;&#35745;\&#26446;&#23468;&#38160;\&#22522;&#26412;&#20449;&#24687;&#20998;&#26512;4.0.xlsx" TargetMode="External"/><Relationship Id="rId1" Type="http://schemas.openxmlformats.org/officeDocument/2006/relationships/themeOverride" Target="../theme/themeOverride11.xml"/></Relationships>
</file>

<file path=ppt/charts/_rels/chart12.xml.rels><?xml version="1.0" encoding="UTF-8" standalone="yes"?>
<Relationships xmlns="http://schemas.openxmlformats.org/package/2006/relationships"><Relationship Id="rId2" Type="http://schemas.openxmlformats.org/officeDocument/2006/relationships/oleObject" Target="file:///C:\Users\Maomao\Desktop\&#25968;&#25454;&#32479;&#35745;\&#26446;&#23468;&#38160;\&#22522;&#26412;&#20449;&#24687;&#20998;&#26512;4.0.xlsx" TargetMode="External"/><Relationship Id="rId1" Type="http://schemas.openxmlformats.org/officeDocument/2006/relationships/themeOverride" Target="../theme/themeOverride12.xml"/></Relationships>
</file>

<file path=ppt/charts/_rels/chart13.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13.xml"/></Relationships>
</file>

<file path=ppt/charts/_rels/chart14.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14.xml"/></Relationships>
</file>

<file path=ppt/charts/_rels/chart15.xml.rels><?xml version="1.0" encoding="UTF-8" standalone="yes"?>
<Relationships xmlns="http://schemas.openxmlformats.org/package/2006/relationships"><Relationship Id="rId2" Type="http://schemas.openxmlformats.org/officeDocument/2006/relationships/oleObject" Target="file:///C:\Users\Maomao\Desktop\&#25968;&#25454;&#32479;&#35745;\&#24605;&#24605;\&#32463;&#33829;&#31649;&#29702;&#33021;&#21147;&#20998;&#26512;&#12304;&#23567;&#24494;&#20225;&#19994;&#12305;2.0&#26446;&#23468;&#38160;.xlsx" TargetMode="External"/><Relationship Id="rId1" Type="http://schemas.openxmlformats.org/officeDocument/2006/relationships/themeOverride" Target="../theme/themeOverride15.xml"/></Relationships>
</file>

<file path=ppt/charts/_rels/chart16.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16.xml"/></Relationships>
</file>

<file path=ppt/charts/_rels/chart17.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17.xml"/></Relationships>
</file>

<file path=ppt/charts/_rels/chart18.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18.xml"/></Relationships>
</file>

<file path=ppt/charts/_rels/chart19.xml.rels><?xml version="1.0" encoding="UTF-8" standalone="yes"?>
<Relationships xmlns="http://schemas.openxmlformats.org/package/2006/relationships"><Relationship Id="rId2" Type="http://schemas.openxmlformats.org/officeDocument/2006/relationships/oleObject" Target="file:///C:\Users\Maomao\Desktop\&#25968;&#25454;&#32479;&#35745;\&#24605;&#24605;\&#32463;&#33829;&#31649;&#29702;&#33021;&#21147;&#20998;&#26512;&#12304;&#23567;&#24494;&#20225;&#19994;&#12305;2.0&#26446;&#23468;&#38160;.xlsx" TargetMode="External"/><Relationship Id="rId1" Type="http://schemas.openxmlformats.org/officeDocument/2006/relationships/themeOverride" Target="../theme/themeOverride19.xml"/></Relationships>
</file>

<file path=ppt/charts/_rels/chart20.xml.rels><?xml version="1.0" encoding="UTF-8" standalone="yes"?>
<Relationships xmlns="http://schemas.openxmlformats.org/package/2006/relationships"><Relationship Id="rId2" Type="http://schemas.openxmlformats.org/officeDocument/2006/relationships/oleObject" Target="file:///C:\Users\Maomao\Desktop\&#25968;&#25454;&#32479;&#35745;\&#24605;&#24605;\&#32463;&#33829;&#31649;&#29702;&#33021;&#21147;&#20998;&#26512;&#12304;&#23567;&#24494;&#20225;&#19994;&#12305;2.0&#26446;&#23468;&#38160;.xlsx" TargetMode="External"/><Relationship Id="rId1" Type="http://schemas.openxmlformats.org/officeDocument/2006/relationships/themeOverride" Target="../theme/themeOverride20.xml"/></Relationships>
</file>

<file path=ppt/charts/_rels/chart21.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21.xml"/></Relationships>
</file>

<file path=ppt/charts/_rels/chart22.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22.xml"/></Relationships>
</file>

<file path=ppt/charts/_rels/chart23.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23.xml"/></Relationships>
</file>

<file path=ppt/charts/_rels/chart24.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24.xml"/></Relationships>
</file>

<file path=ppt/charts/_rels/chart25.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25.xml"/></Relationships>
</file>

<file path=ppt/charts/_rels/chart26.xml.rels><?xml version="1.0" encoding="UTF-8" standalone="yes"?>
<Relationships xmlns="http://schemas.openxmlformats.org/package/2006/relationships"><Relationship Id="rId2" Type="http://schemas.openxmlformats.org/officeDocument/2006/relationships/oleObject" Target="file:///C:\Users\Maomao\Desktop\&#25968;&#25454;&#32479;&#35745;\&#24605;&#24605;\&#32463;&#33829;&#31649;&#29702;&#33021;&#21147;&#20998;&#26512;&#12304;&#23567;&#24494;&#20225;&#19994;&#12305;2.0&#26446;&#23468;&#38160;.xlsx" TargetMode="External"/><Relationship Id="rId1" Type="http://schemas.openxmlformats.org/officeDocument/2006/relationships/themeOverride" Target="../theme/themeOverride26.xml"/></Relationships>
</file>

<file path=ppt/charts/_rels/chart27.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27.xml"/></Relationships>
</file>

<file path=ppt/charts/_rels/chart28.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28.xml"/></Relationships>
</file>

<file path=ppt/charts/_rels/chart29.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29.xml"/></Relationships>
</file>

<file path=ppt/charts/_rels/chart30.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30.xml"/></Relationships>
</file>

<file path=ppt/charts/_rels/chart31.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31.xml"/></Relationships>
</file>

<file path=ppt/charts/_rels/chart32.xml.rels><?xml version="1.0" encoding="UTF-8" standalone="yes"?>
<Relationships xmlns="http://schemas.openxmlformats.org/package/2006/relationships"><Relationship Id="rId2" Type="http://schemas.openxmlformats.org/officeDocument/2006/relationships/oleObject" Target="file:///C:\Users\Maomao\Desktop\&#25968;&#25454;&#32479;&#35745;\&#24605;&#24605;\&#34920;&#26684;&#22270;&#24418;-ss.xls" TargetMode="External"/><Relationship Id="rId1" Type="http://schemas.openxmlformats.org/officeDocument/2006/relationships/themeOverride" Target="../theme/themeOverride32.xml"/></Relationships>
</file>

<file path=ppt/charts/_rels/chart33.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33.xml"/></Relationships>
</file>

<file path=ppt/charts/_rels/chart34.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34.xml"/></Relationships>
</file>

<file path=ppt/charts/_rels/chart35.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35.xml"/></Relationships>
</file>

<file path=ppt/charts/_rels/chart36.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36.xml"/></Relationships>
</file>

<file path=ppt/charts/_rels/chart37.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37.xml"/></Relationships>
</file>

<file path=ppt/charts/_rels/chart38.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38.xml"/></Relationships>
</file>

<file path=ppt/charts/_rels/chart39.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39.xml"/></Relationships>
</file>

<file path=ppt/charts/_rels/chart40.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40.xml"/></Relationships>
</file>

<file path=ppt/charts/_rels/chart41.xml.rels><?xml version="1.0" encoding="UTF-8" standalone="yes"?>
<Relationships xmlns="http://schemas.openxmlformats.org/package/2006/relationships"><Relationship Id="rId2" Type="http://schemas.openxmlformats.org/officeDocument/2006/relationships/oleObject" Target="file:///C:\Users\Maomao\Desktop\&#25968;&#25454;&#32479;&#35745;\&#24037;&#20316;&#34920;&#26684;.xlsx" TargetMode="External"/><Relationship Id="rId1" Type="http://schemas.openxmlformats.org/officeDocument/2006/relationships/themeOverride" Target="../theme/themeOverride41.xml"/></Relationships>
</file>

<file path=ppt/charts/_rels/chart42.xml.rels><?xml version="1.0" encoding="UTF-8" standalone="yes"?>
<Relationships xmlns="http://schemas.openxmlformats.org/package/2006/relationships"><Relationship Id="rId2" Type="http://schemas.openxmlformats.org/officeDocument/2006/relationships/oleObject" Target="file:///C:\Users\Maomao\Desktop\&#25968;&#25454;&#32479;&#35745;\&#24037;&#20316;&#34920;&#26684;.xlsx" TargetMode="External"/><Relationship Id="rId1" Type="http://schemas.openxmlformats.org/officeDocument/2006/relationships/themeOverride" Target="../theme/themeOverride42.xml"/></Relationships>
</file>

<file path=ppt/charts/_rels/chart43.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43.xml"/></Relationships>
</file>

<file path=ppt/charts/_rels/chart44.xml.rels><?xml version="1.0" encoding="UTF-8" standalone="yes"?>
<Relationships xmlns="http://schemas.openxmlformats.org/package/2006/relationships"><Relationship Id="rId2" Type="http://schemas.openxmlformats.org/officeDocument/2006/relationships/oleObject" Target="file:///C:\Users\Maomao\Desktop\&#25968;&#25454;&#32479;&#35745;\&#23385;&#26149;&#20852;\&#38382;&#21367;&#34920;&#26684;&#32467;&#26524;_&#25968;&#23383;&#21270;+&#36171;&#33021;0827.xlsx" TargetMode="External"/><Relationship Id="rId1" Type="http://schemas.openxmlformats.org/officeDocument/2006/relationships/themeOverride" Target="../theme/themeOverride44.xml"/></Relationships>
</file>

<file path=ppt/charts/_rels/chart45.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45.xml"/></Relationships>
</file>

<file path=ppt/charts/_rels/chart46.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46.xml"/></Relationships>
</file>

<file path=ppt/charts/_rels/chart47.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47.xml"/></Relationships>
</file>

<file path=ppt/charts/_rels/chart48.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48.xml"/></Relationships>
</file>

<file path=ppt/charts/_rels/chart49.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49.xml"/></Relationships>
</file>

<file path=ppt/charts/_rels/chart50.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50.xml"/></Relationships>
</file>

<file path=ppt/charts/_rels/chart51.xml.rels><?xml version="1.0" encoding="UTF-8" standalone="yes"?>
<Relationships xmlns="http://schemas.openxmlformats.org/package/2006/relationships"><Relationship Id="rId2" Type="http://schemas.openxmlformats.org/officeDocument/2006/relationships/oleObject" Target="file:///D:\0-Point\Survey201908\&#21021;&#27493;&#32467;&#26524;.xlsx" TargetMode="External"/><Relationship Id="rId1" Type="http://schemas.openxmlformats.org/officeDocument/2006/relationships/themeOverride" Target="../theme/themeOverride5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defRPr sz="1800"/>
            </a:pPr>
            <a:r>
              <a:rPr lang="en-US" altLang="zh-CN" sz="1800" dirty="0"/>
              <a:t>Scope of business</a:t>
            </a:r>
            <a:r>
              <a:rPr lang="en-US" altLang="zh-CN" sz="1800" baseline="0" dirty="0"/>
              <a:t> – micro </a:t>
            </a:r>
            <a:r>
              <a:rPr lang="en-US" altLang="zh-CN" sz="1800" b="1" i="0" u="none" strike="noStrike" baseline="0" dirty="0">
                <a:effectLst/>
              </a:rPr>
              <a:t>&amp; small</a:t>
            </a:r>
            <a:r>
              <a:rPr lang="en-US" altLang="zh-CN" sz="1800" baseline="0" dirty="0"/>
              <a:t> manufacturers</a:t>
            </a:r>
            <a:endParaRPr lang="zh-CN" sz="1800" dirty="0"/>
          </a:p>
        </c:rich>
      </c:tx>
      <c:overlay val="0"/>
      <c:spPr>
        <a:noFill/>
        <a:ln>
          <a:noFill/>
        </a:ln>
        <a:effectLst/>
      </c:spPr>
    </c:title>
    <c:autoTitleDeleted val="0"/>
    <c:plotArea>
      <c:layout/>
      <c:barChart>
        <c:barDir val="col"/>
        <c:grouping val="clustered"/>
        <c:varyColors val="0"/>
        <c:ser>
          <c:idx val="0"/>
          <c:order val="0"/>
          <c:tx>
            <c:v>企业个数</c:v>
          </c:tx>
          <c:spPr>
            <a:solidFill>
              <a:schemeClr val="accent1"/>
            </a:solidFill>
            <a:ln>
              <a:noFill/>
            </a:ln>
            <a:effectLst/>
          </c:spPr>
          <c:invertIfNegative val="0"/>
          <c:cat>
            <c:strRef>
              <c:f>带饼图!$B$4:$B$9</c:f>
              <c:strCache>
                <c:ptCount val="6"/>
                <c:pt idx="0">
                  <c:v>试制品
开发等</c:v>
                </c:pt>
                <c:pt idx="1">
                  <c:v>零部件
生产</c:v>
                </c:pt>
                <c:pt idx="2">
                  <c:v>模块零部件
生产</c:v>
                </c:pt>
                <c:pt idx="3">
                  <c:v>组装</c:v>
                </c:pt>
                <c:pt idx="4">
                  <c:v>销售</c:v>
                </c:pt>
                <c:pt idx="5">
                  <c:v>售后服务</c:v>
                </c:pt>
              </c:strCache>
            </c:strRef>
          </c:cat>
          <c:val>
            <c:numRef>
              <c:f>带饼图!$C$4:$C$9</c:f>
              <c:numCache>
                <c:formatCode>General</c:formatCode>
                <c:ptCount val="6"/>
                <c:pt idx="0">
                  <c:v>181</c:v>
                </c:pt>
                <c:pt idx="1">
                  <c:v>596</c:v>
                </c:pt>
                <c:pt idx="2">
                  <c:v>252</c:v>
                </c:pt>
                <c:pt idx="3">
                  <c:v>448</c:v>
                </c:pt>
                <c:pt idx="4">
                  <c:v>671</c:v>
                </c:pt>
                <c:pt idx="5">
                  <c:v>204</c:v>
                </c:pt>
              </c:numCache>
            </c:numRef>
          </c:val>
          <c:extLst>
            <c:ext xmlns:c16="http://schemas.microsoft.com/office/drawing/2014/chart" uri="{C3380CC4-5D6E-409C-BE32-E72D297353CC}">
              <c16:uniqueId val="{00000000-3754-D043-98D7-1B2DB984FDE6}"/>
            </c:ext>
          </c:extLst>
        </c:ser>
        <c:dLbls>
          <c:showLegendKey val="0"/>
          <c:showVal val="0"/>
          <c:showCatName val="0"/>
          <c:showSerName val="0"/>
          <c:showPercent val="0"/>
          <c:showBubbleSize val="0"/>
        </c:dLbls>
        <c:gapWidth val="219"/>
        <c:axId val="259332352"/>
        <c:axId val="259374464"/>
      </c:barChart>
      <c:scatterChart>
        <c:scatterStyle val="smoothMarker"/>
        <c:varyColors val="0"/>
        <c:ser>
          <c:idx val="1"/>
          <c:order val="1"/>
          <c:tx>
            <c:v>附加价值参考</c:v>
          </c:tx>
          <c:spPr>
            <a:ln w="28575" cap="rnd">
              <a:solidFill>
                <a:schemeClr val="accent2"/>
              </a:solidFill>
              <a:round/>
            </a:ln>
            <a:effectLst/>
          </c:spPr>
          <c:marker>
            <c:symbol val="none"/>
          </c:marker>
          <c:xVal>
            <c:strRef>
              <c:f>带饼图!$B$4:$B$9</c:f>
              <c:strCache>
                <c:ptCount val="6"/>
                <c:pt idx="0">
                  <c:v>试制品
开发等</c:v>
                </c:pt>
                <c:pt idx="1">
                  <c:v>零部件
生产</c:v>
                </c:pt>
                <c:pt idx="2">
                  <c:v>模块零部件
生产</c:v>
                </c:pt>
                <c:pt idx="3">
                  <c:v>组装</c:v>
                </c:pt>
                <c:pt idx="4">
                  <c:v>销售</c:v>
                </c:pt>
                <c:pt idx="5">
                  <c:v>售后服务</c:v>
                </c:pt>
              </c:strCache>
            </c:strRef>
          </c:xVal>
          <c:yVal>
            <c:numRef>
              <c:f>带饼图!$D$4:$D$9</c:f>
              <c:numCache>
                <c:formatCode>General</c:formatCode>
                <c:ptCount val="6"/>
                <c:pt idx="0">
                  <c:v>700</c:v>
                </c:pt>
                <c:pt idx="1">
                  <c:v>500</c:v>
                </c:pt>
                <c:pt idx="2">
                  <c:v>300</c:v>
                </c:pt>
                <c:pt idx="3">
                  <c:v>100</c:v>
                </c:pt>
                <c:pt idx="4">
                  <c:v>400</c:v>
                </c:pt>
                <c:pt idx="5">
                  <c:v>600</c:v>
                </c:pt>
              </c:numCache>
            </c:numRef>
          </c:yVal>
          <c:smooth val="1"/>
          <c:extLst>
            <c:ext xmlns:c16="http://schemas.microsoft.com/office/drawing/2014/chart" uri="{C3380CC4-5D6E-409C-BE32-E72D297353CC}">
              <c16:uniqueId val="{00000001-3754-D043-98D7-1B2DB984FDE6}"/>
            </c:ext>
          </c:extLst>
        </c:ser>
        <c:dLbls>
          <c:showLegendKey val="0"/>
          <c:showVal val="0"/>
          <c:showCatName val="0"/>
          <c:showSerName val="0"/>
          <c:showPercent val="0"/>
          <c:showBubbleSize val="0"/>
        </c:dLbls>
        <c:axId val="259435520"/>
        <c:axId val="259427712"/>
      </c:scatterChart>
      <c:catAx>
        <c:axId val="2593323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sz="1200"/>
            </a:pPr>
            <a:endParaRPr lang="zh-CN"/>
          </a:p>
        </c:txPr>
        <c:crossAx val="259374464"/>
        <c:crosses val="autoZero"/>
        <c:auto val="1"/>
        <c:lblAlgn val="ctr"/>
        <c:lblOffset val="100"/>
        <c:noMultiLvlLbl val="0"/>
      </c:catAx>
      <c:valAx>
        <c:axId val="259374464"/>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sz="1200"/>
            </a:pPr>
            <a:endParaRPr lang="zh-CN"/>
          </a:p>
        </c:txPr>
        <c:crossAx val="259332352"/>
        <c:crosses val="autoZero"/>
        <c:crossBetween val="between"/>
      </c:valAx>
      <c:valAx>
        <c:axId val="259427712"/>
        <c:scaling>
          <c:orientation val="minMax"/>
        </c:scaling>
        <c:delete val="1"/>
        <c:axPos val="r"/>
        <c:numFmt formatCode="General" sourceLinked="1"/>
        <c:majorTickMark val="out"/>
        <c:minorTickMark val="none"/>
        <c:tickLblPos val="none"/>
        <c:crossAx val="259435520"/>
        <c:crosses val="max"/>
        <c:crossBetween val="midCat"/>
      </c:valAx>
      <c:valAx>
        <c:axId val="259435520"/>
        <c:scaling>
          <c:orientation val="minMax"/>
        </c:scaling>
        <c:delete val="1"/>
        <c:axPos val="t"/>
        <c:majorTickMark val="out"/>
        <c:minorTickMark val="none"/>
        <c:tickLblPos val="none"/>
        <c:crossAx val="259427712"/>
        <c:crosses val="max"/>
        <c:crossBetween val="midCat"/>
      </c:valAx>
      <c:spPr>
        <a:noFill/>
        <a:ln>
          <a:noFill/>
        </a:ln>
        <a:effectLst/>
      </c:spPr>
    </c:plotArea>
    <c:legend>
      <c:legendPos val="b"/>
      <c:overlay val="0"/>
      <c:spPr>
        <a:noFill/>
        <a:ln>
          <a:noFill/>
        </a:ln>
        <a:effectLst/>
      </c:spPr>
      <c:txPr>
        <a:bodyPr rot="0" vert="horz"/>
        <a:lstStyle/>
        <a:p>
          <a:pPr>
            <a:defRPr sz="1200"/>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16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title>
      <c:tx>
        <c:rich>
          <a:bodyPr/>
          <a:lstStyle/>
          <a:p>
            <a:pPr>
              <a:defRPr sz="2000"/>
            </a:pPr>
            <a:r>
              <a:rPr lang="en-US" altLang="zh-CN" sz="2000" dirty="0"/>
              <a:t>When was</a:t>
            </a:r>
            <a:r>
              <a:rPr lang="en-US" altLang="zh-CN" sz="2000" baseline="0" dirty="0"/>
              <a:t> the enterprise founded?</a:t>
            </a:r>
            <a:endParaRPr lang="zh-CN" sz="2000" dirty="0"/>
          </a:p>
        </c:rich>
      </c:tx>
      <c:overlay val="0"/>
    </c:title>
    <c:autoTitleDeleted val="0"/>
    <c:plotArea>
      <c:layout>
        <c:manualLayout>
          <c:layoutTarget val="inner"/>
          <c:xMode val="edge"/>
          <c:yMode val="edge"/>
          <c:x val="0.12131979097693556"/>
          <c:y val="0.15082203805053321"/>
          <c:w val="0.86947725212025817"/>
          <c:h val="0.71674612568166973"/>
        </c:manualLayout>
      </c:layout>
      <c:barChart>
        <c:barDir val="col"/>
        <c:grouping val="clustered"/>
        <c:varyColors val="0"/>
        <c:ser>
          <c:idx val="0"/>
          <c:order val="0"/>
          <c:tx>
            <c:strRef>
              <c:f>'问题1.2.1'!$H$4</c:f>
              <c:strCache>
                <c:ptCount val="1"/>
                <c:pt idx="0">
                  <c:v>占比</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'问题1.2.1'!$G$5:$G$8</c:f>
              <c:strCache>
                <c:ptCount val="4"/>
                <c:pt idx="0">
                  <c:v>0-1977</c:v>
                </c:pt>
                <c:pt idx="1">
                  <c:v>1978-1999</c:v>
                </c:pt>
                <c:pt idx="2">
                  <c:v>2000-2009</c:v>
                </c:pt>
                <c:pt idx="3">
                  <c:v>2010-2019</c:v>
                </c:pt>
              </c:strCache>
            </c:strRef>
          </c:cat>
          <c:val>
            <c:numRef>
              <c:f>'问题1.2.1'!$H$5:$H$8</c:f>
              <c:numCache>
                <c:formatCode>0.00%</c:formatCode>
                <c:ptCount val="4"/>
                <c:pt idx="0">
                  <c:v>1.2875536480686699E-2</c:v>
                </c:pt>
                <c:pt idx="1">
                  <c:v>9.7854077253218916E-2</c:v>
                </c:pt>
                <c:pt idx="2">
                  <c:v>0.30815450643776798</c:v>
                </c:pt>
                <c:pt idx="3">
                  <c:v>0.58111587982832591</c:v>
                </c:pt>
              </c:numCache>
            </c:numRef>
          </c:val>
          <c:extLst>
            <c:ext xmlns:c16="http://schemas.microsoft.com/office/drawing/2014/chart" uri="{C3380CC4-5D6E-409C-BE32-E72D297353CC}">
              <c16:uniqueId val="{00000000-947E-436B-A1A1-69115A58E34A}"/>
            </c:ext>
          </c:extLst>
        </c:ser>
        <c:dLbls>
          <c:showLegendKey val="0"/>
          <c:showVal val="0"/>
          <c:showCatName val="0"/>
          <c:showSerName val="0"/>
          <c:showPercent val="0"/>
          <c:showBubbleSize val="0"/>
        </c:dLbls>
        <c:gapWidth val="100"/>
        <c:axId val="260083072"/>
        <c:axId val="260044672"/>
      </c:barChart>
      <c:valAx>
        <c:axId val="260044672"/>
        <c:scaling>
          <c:orientation val="minMax"/>
        </c:scaling>
        <c:delete val="0"/>
        <c:axPos val="l"/>
        <c:numFmt formatCode="0.00%" sourceLinked="1"/>
        <c:majorTickMark val="out"/>
        <c:minorTickMark val="none"/>
        <c:tickLblPos val="nextTo"/>
        <c:crossAx val="260083072"/>
        <c:crosses val="autoZero"/>
        <c:crossBetween val="between"/>
      </c:valAx>
      <c:catAx>
        <c:axId val="260083072"/>
        <c:scaling>
          <c:orientation val="minMax"/>
        </c:scaling>
        <c:delete val="0"/>
        <c:axPos val="b"/>
        <c:numFmt formatCode="General" sourceLinked="0"/>
        <c:majorTickMark val="out"/>
        <c:minorTickMark val="none"/>
        <c:tickLblPos val="nextTo"/>
        <c:crossAx val="260044672"/>
        <c:crosses val="autoZero"/>
        <c:auto val="1"/>
        <c:lblAlgn val="ctr"/>
        <c:lblOffset val="100"/>
        <c:noMultiLvlLbl val="0"/>
      </c:catAx>
    </c:plotArea>
    <c:plotVisOnly val="1"/>
    <c:dispBlanksAs val="zero"/>
    <c:showDLblsOverMax val="0"/>
  </c:chart>
  <c:spPr>
    <a:ln>
      <a:solidFill>
        <a:srgbClr val="7030A0"/>
      </a:solidFill>
    </a:ln>
  </c:spPr>
  <c:txPr>
    <a:bodyPr/>
    <a:lstStyle/>
    <a:p>
      <a:pPr>
        <a:defRPr sz="14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2400"/>
            </a:pPr>
            <a:r>
              <a:rPr lang="en-US" altLang="zh-CN" sz="2000" dirty="0"/>
              <a:t>Size of enterprises surveyed</a:t>
            </a:r>
            <a:r>
              <a:rPr lang="en-US" altLang="zh-CN" sz="2000" baseline="0" dirty="0"/>
              <a:t> (%)</a:t>
            </a:r>
            <a:endParaRPr lang="zh-CN" altLang="en-US" sz="2000" dirty="0"/>
          </a:p>
        </c:rich>
      </c:tx>
      <c:layout>
        <c:manualLayout>
          <c:xMode val="edge"/>
          <c:yMode val="edge"/>
          <c:x val="0.1295939978571985"/>
          <c:y val="2.2046161537606933E-2"/>
        </c:manualLayout>
      </c:layout>
      <c:overlay val="0"/>
    </c:title>
    <c:autoTitleDeleted val="0"/>
    <c:plotArea>
      <c:layout>
        <c:manualLayout>
          <c:layoutTarget val="inner"/>
          <c:xMode val="edge"/>
          <c:yMode val="edge"/>
          <c:x val="8.4598199178379963E-2"/>
          <c:y val="0.10325878143169279"/>
          <c:w val="0.91260973498642961"/>
          <c:h val="0.74890289967781365"/>
        </c:manualLayout>
      </c:layout>
      <c:barChart>
        <c:barDir val="col"/>
        <c:grouping val="clustered"/>
        <c:varyColors val="0"/>
        <c:ser>
          <c:idx val="1"/>
          <c:order val="0"/>
          <c:tx>
            <c:strRef>
              <c:f>样本企业类型构成!$C$2</c:f>
              <c:strCache>
                <c:ptCount val="1"/>
                <c:pt idx="0">
                  <c:v>占比</c:v>
                </c:pt>
              </c:strCache>
            </c:strRef>
          </c:tx>
          <c:invertIfNegative val="0"/>
          <c:dLbls>
            <c:spPr>
              <a:noFill/>
              <a:ln>
                <a:noFill/>
              </a:ln>
              <a:effectLst/>
            </c:spPr>
            <c:txPr>
              <a:bodyPr/>
              <a:lstStyle/>
              <a:p>
                <a:pPr>
                  <a:defRPr sz="1600"/>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样本企业类型构成!$A$3:$A$6</c:f>
              <c:strCache>
                <c:ptCount val="4"/>
                <c:pt idx="0">
                  <c:v>微型</c:v>
                </c:pt>
                <c:pt idx="1">
                  <c:v>小型</c:v>
                </c:pt>
                <c:pt idx="2">
                  <c:v>中型</c:v>
                </c:pt>
                <c:pt idx="3">
                  <c:v>大型</c:v>
                </c:pt>
              </c:strCache>
            </c:strRef>
          </c:cat>
          <c:val>
            <c:numRef>
              <c:f>样本企业类型构成!$C$3:$C$6</c:f>
              <c:numCache>
                <c:formatCode>0.00%</c:formatCode>
                <c:ptCount val="4"/>
                <c:pt idx="0">
                  <c:v>0.29588431590656294</c:v>
                </c:pt>
                <c:pt idx="1">
                  <c:v>0.48943270300333702</c:v>
                </c:pt>
                <c:pt idx="2">
                  <c:v>0.36262513904338156</c:v>
                </c:pt>
                <c:pt idx="3">
                  <c:v>0.14794215795328144</c:v>
                </c:pt>
              </c:numCache>
            </c:numRef>
          </c:val>
          <c:extLst>
            <c:ext xmlns:c16="http://schemas.microsoft.com/office/drawing/2014/chart" uri="{C3380CC4-5D6E-409C-BE32-E72D297353CC}">
              <c16:uniqueId val="{00000000-3CDD-4770-A89C-184523960D31}"/>
            </c:ext>
          </c:extLst>
        </c:ser>
        <c:dLbls>
          <c:showLegendKey val="0"/>
          <c:showVal val="0"/>
          <c:showCatName val="0"/>
          <c:showSerName val="0"/>
          <c:showPercent val="0"/>
          <c:showBubbleSize val="0"/>
        </c:dLbls>
        <c:gapWidth val="150"/>
        <c:axId val="259981696"/>
        <c:axId val="259983616"/>
      </c:barChart>
      <c:catAx>
        <c:axId val="259981696"/>
        <c:scaling>
          <c:orientation val="minMax"/>
        </c:scaling>
        <c:delete val="0"/>
        <c:axPos val="b"/>
        <c:numFmt formatCode="General" sourceLinked="0"/>
        <c:majorTickMark val="out"/>
        <c:minorTickMark val="none"/>
        <c:tickLblPos val="nextTo"/>
        <c:txPr>
          <a:bodyPr/>
          <a:lstStyle/>
          <a:p>
            <a:pPr>
              <a:defRPr sz="1600"/>
            </a:pPr>
            <a:endParaRPr lang="zh-CN"/>
          </a:p>
        </c:txPr>
        <c:crossAx val="259983616"/>
        <c:crosses val="autoZero"/>
        <c:auto val="1"/>
        <c:lblAlgn val="ctr"/>
        <c:lblOffset val="100"/>
        <c:noMultiLvlLbl val="0"/>
      </c:catAx>
      <c:valAx>
        <c:axId val="259983616"/>
        <c:scaling>
          <c:orientation val="minMax"/>
        </c:scaling>
        <c:delete val="0"/>
        <c:axPos val="l"/>
        <c:numFmt formatCode="0.00%" sourceLinked="1"/>
        <c:majorTickMark val="out"/>
        <c:minorTickMark val="none"/>
        <c:tickLblPos val="nextTo"/>
        <c:txPr>
          <a:bodyPr/>
          <a:lstStyle/>
          <a:p>
            <a:pPr>
              <a:defRPr sz="1400"/>
            </a:pPr>
            <a:endParaRPr lang="zh-CN"/>
          </a:p>
        </c:txPr>
        <c:crossAx val="259981696"/>
        <c:crosses val="autoZero"/>
        <c:crossBetween val="between"/>
      </c:valAx>
    </c:plotArea>
    <c:plotVisOnly val="1"/>
    <c:dispBlanksAs val="gap"/>
    <c:showDLblsOverMax val="0"/>
  </c:chart>
  <c:spPr>
    <a:ln>
      <a:solidFill>
        <a:srgbClr val="7030A0"/>
      </a:solidFill>
    </a:ln>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title>
      <c:tx>
        <c:rich>
          <a:bodyPr rot="0" vert="horz"/>
          <a:lstStyle/>
          <a:p>
            <a:pPr>
              <a:defRPr sz="2400"/>
            </a:pPr>
            <a:r>
              <a:rPr lang="en-US" altLang="zh-CN" sz="2400" dirty="0"/>
              <a:t>In which industry is your business? (%)</a:t>
            </a:r>
            <a:endParaRPr lang="zh-CN" sz="2400" dirty="0"/>
          </a:p>
        </c:rich>
      </c:tx>
      <c:overlay val="0"/>
    </c:title>
    <c:autoTitleDeleted val="0"/>
    <c:plotArea>
      <c:layout>
        <c:manualLayout>
          <c:layoutTarget val="inner"/>
          <c:xMode val="edge"/>
          <c:yMode val="edge"/>
          <c:x val="0.39420739395295368"/>
          <c:y val="9.4705727001516124E-2"/>
          <c:w val="0.56372889928557901"/>
          <c:h val="0.7863743680391595"/>
        </c:manualLayout>
      </c:layout>
      <c:barChart>
        <c:barDir val="bar"/>
        <c:grouping val="clustered"/>
        <c:varyColors val="0"/>
        <c:ser>
          <c:idx val="0"/>
          <c:order val="0"/>
          <c:tx>
            <c:strRef>
              <c:f>样本行业构成!$C$2</c:f>
              <c:strCache>
                <c:ptCount val="1"/>
                <c:pt idx="0">
                  <c:v>占比</c:v>
                </c:pt>
              </c:strCache>
            </c:strRef>
          </c:tx>
          <c:invertIfNegative val="0"/>
          <c:dLbls>
            <c:dLbl>
              <c:idx val="6"/>
              <c:layout>
                <c:manualLayout>
                  <c:x val="-2.0079228462021589E-2"/>
                  <c:y val="2.496944170072799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0D70-4718-B4C0-B8AFBD958AD3}"/>
                </c:ext>
              </c:extLst>
            </c:dLbl>
            <c:dLbl>
              <c:idx val="7"/>
              <c:layout>
                <c:manualLayout>
                  <c:x val="-2.5721523932746241E-2"/>
                  <c:y val="2.873856627175960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0D70-4718-B4C0-B8AFBD958AD3}"/>
                </c:ext>
              </c:extLst>
            </c:dLbl>
            <c:dLbl>
              <c:idx val="8"/>
              <c:layout>
                <c:manualLayout>
                  <c:x val="-2.9311530135299999E-2"/>
                  <c:y val="-1.930597096475690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0D70-4718-B4C0-B8AFBD958AD3}"/>
                </c:ext>
              </c:extLst>
            </c:dLbl>
            <c:dLbl>
              <c:idx val="9"/>
              <c:layout>
                <c:manualLayout>
                  <c:x val="-8.5955167747089768E-3"/>
                  <c:y val="-3.641143988085809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0D70-4718-B4C0-B8AFBD958AD3}"/>
                </c:ext>
              </c:extLst>
            </c:dLbl>
            <c:dLbl>
              <c:idx val="10"/>
              <c:layout>
                <c:manualLayout>
                  <c:x val="2.7542518008745812E-2"/>
                  <c:y val="-3.813569887259356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0D70-4718-B4C0-B8AFBD958AD3}"/>
                </c:ext>
              </c:extLst>
            </c:dLbl>
            <c:dLbl>
              <c:idx val="11"/>
              <c:layout>
                <c:manualLayout>
                  <c:x val="9.1279055776956927E-2"/>
                  <c:y val="1.694711176332574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D70-4718-B4C0-B8AFBD958AD3}"/>
                </c:ext>
              </c:extLst>
            </c:dLbl>
            <c:spPr>
              <a:noFill/>
              <a:ln>
                <a:noFill/>
              </a:ln>
              <a:effectLst/>
            </c:spPr>
            <c:txPr>
              <a:bodyPr rot="0" vert="horz"/>
              <a:lstStyle/>
              <a:p>
                <a:pPr>
                  <a:defRPr sz="1600"/>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样本行业构成!$A$3:$A$14</c:f>
              <c:strCache>
                <c:ptCount val="12"/>
                <c:pt idx="0">
                  <c:v>制造业</c:v>
                </c:pt>
                <c:pt idx="1">
                  <c:v>批发和零售业</c:v>
                </c:pt>
                <c:pt idx="2">
                  <c:v>信息传输、软件和信息技术服务业</c:v>
                </c:pt>
                <c:pt idx="3">
                  <c:v>其他</c:v>
                </c:pt>
                <c:pt idx="4">
                  <c:v>住宿和餐饮业</c:v>
                </c:pt>
                <c:pt idx="5">
                  <c:v>建筑业</c:v>
                </c:pt>
                <c:pt idx="6">
                  <c:v>租赁和商务服务业</c:v>
                </c:pt>
                <c:pt idx="7">
                  <c:v>农林牧渔业</c:v>
                </c:pt>
                <c:pt idx="8">
                  <c:v>交通运输、仓储和邮政业</c:v>
                </c:pt>
                <c:pt idx="9">
                  <c:v>房地产业</c:v>
                </c:pt>
                <c:pt idx="10">
                  <c:v>电力、热力、燃气及水生产和供应业</c:v>
                </c:pt>
                <c:pt idx="11">
                  <c:v>采矿业</c:v>
                </c:pt>
              </c:strCache>
            </c:strRef>
          </c:cat>
          <c:val>
            <c:numRef>
              <c:f>样本行业构成!$C$3:$C$14</c:f>
              <c:numCache>
                <c:formatCode>0.00%</c:formatCode>
                <c:ptCount val="12"/>
                <c:pt idx="0">
                  <c:v>0.30557939914163124</c:v>
                </c:pt>
                <c:pt idx="1">
                  <c:v>0.15622317596566523</c:v>
                </c:pt>
                <c:pt idx="2">
                  <c:v>0.13047210300429191</c:v>
                </c:pt>
                <c:pt idx="3">
                  <c:v>0.10557939914163092</c:v>
                </c:pt>
                <c:pt idx="4">
                  <c:v>7.81115879828327E-2</c:v>
                </c:pt>
                <c:pt idx="5">
                  <c:v>6.6952789699570817E-2</c:v>
                </c:pt>
                <c:pt idx="6">
                  <c:v>3.8626609442060089E-2</c:v>
                </c:pt>
                <c:pt idx="7">
                  <c:v>3.6909871244635191E-2</c:v>
                </c:pt>
                <c:pt idx="8">
                  <c:v>3.3476394849785408E-2</c:v>
                </c:pt>
                <c:pt idx="9">
                  <c:v>2.6609442060085857E-2</c:v>
                </c:pt>
                <c:pt idx="10">
                  <c:v>1.6309012875536478E-2</c:v>
                </c:pt>
                <c:pt idx="11">
                  <c:v>5.1502145922746826E-3</c:v>
                </c:pt>
              </c:numCache>
            </c:numRef>
          </c:val>
          <c:extLst>
            <c:ext xmlns:c16="http://schemas.microsoft.com/office/drawing/2014/chart" uri="{C3380CC4-5D6E-409C-BE32-E72D297353CC}">
              <c16:uniqueId val="{00000006-0D70-4718-B4C0-B8AFBD958AD3}"/>
            </c:ext>
          </c:extLst>
        </c:ser>
        <c:dLbls>
          <c:showLegendKey val="0"/>
          <c:showVal val="0"/>
          <c:showCatName val="0"/>
          <c:showSerName val="0"/>
          <c:showPercent val="0"/>
          <c:showBubbleSize val="0"/>
        </c:dLbls>
        <c:gapWidth val="100"/>
        <c:axId val="261096192"/>
        <c:axId val="261097728"/>
      </c:barChart>
      <c:catAx>
        <c:axId val="261096192"/>
        <c:scaling>
          <c:orientation val="minMax"/>
        </c:scaling>
        <c:delete val="0"/>
        <c:axPos val="l"/>
        <c:numFmt formatCode="General" sourceLinked="0"/>
        <c:majorTickMark val="out"/>
        <c:minorTickMark val="none"/>
        <c:tickLblPos val="nextTo"/>
        <c:txPr>
          <a:bodyPr/>
          <a:lstStyle/>
          <a:p>
            <a:pPr>
              <a:defRPr sz="1400" b="1"/>
            </a:pPr>
            <a:endParaRPr lang="zh-CN"/>
          </a:p>
        </c:txPr>
        <c:crossAx val="261097728"/>
        <c:crosses val="autoZero"/>
        <c:auto val="1"/>
        <c:lblAlgn val="ctr"/>
        <c:lblOffset val="100"/>
        <c:noMultiLvlLbl val="0"/>
      </c:catAx>
      <c:valAx>
        <c:axId val="261097728"/>
        <c:scaling>
          <c:orientation val="minMax"/>
        </c:scaling>
        <c:delete val="0"/>
        <c:axPos val="b"/>
        <c:numFmt formatCode="0.00%" sourceLinked="1"/>
        <c:majorTickMark val="out"/>
        <c:minorTickMark val="none"/>
        <c:tickLblPos val="nextTo"/>
        <c:txPr>
          <a:bodyPr/>
          <a:lstStyle/>
          <a:p>
            <a:pPr>
              <a:defRPr sz="800"/>
            </a:pPr>
            <a:endParaRPr lang="zh-CN"/>
          </a:p>
        </c:txPr>
        <c:crossAx val="261096192"/>
        <c:crosses val="autoZero"/>
        <c:crossBetween val="between"/>
      </c:valAx>
    </c:plotArea>
    <c:plotVisOnly val="1"/>
    <c:dispBlanksAs val="zero"/>
    <c:showDLblsOverMax val="0"/>
  </c:chart>
  <c:spPr>
    <a:ln>
      <a:solidFill>
        <a:srgbClr val="7030A0"/>
      </a:solidFill>
    </a:ln>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altLang="zh-CN" sz="1800" b="1" i="0" u="none" strike="noStrike" baseline="0" dirty="0">
                <a:effectLst/>
              </a:rPr>
              <a:t>In which industry is your business? (</a:t>
            </a:r>
            <a:r>
              <a:rPr lang="en-US" altLang="zh-CN" sz="1800" b="1" i="0" baseline="0" dirty="0">
                <a:effectLst/>
              </a:rPr>
              <a:t>small enterprises)</a:t>
            </a:r>
            <a:endParaRPr lang="zh-CN" altLang="zh-CN" dirty="0">
              <a:effectLst/>
            </a:endParaRPr>
          </a:p>
        </c:rich>
      </c:tx>
      <c:overlay val="0"/>
    </c:title>
    <c:autoTitleDeleted val="0"/>
    <c:plotArea>
      <c:layout/>
      <c:barChart>
        <c:barDir val="col"/>
        <c:grouping val="clustered"/>
        <c:varyColors val="0"/>
        <c:ser>
          <c:idx val="0"/>
          <c:order val="0"/>
          <c:tx>
            <c:strRef>
              <c:f>Sheet6!$D$1</c:f>
              <c:strCache>
                <c:ptCount val="1"/>
                <c:pt idx="0">
                  <c:v>行业占比</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Sheet6!$C$2:$C$7</c:f>
              <c:strCache>
                <c:ptCount val="6"/>
                <c:pt idx="0">
                  <c:v>制造业</c:v>
                </c:pt>
                <c:pt idx="1">
                  <c:v>信息传输、软件和信息技术服务业</c:v>
                </c:pt>
                <c:pt idx="2">
                  <c:v>批发和零售业</c:v>
                </c:pt>
                <c:pt idx="3">
                  <c:v>住宿和餐饮业</c:v>
                </c:pt>
                <c:pt idx="4">
                  <c:v>建筑业</c:v>
                </c:pt>
                <c:pt idx="5">
                  <c:v>租赁和商务服务业</c:v>
                </c:pt>
              </c:strCache>
            </c:strRef>
          </c:cat>
          <c:val>
            <c:numRef>
              <c:f>Sheet6!$D$2:$D$7</c:f>
              <c:numCache>
                <c:formatCode>0%</c:formatCode>
                <c:ptCount val="6"/>
                <c:pt idx="0">
                  <c:v>0.38000000000000006</c:v>
                </c:pt>
                <c:pt idx="1">
                  <c:v>0.14000000000000001</c:v>
                </c:pt>
                <c:pt idx="2">
                  <c:v>0.1</c:v>
                </c:pt>
                <c:pt idx="3">
                  <c:v>9.0000000000000011E-2</c:v>
                </c:pt>
                <c:pt idx="4">
                  <c:v>9.0000000000000011E-2</c:v>
                </c:pt>
                <c:pt idx="5">
                  <c:v>4.0000000000000008E-2</c:v>
                </c:pt>
              </c:numCache>
            </c:numRef>
          </c:val>
          <c:extLst>
            <c:ext xmlns:c16="http://schemas.microsoft.com/office/drawing/2014/chart" uri="{C3380CC4-5D6E-409C-BE32-E72D297353CC}">
              <c16:uniqueId val="{00000000-955D-4BDD-B19D-E58E62151863}"/>
            </c:ext>
          </c:extLst>
        </c:ser>
        <c:dLbls>
          <c:showLegendKey val="0"/>
          <c:showVal val="0"/>
          <c:showCatName val="0"/>
          <c:showSerName val="0"/>
          <c:showPercent val="0"/>
          <c:showBubbleSize val="0"/>
        </c:dLbls>
        <c:gapWidth val="150"/>
        <c:axId val="263847936"/>
        <c:axId val="263849472"/>
      </c:barChart>
      <c:catAx>
        <c:axId val="263847936"/>
        <c:scaling>
          <c:orientation val="minMax"/>
        </c:scaling>
        <c:delete val="0"/>
        <c:axPos val="b"/>
        <c:numFmt formatCode="General" sourceLinked="0"/>
        <c:majorTickMark val="out"/>
        <c:minorTickMark val="none"/>
        <c:tickLblPos val="nextTo"/>
        <c:txPr>
          <a:bodyPr/>
          <a:lstStyle/>
          <a:p>
            <a:pPr>
              <a:defRPr sz="1200"/>
            </a:pPr>
            <a:endParaRPr lang="zh-CN"/>
          </a:p>
        </c:txPr>
        <c:crossAx val="263849472"/>
        <c:crosses val="autoZero"/>
        <c:auto val="1"/>
        <c:lblAlgn val="ctr"/>
        <c:lblOffset val="100"/>
        <c:noMultiLvlLbl val="0"/>
      </c:catAx>
      <c:valAx>
        <c:axId val="263849472"/>
        <c:scaling>
          <c:orientation val="minMax"/>
        </c:scaling>
        <c:delete val="0"/>
        <c:axPos val="l"/>
        <c:numFmt formatCode="0%" sourceLinked="1"/>
        <c:majorTickMark val="out"/>
        <c:minorTickMark val="none"/>
        <c:tickLblPos val="nextTo"/>
        <c:crossAx val="263847936"/>
        <c:crosses val="autoZero"/>
        <c:crossBetween val="between"/>
      </c:valAx>
    </c:plotArea>
    <c:plotVisOnly val="1"/>
    <c:dispBlanksAs val="gap"/>
    <c:showDLblsOverMax val="0"/>
  </c:chart>
  <c:spPr>
    <a:ln>
      <a:solidFill>
        <a:srgbClr val="7030A0"/>
      </a:solidFill>
    </a:ln>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altLang="zh-CN" sz="1800" b="1" i="0" u="none" strike="noStrike" baseline="0" dirty="0">
                <a:effectLst/>
              </a:rPr>
              <a:t>In which industry is your business? </a:t>
            </a:r>
            <a:br>
              <a:rPr lang="en-US" altLang="zh-CN" sz="1800" b="1" i="0" u="none" strike="noStrike" baseline="0" dirty="0">
                <a:effectLst/>
              </a:rPr>
            </a:br>
            <a:r>
              <a:rPr lang="en-US" altLang="zh-CN" sz="1800" b="1" i="0" u="none" strike="noStrike" baseline="0" dirty="0">
                <a:effectLst/>
              </a:rPr>
              <a:t>(</a:t>
            </a:r>
            <a:r>
              <a:rPr lang="en-US" altLang="zh-CN" sz="1800" b="1" i="0" baseline="0" dirty="0">
                <a:effectLst/>
              </a:rPr>
              <a:t>medium enterprises)</a:t>
            </a:r>
            <a:endParaRPr lang="zh-CN" altLang="zh-CN" dirty="0">
              <a:effectLst/>
            </a:endParaRPr>
          </a:p>
        </c:rich>
      </c:tx>
      <c:overlay val="0"/>
    </c:title>
    <c:autoTitleDeleted val="0"/>
    <c:plotArea>
      <c:layout/>
      <c:barChart>
        <c:barDir val="col"/>
        <c:grouping val="clustered"/>
        <c:varyColors val="0"/>
        <c:ser>
          <c:idx val="0"/>
          <c:order val="0"/>
          <c:tx>
            <c:strRef>
              <c:f>Sheet6!$B$8</c:f>
              <c:strCache>
                <c:ptCount val="1"/>
                <c:pt idx="0">
                  <c:v>行业占比</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Sheet6!$A$9:$A$14</c:f>
              <c:strCache>
                <c:ptCount val="6"/>
                <c:pt idx="0">
                  <c:v>制造业</c:v>
                </c:pt>
                <c:pt idx="1">
                  <c:v>信息传输、软件和信息技术服务业</c:v>
                </c:pt>
                <c:pt idx="2">
                  <c:v>批发和零售业</c:v>
                </c:pt>
                <c:pt idx="3">
                  <c:v>建筑业</c:v>
                </c:pt>
                <c:pt idx="4">
                  <c:v>住宿和餐饮业</c:v>
                </c:pt>
                <c:pt idx="5">
                  <c:v>交通运输、仓储和邮政业</c:v>
                </c:pt>
              </c:strCache>
            </c:strRef>
          </c:cat>
          <c:val>
            <c:numRef>
              <c:f>Sheet6!$B$9:$B$14</c:f>
              <c:numCache>
                <c:formatCode>0%</c:formatCode>
                <c:ptCount val="6"/>
                <c:pt idx="0">
                  <c:v>0.37000000000000005</c:v>
                </c:pt>
                <c:pt idx="1">
                  <c:v>0.19</c:v>
                </c:pt>
                <c:pt idx="2">
                  <c:v>0.12000000000000001</c:v>
                </c:pt>
                <c:pt idx="3">
                  <c:v>7.0000000000000021E-2</c:v>
                </c:pt>
                <c:pt idx="4">
                  <c:v>4.0000000000000008E-2</c:v>
                </c:pt>
                <c:pt idx="5">
                  <c:v>4.0000000000000008E-2</c:v>
                </c:pt>
              </c:numCache>
            </c:numRef>
          </c:val>
          <c:extLst>
            <c:ext xmlns:c16="http://schemas.microsoft.com/office/drawing/2014/chart" uri="{C3380CC4-5D6E-409C-BE32-E72D297353CC}">
              <c16:uniqueId val="{00000000-9AA2-4CB2-A1E9-35E9C2805031}"/>
            </c:ext>
          </c:extLst>
        </c:ser>
        <c:dLbls>
          <c:showLegendKey val="0"/>
          <c:showVal val="0"/>
          <c:showCatName val="0"/>
          <c:showSerName val="0"/>
          <c:showPercent val="0"/>
          <c:showBubbleSize val="0"/>
        </c:dLbls>
        <c:gapWidth val="150"/>
        <c:axId val="264246016"/>
        <c:axId val="264247552"/>
      </c:barChart>
      <c:catAx>
        <c:axId val="264246016"/>
        <c:scaling>
          <c:orientation val="minMax"/>
        </c:scaling>
        <c:delete val="0"/>
        <c:axPos val="b"/>
        <c:numFmt formatCode="General" sourceLinked="0"/>
        <c:majorTickMark val="out"/>
        <c:minorTickMark val="none"/>
        <c:tickLblPos val="nextTo"/>
        <c:txPr>
          <a:bodyPr/>
          <a:lstStyle/>
          <a:p>
            <a:pPr>
              <a:defRPr sz="1200"/>
            </a:pPr>
            <a:endParaRPr lang="zh-CN"/>
          </a:p>
        </c:txPr>
        <c:crossAx val="264247552"/>
        <c:crosses val="autoZero"/>
        <c:auto val="1"/>
        <c:lblAlgn val="ctr"/>
        <c:lblOffset val="100"/>
        <c:noMultiLvlLbl val="0"/>
      </c:catAx>
      <c:valAx>
        <c:axId val="264247552"/>
        <c:scaling>
          <c:orientation val="minMax"/>
        </c:scaling>
        <c:delete val="0"/>
        <c:axPos val="l"/>
        <c:numFmt formatCode="0%" sourceLinked="1"/>
        <c:majorTickMark val="out"/>
        <c:minorTickMark val="none"/>
        <c:tickLblPos val="nextTo"/>
        <c:crossAx val="264246016"/>
        <c:crosses val="autoZero"/>
        <c:crossBetween val="between"/>
      </c:valAx>
      <c:spPr>
        <a:noFill/>
        <a:ln w="25400">
          <a:noFill/>
        </a:ln>
      </c:spPr>
    </c:plotArea>
    <c:plotVisOnly val="1"/>
    <c:dispBlanksAs val="gap"/>
    <c:showDLblsOverMax val="0"/>
  </c:chart>
  <c:spPr>
    <a:ln>
      <a:solidFill>
        <a:srgbClr val="7030A0"/>
      </a:solidFill>
    </a:ln>
  </c:sp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altLang="zh-CN" sz="1800" b="1" i="0" u="none" strike="noStrike" baseline="0" dirty="0">
                <a:effectLst/>
              </a:rPr>
              <a:t>In which industry is your business? (</a:t>
            </a:r>
            <a:r>
              <a:rPr lang="en-US" altLang="zh-CN" dirty="0"/>
              <a:t>micro enterprises)</a:t>
            </a:r>
            <a:endParaRPr lang="zh-CN" altLang="en-US" dirty="0"/>
          </a:p>
        </c:rich>
      </c:tx>
      <c:overlay val="0"/>
    </c:title>
    <c:autoTitleDeleted val="0"/>
    <c:plotArea>
      <c:layout/>
      <c:barChart>
        <c:barDir val="col"/>
        <c:grouping val="clustered"/>
        <c:varyColors val="0"/>
        <c:ser>
          <c:idx val="0"/>
          <c:order val="0"/>
          <c:tx>
            <c:strRef>
              <c:f>Sheet6!$B$1</c:f>
              <c:strCache>
                <c:ptCount val="1"/>
                <c:pt idx="0">
                  <c:v>行业占比</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Sheet6!$A$2:$A$7</c:f>
              <c:strCache>
                <c:ptCount val="6"/>
                <c:pt idx="0">
                  <c:v>批发和零售业</c:v>
                </c:pt>
                <c:pt idx="1">
                  <c:v>制造业</c:v>
                </c:pt>
                <c:pt idx="2">
                  <c:v>住宿和餐饮业</c:v>
                </c:pt>
                <c:pt idx="3">
                  <c:v>农林牧渔业</c:v>
                </c:pt>
                <c:pt idx="4">
                  <c:v>租赁和商务服务业</c:v>
                </c:pt>
                <c:pt idx="5">
                  <c:v>交通运输、仓储和邮政业</c:v>
                </c:pt>
              </c:strCache>
            </c:strRef>
          </c:cat>
          <c:val>
            <c:numRef>
              <c:f>Sheet6!$B$2:$B$7</c:f>
              <c:numCache>
                <c:formatCode>0%</c:formatCode>
                <c:ptCount val="6"/>
                <c:pt idx="0">
                  <c:v>0.34</c:v>
                </c:pt>
                <c:pt idx="1">
                  <c:v>0.16</c:v>
                </c:pt>
                <c:pt idx="2">
                  <c:v>0.15000000000000002</c:v>
                </c:pt>
                <c:pt idx="3">
                  <c:v>6.0000000000000005E-2</c:v>
                </c:pt>
                <c:pt idx="4">
                  <c:v>4.0000000000000008E-2</c:v>
                </c:pt>
                <c:pt idx="5">
                  <c:v>4.0000000000000008E-2</c:v>
                </c:pt>
              </c:numCache>
            </c:numRef>
          </c:val>
          <c:extLst>
            <c:ext xmlns:c16="http://schemas.microsoft.com/office/drawing/2014/chart" uri="{C3380CC4-5D6E-409C-BE32-E72D297353CC}">
              <c16:uniqueId val="{00000000-26AA-448D-AA4E-21EEA408BA8E}"/>
            </c:ext>
          </c:extLst>
        </c:ser>
        <c:dLbls>
          <c:showLegendKey val="0"/>
          <c:showVal val="0"/>
          <c:showCatName val="0"/>
          <c:showSerName val="0"/>
          <c:showPercent val="0"/>
          <c:showBubbleSize val="0"/>
        </c:dLbls>
        <c:gapWidth val="150"/>
        <c:axId val="261225856"/>
        <c:axId val="261245952"/>
      </c:barChart>
      <c:catAx>
        <c:axId val="261225856"/>
        <c:scaling>
          <c:orientation val="minMax"/>
        </c:scaling>
        <c:delete val="0"/>
        <c:axPos val="b"/>
        <c:numFmt formatCode="General" sourceLinked="0"/>
        <c:majorTickMark val="out"/>
        <c:minorTickMark val="none"/>
        <c:tickLblPos val="nextTo"/>
        <c:spPr>
          <a:ln>
            <a:solidFill>
              <a:srgbClr val="7030A0"/>
            </a:solidFill>
          </a:ln>
        </c:spPr>
        <c:txPr>
          <a:bodyPr/>
          <a:lstStyle/>
          <a:p>
            <a:pPr>
              <a:defRPr sz="1200"/>
            </a:pPr>
            <a:endParaRPr lang="zh-CN"/>
          </a:p>
        </c:txPr>
        <c:crossAx val="261245952"/>
        <c:crosses val="autoZero"/>
        <c:auto val="1"/>
        <c:lblAlgn val="ctr"/>
        <c:lblOffset val="100"/>
        <c:noMultiLvlLbl val="0"/>
      </c:catAx>
      <c:valAx>
        <c:axId val="261245952"/>
        <c:scaling>
          <c:orientation val="minMax"/>
        </c:scaling>
        <c:delete val="0"/>
        <c:axPos val="l"/>
        <c:numFmt formatCode="0%" sourceLinked="1"/>
        <c:majorTickMark val="out"/>
        <c:minorTickMark val="none"/>
        <c:tickLblPos val="nextTo"/>
        <c:crossAx val="261225856"/>
        <c:crosses val="autoZero"/>
        <c:crossBetween val="between"/>
      </c:valAx>
    </c:plotArea>
    <c:plotVisOnly val="1"/>
    <c:dispBlanksAs val="gap"/>
    <c:showDLblsOverMax val="0"/>
  </c:chart>
  <c:spPr>
    <a:ln>
      <a:solidFill>
        <a:srgbClr val="7030A0"/>
      </a:solidFill>
    </a:ln>
  </c:sp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altLang="zh-CN" sz="1800" b="1" i="0" u="none" strike="noStrike" baseline="0" dirty="0">
                <a:effectLst/>
              </a:rPr>
              <a:t>In which industry is your business? </a:t>
            </a:r>
            <a:r>
              <a:rPr lang="en-US" altLang="zh-CN" sz="1800" b="1" i="0" baseline="0" dirty="0">
                <a:effectLst/>
              </a:rPr>
              <a:t> (large enterprises)</a:t>
            </a:r>
            <a:endParaRPr lang="zh-CN" altLang="zh-CN" dirty="0">
              <a:effectLst/>
            </a:endParaRPr>
          </a:p>
        </c:rich>
      </c:tx>
      <c:overlay val="0"/>
    </c:title>
    <c:autoTitleDeleted val="0"/>
    <c:plotArea>
      <c:layout/>
      <c:barChart>
        <c:barDir val="col"/>
        <c:grouping val="clustered"/>
        <c:varyColors val="0"/>
        <c:ser>
          <c:idx val="0"/>
          <c:order val="0"/>
          <c:tx>
            <c:strRef>
              <c:f>Sheet6!$D$8</c:f>
              <c:strCache>
                <c:ptCount val="1"/>
                <c:pt idx="0">
                  <c:v>行业占比</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Sheet6!$C$9:$C$14</c:f>
              <c:strCache>
                <c:ptCount val="6"/>
                <c:pt idx="0">
                  <c:v>制造业</c:v>
                </c:pt>
                <c:pt idx="1">
                  <c:v>信息传输、软件和信息技术服务业</c:v>
                </c:pt>
                <c:pt idx="2">
                  <c:v>农林牧渔业</c:v>
                </c:pt>
                <c:pt idx="3">
                  <c:v>建筑业</c:v>
                </c:pt>
                <c:pt idx="4">
                  <c:v>租赁和商务服务业</c:v>
                </c:pt>
                <c:pt idx="5">
                  <c:v>房地产业</c:v>
                </c:pt>
              </c:strCache>
            </c:strRef>
          </c:cat>
          <c:val>
            <c:numRef>
              <c:f>Sheet6!$D$9:$D$14</c:f>
              <c:numCache>
                <c:formatCode>0%</c:formatCode>
                <c:ptCount val="6"/>
                <c:pt idx="0">
                  <c:v>0.19</c:v>
                </c:pt>
                <c:pt idx="1">
                  <c:v>0.16</c:v>
                </c:pt>
                <c:pt idx="2">
                  <c:v>8.0000000000000016E-2</c:v>
                </c:pt>
                <c:pt idx="3">
                  <c:v>8.0000000000000016E-2</c:v>
                </c:pt>
                <c:pt idx="4">
                  <c:v>7.0000000000000021E-2</c:v>
                </c:pt>
                <c:pt idx="5">
                  <c:v>7.0000000000000021E-2</c:v>
                </c:pt>
              </c:numCache>
            </c:numRef>
          </c:val>
          <c:extLst>
            <c:ext xmlns:c16="http://schemas.microsoft.com/office/drawing/2014/chart" uri="{C3380CC4-5D6E-409C-BE32-E72D297353CC}">
              <c16:uniqueId val="{00000000-9BE8-487F-80DF-F47580DC58AB}"/>
            </c:ext>
          </c:extLst>
        </c:ser>
        <c:dLbls>
          <c:showLegendKey val="0"/>
          <c:showVal val="0"/>
          <c:showCatName val="0"/>
          <c:showSerName val="0"/>
          <c:showPercent val="0"/>
          <c:showBubbleSize val="0"/>
        </c:dLbls>
        <c:gapWidth val="150"/>
        <c:axId val="264868224"/>
        <c:axId val="264871296"/>
      </c:barChart>
      <c:catAx>
        <c:axId val="264868224"/>
        <c:scaling>
          <c:orientation val="minMax"/>
        </c:scaling>
        <c:delete val="0"/>
        <c:axPos val="b"/>
        <c:numFmt formatCode="General" sourceLinked="0"/>
        <c:majorTickMark val="out"/>
        <c:minorTickMark val="none"/>
        <c:tickLblPos val="nextTo"/>
        <c:txPr>
          <a:bodyPr/>
          <a:lstStyle/>
          <a:p>
            <a:pPr>
              <a:defRPr sz="1200"/>
            </a:pPr>
            <a:endParaRPr lang="zh-CN"/>
          </a:p>
        </c:txPr>
        <c:crossAx val="264871296"/>
        <c:crosses val="autoZero"/>
        <c:auto val="1"/>
        <c:lblAlgn val="ctr"/>
        <c:lblOffset val="100"/>
        <c:noMultiLvlLbl val="0"/>
      </c:catAx>
      <c:valAx>
        <c:axId val="264871296"/>
        <c:scaling>
          <c:orientation val="minMax"/>
        </c:scaling>
        <c:delete val="0"/>
        <c:axPos val="l"/>
        <c:numFmt formatCode="0%" sourceLinked="1"/>
        <c:majorTickMark val="out"/>
        <c:minorTickMark val="none"/>
        <c:tickLblPos val="nextTo"/>
        <c:crossAx val="264868224"/>
        <c:crosses val="autoZero"/>
        <c:crossBetween val="between"/>
      </c:valAx>
    </c:plotArea>
    <c:plotVisOnly val="1"/>
    <c:dispBlanksAs val="gap"/>
    <c:showDLblsOverMax val="0"/>
  </c:chart>
  <c:spPr>
    <a:ln>
      <a:solidFill>
        <a:srgbClr val="7030A0"/>
      </a:solidFill>
    </a:ln>
  </c:sp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6832718813722342"/>
          <c:y val="0.17339288690145541"/>
          <c:w val="0.80062831222811093"/>
          <c:h val="0.67851592878569045"/>
        </c:manualLayout>
      </c:layout>
      <c:barChart>
        <c:barDir val="col"/>
        <c:grouping val="clustered"/>
        <c:varyColors val="0"/>
        <c:ser>
          <c:idx val="0"/>
          <c:order val="0"/>
          <c:invertIfNegative val="0"/>
          <c:dLbls>
            <c:spPr>
              <a:noFill/>
              <a:ln>
                <a:noFill/>
              </a:ln>
              <a:effectLst/>
            </c:spPr>
            <c:txPr>
              <a:bodyPr/>
              <a:lstStyle/>
              <a:p>
                <a:pPr>
                  <a:defRPr sz="1200"/>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'问题1.2.7'!$G$134:$G$137</c:f>
              <c:strCache>
                <c:ptCount val="4"/>
                <c:pt idx="0">
                  <c:v>大型企业</c:v>
                </c:pt>
                <c:pt idx="1">
                  <c:v>中型企业</c:v>
                </c:pt>
                <c:pt idx="2">
                  <c:v>小型企业</c:v>
                </c:pt>
                <c:pt idx="3">
                  <c:v>微型企业</c:v>
                </c:pt>
              </c:strCache>
            </c:strRef>
          </c:cat>
          <c:val>
            <c:numRef>
              <c:f>'问题1.2.7'!$H$134:$H$137</c:f>
              <c:numCache>
                <c:formatCode>0.00%</c:formatCode>
                <c:ptCount val="4"/>
                <c:pt idx="0">
                  <c:v>0.87969924812030198</c:v>
                </c:pt>
                <c:pt idx="1">
                  <c:v>0.81595092024539884</c:v>
                </c:pt>
                <c:pt idx="2">
                  <c:v>0.74090909090909218</c:v>
                </c:pt>
                <c:pt idx="3">
                  <c:v>0.39097744360902315</c:v>
                </c:pt>
              </c:numCache>
            </c:numRef>
          </c:val>
          <c:extLst>
            <c:ext xmlns:c16="http://schemas.microsoft.com/office/drawing/2014/chart" uri="{C3380CC4-5D6E-409C-BE32-E72D297353CC}">
              <c16:uniqueId val="{00000000-78DF-47A3-97A6-0522ED0CD92A}"/>
            </c:ext>
          </c:extLst>
        </c:ser>
        <c:dLbls>
          <c:showLegendKey val="0"/>
          <c:showVal val="0"/>
          <c:showCatName val="0"/>
          <c:showSerName val="0"/>
          <c:showPercent val="0"/>
          <c:showBubbleSize val="0"/>
        </c:dLbls>
        <c:gapWidth val="100"/>
        <c:axId val="285961216"/>
        <c:axId val="285923200"/>
      </c:barChart>
      <c:valAx>
        <c:axId val="285923200"/>
        <c:scaling>
          <c:orientation val="minMax"/>
        </c:scaling>
        <c:delete val="0"/>
        <c:axPos val="l"/>
        <c:numFmt formatCode="0.00%" sourceLinked="1"/>
        <c:majorTickMark val="out"/>
        <c:minorTickMark val="none"/>
        <c:tickLblPos val="nextTo"/>
        <c:txPr>
          <a:bodyPr/>
          <a:lstStyle/>
          <a:p>
            <a:pPr>
              <a:defRPr sz="1200"/>
            </a:pPr>
            <a:endParaRPr lang="zh-CN"/>
          </a:p>
        </c:txPr>
        <c:crossAx val="285961216"/>
        <c:crosses val="autoZero"/>
        <c:crossBetween val="between"/>
      </c:valAx>
      <c:catAx>
        <c:axId val="285961216"/>
        <c:scaling>
          <c:orientation val="minMax"/>
        </c:scaling>
        <c:delete val="0"/>
        <c:axPos val="b"/>
        <c:numFmt formatCode="General" sourceLinked="0"/>
        <c:majorTickMark val="out"/>
        <c:minorTickMark val="none"/>
        <c:tickLblPos val="nextTo"/>
        <c:spPr>
          <a:ln>
            <a:solidFill>
              <a:srgbClr val="7030A0"/>
            </a:solidFill>
          </a:ln>
        </c:spPr>
        <c:txPr>
          <a:bodyPr/>
          <a:lstStyle/>
          <a:p>
            <a:pPr>
              <a:defRPr sz="1400"/>
            </a:pPr>
            <a:endParaRPr lang="zh-CN"/>
          </a:p>
        </c:txPr>
        <c:crossAx val="285923200"/>
        <c:crosses val="autoZero"/>
        <c:auto val="1"/>
        <c:lblAlgn val="ctr"/>
        <c:lblOffset val="100"/>
        <c:noMultiLvlLbl val="0"/>
      </c:catAx>
    </c:plotArea>
    <c:plotVisOnly val="1"/>
    <c:dispBlanksAs val="gap"/>
    <c:showDLblsOverMax val="0"/>
  </c:chart>
  <c:spPr>
    <a:ln>
      <a:solidFill>
        <a:srgbClr val="7030A0"/>
      </a:solidFill>
    </a:ln>
  </c:spPr>
  <c:txPr>
    <a:bodyPr/>
    <a:lstStyle/>
    <a:p>
      <a:pPr>
        <a:defRPr sz="1600"/>
      </a:pPr>
      <a:endParaRPr lang="zh-CN"/>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title>
      <c:tx>
        <c:rich>
          <a:bodyPr/>
          <a:lstStyle/>
          <a:p>
            <a:pPr>
              <a:defRPr sz="1600"/>
            </a:pPr>
            <a:r>
              <a:rPr lang="en-US" altLang="zh-CN" sz="1600" baseline="0" dirty="0"/>
              <a:t>Business owners’ past  entrepreneurial experience (%)</a:t>
            </a:r>
            <a:endParaRPr lang="zh-CN" sz="1600" dirty="0"/>
          </a:p>
        </c:rich>
      </c:tx>
      <c:layout>
        <c:manualLayout>
          <c:xMode val="edge"/>
          <c:yMode val="edge"/>
          <c:x val="0.14189744989468392"/>
          <c:y val="4.4092323075213867E-3"/>
        </c:manualLayout>
      </c:layout>
      <c:overlay val="0"/>
    </c:title>
    <c:autoTitleDeleted val="0"/>
    <c:plotArea>
      <c:layout/>
      <c:barChart>
        <c:barDir val="col"/>
        <c:grouping val="clustered"/>
        <c:varyColors val="0"/>
        <c:ser>
          <c:idx val="0"/>
          <c:order val="0"/>
          <c:tx>
            <c:strRef>
              <c:f>'问题1.2.8'!$C$9</c:f>
              <c:strCache>
                <c:ptCount val="1"/>
                <c:pt idx="0">
                  <c:v>占比</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'问题1.2.8'!$A$10:$A$11</c:f>
              <c:strCache>
                <c:ptCount val="2"/>
                <c:pt idx="0">
                  <c:v>有</c:v>
                </c:pt>
                <c:pt idx="1">
                  <c:v>无</c:v>
                </c:pt>
              </c:strCache>
            </c:strRef>
          </c:cat>
          <c:val>
            <c:numRef>
              <c:f>'问题1.2.8'!$C$10:$C$11</c:f>
              <c:numCache>
                <c:formatCode>0.00%</c:formatCode>
                <c:ptCount val="2"/>
                <c:pt idx="0">
                  <c:v>0.68927038626609449</c:v>
                </c:pt>
                <c:pt idx="1">
                  <c:v>0.31072961373390562</c:v>
                </c:pt>
              </c:numCache>
            </c:numRef>
          </c:val>
          <c:extLst>
            <c:ext xmlns:c16="http://schemas.microsoft.com/office/drawing/2014/chart" uri="{C3380CC4-5D6E-409C-BE32-E72D297353CC}">
              <c16:uniqueId val="{00000000-1E19-4E53-AF41-3AEF6A3E2338}"/>
            </c:ext>
          </c:extLst>
        </c:ser>
        <c:dLbls>
          <c:showLegendKey val="0"/>
          <c:showVal val="0"/>
          <c:showCatName val="0"/>
          <c:showSerName val="0"/>
          <c:showPercent val="0"/>
          <c:showBubbleSize val="0"/>
        </c:dLbls>
        <c:gapWidth val="100"/>
        <c:axId val="267239424"/>
        <c:axId val="267201152"/>
      </c:barChart>
      <c:valAx>
        <c:axId val="267201152"/>
        <c:scaling>
          <c:orientation val="minMax"/>
        </c:scaling>
        <c:delete val="0"/>
        <c:axPos val="l"/>
        <c:numFmt formatCode="0.00%" sourceLinked="1"/>
        <c:majorTickMark val="out"/>
        <c:minorTickMark val="none"/>
        <c:tickLblPos val="nextTo"/>
        <c:crossAx val="267239424"/>
        <c:crosses val="autoZero"/>
        <c:crossBetween val="between"/>
      </c:valAx>
      <c:catAx>
        <c:axId val="267239424"/>
        <c:scaling>
          <c:orientation val="minMax"/>
        </c:scaling>
        <c:delete val="0"/>
        <c:axPos val="b"/>
        <c:numFmt formatCode="General" sourceLinked="0"/>
        <c:majorTickMark val="out"/>
        <c:minorTickMark val="none"/>
        <c:tickLblPos val="nextTo"/>
        <c:crossAx val="267201152"/>
        <c:crosses val="autoZero"/>
        <c:auto val="1"/>
        <c:lblAlgn val="ctr"/>
        <c:lblOffset val="100"/>
        <c:noMultiLvlLbl val="0"/>
      </c:catAx>
    </c:plotArea>
    <c:plotVisOnly val="1"/>
    <c:dispBlanksAs val="zero"/>
    <c:showDLblsOverMax val="0"/>
  </c:chart>
  <c:spPr>
    <a:ln>
      <a:solidFill>
        <a:srgbClr val="7030A0"/>
      </a:solidFill>
    </a:ln>
  </c:spPr>
  <c:txPr>
    <a:bodyPr/>
    <a:lstStyle/>
    <a:p>
      <a:pPr>
        <a:defRPr sz="1100"/>
      </a:pPr>
      <a:endParaRPr lang="zh-CN"/>
    </a:p>
  </c:txPr>
  <c:externalData r:id="rId2">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title>
      <c:tx>
        <c:rich>
          <a:bodyPr/>
          <a:lstStyle/>
          <a:p>
            <a:pPr>
              <a:defRPr/>
            </a:pPr>
            <a:r>
              <a:rPr lang="en-US" altLang="zh-CN" sz="1600" dirty="0"/>
              <a:t>Respondent’s </a:t>
            </a:r>
            <a:br>
              <a:rPr lang="en-US" altLang="zh-CN" sz="1600" dirty="0"/>
            </a:br>
            <a:r>
              <a:rPr lang="en-US" altLang="zh-CN" sz="1600" dirty="0"/>
              <a:t>position in company (%)</a:t>
            </a:r>
            <a:endParaRPr lang="zh-CN" altLang="en-US" sz="1600" dirty="0"/>
          </a:p>
        </c:rich>
      </c:tx>
      <c:overlay val="0"/>
    </c:title>
    <c:autoTitleDeleted val="0"/>
    <c:plotArea>
      <c:layout/>
      <c:barChart>
        <c:barDir val="col"/>
        <c:grouping val="clustered"/>
        <c:varyColors val="0"/>
        <c:ser>
          <c:idx val="0"/>
          <c:order val="0"/>
          <c:tx>
            <c:strRef>
              <c:f>'问题1.2.4'!$C$4</c:f>
              <c:strCache>
                <c:ptCount val="1"/>
                <c:pt idx="0">
                  <c:v>占比</c:v>
                </c:pt>
              </c:strCache>
            </c:strRef>
          </c:tx>
          <c:invertIfNegative val="0"/>
          <c:dLbls>
            <c:dLbl>
              <c:idx val="5"/>
              <c:layout>
                <c:manualLayout>
                  <c:x val="3.0107276459531911E-2"/>
                  <c:y val="2.657837161142382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8F2-4F12-ADE0-1D69695DCC2D}"/>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'问题1.2.4'!$A$5:$A$10</c:f>
              <c:strCache>
                <c:ptCount val="6"/>
                <c:pt idx="0">
                  <c:v>企业第一负责人</c:v>
                </c:pt>
                <c:pt idx="1">
                  <c:v>行政、人事或办公室负责人</c:v>
                </c:pt>
                <c:pt idx="2">
                  <c:v>业务（销售）负责人</c:v>
                </c:pt>
                <c:pt idx="3">
                  <c:v>财务或会计负责人</c:v>
                </c:pt>
                <c:pt idx="4">
                  <c:v>技术负责人</c:v>
                </c:pt>
                <c:pt idx="5">
                  <c:v>其他（详见注）</c:v>
                </c:pt>
              </c:strCache>
            </c:strRef>
          </c:cat>
          <c:val>
            <c:numRef>
              <c:f>'问题1.2.4'!$C$5:$C$10</c:f>
              <c:numCache>
                <c:formatCode>0.00%</c:formatCode>
                <c:ptCount val="6"/>
                <c:pt idx="0">
                  <c:v>0.36824034334763955</c:v>
                </c:pt>
                <c:pt idx="1">
                  <c:v>0.21459227467811159</c:v>
                </c:pt>
                <c:pt idx="2">
                  <c:v>0.13476394849785411</c:v>
                </c:pt>
                <c:pt idx="3">
                  <c:v>0.12103004291845497</c:v>
                </c:pt>
                <c:pt idx="4">
                  <c:v>0.10472103004291848</c:v>
                </c:pt>
                <c:pt idx="5">
                  <c:v>5.6652360515021462E-2</c:v>
                </c:pt>
              </c:numCache>
            </c:numRef>
          </c:val>
          <c:extLst>
            <c:ext xmlns:c16="http://schemas.microsoft.com/office/drawing/2014/chart" uri="{C3380CC4-5D6E-409C-BE32-E72D297353CC}">
              <c16:uniqueId val="{00000001-B8F2-4F12-ADE0-1D69695DCC2D}"/>
            </c:ext>
          </c:extLst>
        </c:ser>
        <c:dLbls>
          <c:showLegendKey val="0"/>
          <c:showVal val="0"/>
          <c:showCatName val="0"/>
          <c:showSerName val="0"/>
          <c:showPercent val="0"/>
          <c:showBubbleSize val="0"/>
        </c:dLbls>
        <c:gapWidth val="100"/>
        <c:axId val="267165056"/>
        <c:axId val="267148672"/>
      </c:barChart>
      <c:valAx>
        <c:axId val="267148672"/>
        <c:scaling>
          <c:orientation val="minMax"/>
        </c:scaling>
        <c:delete val="0"/>
        <c:axPos val="l"/>
        <c:numFmt formatCode="0.00%" sourceLinked="1"/>
        <c:majorTickMark val="out"/>
        <c:minorTickMark val="none"/>
        <c:tickLblPos val="nextTo"/>
        <c:crossAx val="267165056"/>
        <c:crosses val="autoZero"/>
        <c:crossBetween val="between"/>
      </c:valAx>
      <c:catAx>
        <c:axId val="267165056"/>
        <c:scaling>
          <c:orientation val="minMax"/>
        </c:scaling>
        <c:delete val="0"/>
        <c:axPos val="b"/>
        <c:numFmt formatCode="General" sourceLinked="0"/>
        <c:majorTickMark val="out"/>
        <c:minorTickMark val="none"/>
        <c:tickLblPos val="nextTo"/>
        <c:txPr>
          <a:bodyPr/>
          <a:lstStyle/>
          <a:p>
            <a:pPr>
              <a:defRPr sz="1100"/>
            </a:pPr>
            <a:endParaRPr lang="zh-CN"/>
          </a:p>
        </c:txPr>
        <c:crossAx val="267148672"/>
        <c:crosses val="autoZero"/>
        <c:auto val="1"/>
        <c:lblAlgn val="ctr"/>
        <c:lblOffset val="100"/>
        <c:noMultiLvlLbl val="0"/>
      </c:catAx>
      <c:spPr>
        <a:noFill/>
        <a:ln w="25400">
          <a:noFill/>
        </a:ln>
      </c:spPr>
    </c:plotArea>
    <c:plotVisOnly val="1"/>
    <c:dispBlanksAs val="zero"/>
    <c:showDLblsOverMax val="0"/>
  </c:chart>
  <c:spPr>
    <a:ln>
      <a:solidFill>
        <a:srgbClr val="7030A0"/>
      </a:solidFill>
    </a:ln>
  </c:spPr>
  <c:externalData r:id="rId2">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title>
      <c:tx>
        <c:rich>
          <a:bodyPr rot="0" vert="horz"/>
          <a:lstStyle/>
          <a:p>
            <a:pPr>
              <a:defRPr sz="1600"/>
            </a:pPr>
            <a:r>
              <a:rPr lang="en-US" altLang="zh-CN" sz="1600" dirty="0"/>
              <a:t>Forms of business organization (%)</a:t>
            </a:r>
            <a:endParaRPr lang="zh-CN" sz="1600" dirty="0"/>
          </a:p>
        </c:rich>
      </c:tx>
      <c:layout>
        <c:manualLayout>
          <c:xMode val="edge"/>
          <c:yMode val="edge"/>
          <c:x val="0.24943301445827243"/>
          <c:y val="2.7051464879423961E-2"/>
        </c:manualLayout>
      </c:layout>
      <c:overlay val="0"/>
    </c:title>
    <c:autoTitleDeleted val="0"/>
    <c:plotArea>
      <c:layout>
        <c:manualLayout>
          <c:layoutTarget val="inner"/>
          <c:xMode val="edge"/>
          <c:yMode val="edge"/>
          <c:x val="0.12661877693113138"/>
          <c:y val="0.28147785159462402"/>
          <c:w val="0.74866307867337745"/>
          <c:h val="0.68787277013380932"/>
        </c:manualLayout>
      </c:layout>
      <c:barChart>
        <c:barDir val="col"/>
        <c:grouping val="clustered"/>
        <c:varyColors val="0"/>
        <c:ser>
          <c:idx val="0"/>
          <c:order val="0"/>
          <c:tx>
            <c:strRef>
              <c:f>'问题1.2.3'!$C$6</c:f>
              <c:strCache>
                <c:ptCount val="1"/>
                <c:pt idx="0">
                  <c:v>占比</c:v>
                </c:pt>
              </c:strCache>
            </c:strRef>
          </c:tx>
          <c:invertIfNegative val="0"/>
          <c:dLbls>
            <c:dLbl>
              <c:idx val="3"/>
              <c:layout>
                <c:manualLayout>
                  <c:x val="9.3403867786125042E-2"/>
                  <c:y val="2.510527368404025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6C9-4E1F-891B-099D85034D83}"/>
                </c:ext>
              </c:extLst>
            </c:dLbl>
            <c:dLbl>
              <c:idx val="4"/>
              <c:layout>
                <c:manualLayout>
                  <c:x val="5.5782081789709656E-2"/>
                  <c:y val="7.796121715070367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6C9-4E1F-891B-099D85034D83}"/>
                </c:ext>
              </c:extLst>
            </c:dLbl>
            <c:dLbl>
              <c:idx val="5"/>
              <c:layout>
                <c:manualLayout>
                  <c:x val="-6.6799310426255906E-2"/>
                  <c:y val="-7.6235421297376933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6C9-4E1F-891B-099D85034D83}"/>
                </c:ext>
              </c:extLst>
            </c:dLbl>
            <c:dLbl>
              <c:idx val="6"/>
              <c:layout>
                <c:manualLayout>
                  <c:x val="8.9467013219558814E-2"/>
                  <c:y val="-4.562438503111488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6C9-4E1F-891B-099D85034D83}"/>
                </c:ext>
              </c:extLst>
            </c:dLbl>
            <c:dLbl>
              <c:idx val="7"/>
              <c:layout>
                <c:manualLayout>
                  <c:x val="-9.2348965263377072E-3"/>
                  <c:y val="-6.677530769323390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6C9-4E1F-891B-099D85034D83}"/>
                </c:ext>
              </c:extLst>
            </c:dLbl>
            <c:dLbl>
              <c:idx val="8"/>
              <c:layout>
                <c:manualLayout>
                  <c:x val="7.1930076289625194E-2"/>
                  <c:y val="-3.613101081559122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76C9-4E1F-891B-099D85034D83}"/>
                </c:ext>
              </c:extLst>
            </c:dLbl>
            <c:dLbl>
              <c:idx val="9"/>
              <c:layout>
                <c:manualLayout>
                  <c:x val="4.87205306901154E-2"/>
                  <c:y val="-8.858531051136550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6C9-4E1F-891B-099D85034D83}"/>
                </c:ext>
              </c:extLst>
            </c:dLbl>
            <c:dLbl>
              <c:idx val="10"/>
              <c:layout>
                <c:manualLayout>
                  <c:x val="0.113747452096715"/>
                  <c:y val="2.148646839901429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76C9-4E1F-891B-099D85034D83}"/>
                </c:ext>
              </c:extLst>
            </c:dLbl>
            <c:spPr>
              <a:noFill/>
              <a:ln>
                <a:noFill/>
              </a:ln>
              <a:effectLst/>
            </c:spPr>
            <c:txPr>
              <a:bodyPr rot="0" vert="horz"/>
              <a:lstStyle/>
              <a:p>
                <a:pPr>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'问题1.2.3'!$A$7:$A$13</c:f>
              <c:strCache>
                <c:ptCount val="7"/>
                <c:pt idx="0">
                  <c:v>有限责任公司</c:v>
                </c:pt>
                <c:pt idx="1">
                  <c:v>个体工商户</c:v>
                </c:pt>
                <c:pt idx="2">
                  <c:v>独资企业</c:v>
                </c:pt>
                <c:pt idx="3">
                  <c:v>股份公司</c:v>
                </c:pt>
                <c:pt idx="4">
                  <c:v>合伙企业</c:v>
                </c:pt>
                <c:pt idx="5">
                  <c:v>农民合作社</c:v>
                </c:pt>
                <c:pt idx="6">
                  <c:v>其他（详见注）</c:v>
                </c:pt>
              </c:strCache>
            </c:strRef>
          </c:cat>
          <c:val>
            <c:numRef>
              <c:f>'问题1.2.3'!$C$7:$C$13</c:f>
              <c:numCache>
                <c:formatCode>0.00%</c:formatCode>
                <c:ptCount val="7"/>
                <c:pt idx="0">
                  <c:v>0.38283261802575114</c:v>
                </c:pt>
                <c:pt idx="1">
                  <c:v>0.23004291845493566</c:v>
                </c:pt>
                <c:pt idx="2">
                  <c:v>0.14420600858369101</c:v>
                </c:pt>
                <c:pt idx="3">
                  <c:v>0.10214592274678114</c:v>
                </c:pt>
                <c:pt idx="4">
                  <c:v>9.4420600858369119E-2</c:v>
                </c:pt>
                <c:pt idx="5">
                  <c:v>1.7167381974248924E-2</c:v>
                </c:pt>
                <c:pt idx="6">
                  <c:v>2.9184549356223183E-2</c:v>
                </c:pt>
              </c:numCache>
            </c:numRef>
          </c:val>
          <c:extLst>
            <c:ext xmlns:c16="http://schemas.microsoft.com/office/drawing/2014/chart" uri="{C3380CC4-5D6E-409C-BE32-E72D297353CC}">
              <c16:uniqueId val="{00000008-76C9-4E1F-891B-099D85034D83}"/>
            </c:ext>
          </c:extLst>
        </c:ser>
        <c:dLbls>
          <c:showLegendKey val="0"/>
          <c:showVal val="0"/>
          <c:showCatName val="0"/>
          <c:showSerName val="0"/>
          <c:showPercent val="0"/>
          <c:showBubbleSize val="0"/>
        </c:dLbls>
        <c:gapWidth val="100"/>
        <c:axId val="265640192"/>
        <c:axId val="266552064"/>
      </c:barChart>
      <c:catAx>
        <c:axId val="265640192"/>
        <c:scaling>
          <c:orientation val="minMax"/>
        </c:scaling>
        <c:delete val="0"/>
        <c:axPos val="b"/>
        <c:numFmt formatCode="General" sourceLinked="0"/>
        <c:majorTickMark val="out"/>
        <c:minorTickMark val="none"/>
        <c:tickLblPos val="nextTo"/>
        <c:txPr>
          <a:bodyPr/>
          <a:lstStyle/>
          <a:p>
            <a:pPr>
              <a:defRPr sz="1100"/>
            </a:pPr>
            <a:endParaRPr lang="zh-CN"/>
          </a:p>
        </c:txPr>
        <c:crossAx val="266552064"/>
        <c:crosses val="autoZero"/>
        <c:auto val="1"/>
        <c:lblAlgn val="ctr"/>
        <c:lblOffset val="100"/>
        <c:noMultiLvlLbl val="0"/>
      </c:catAx>
      <c:valAx>
        <c:axId val="266552064"/>
        <c:scaling>
          <c:orientation val="minMax"/>
        </c:scaling>
        <c:delete val="0"/>
        <c:axPos val="l"/>
        <c:numFmt formatCode="0.00%" sourceLinked="1"/>
        <c:majorTickMark val="out"/>
        <c:minorTickMark val="none"/>
        <c:tickLblPos val="nextTo"/>
        <c:crossAx val="265640192"/>
        <c:crosses val="autoZero"/>
        <c:crossBetween val="between"/>
      </c:valAx>
    </c:plotArea>
    <c:plotVisOnly val="1"/>
    <c:dispBlanksAs val="zero"/>
    <c:showDLblsOverMax val="0"/>
  </c:chart>
  <c:spPr>
    <a:ln>
      <a:solidFill>
        <a:srgbClr val="7030A0"/>
      </a:solidFill>
    </a:ln>
  </c:spPr>
  <c:externalData r:id="rId2">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2400"/>
            </a:pPr>
            <a:r>
              <a:rPr lang="en-US" altLang="zh-CN" sz="2400" b="1" dirty="0">
                <a:latin typeface="+mn-lt"/>
                <a:ea typeface="微软雅黑" panose="020B0503020204020204" pitchFamily="34" charset="-122"/>
              </a:rPr>
              <a:t>Does the enterprise have a clear goal?</a:t>
            </a:r>
            <a:endParaRPr lang="zh-CN" sz="2400" b="1" dirty="0">
              <a:latin typeface="+mn-lt"/>
              <a:ea typeface="微软雅黑" panose="020B0503020204020204" pitchFamily="34" charset="-122"/>
            </a:endParaRPr>
          </a:p>
        </c:rich>
      </c:tx>
      <c:layout>
        <c:manualLayout>
          <c:xMode val="edge"/>
          <c:yMode val="edge"/>
          <c:x val="0.22656447861386769"/>
          <c:y val="0"/>
        </c:manualLayout>
      </c:layout>
      <c:overlay val="0"/>
      <c:spPr>
        <a:noFill/>
        <a:ln>
          <a:noFill/>
        </a:ln>
        <a:effectLst/>
      </c:spPr>
    </c:title>
    <c:autoTitleDeleted val="0"/>
    <c:plotArea>
      <c:layout>
        <c:manualLayout>
          <c:layoutTarget val="inner"/>
          <c:xMode val="edge"/>
          <c:yMode val="edge"/>
          <c:x val="6.6367166690440363E-2"/>
          <c:y val="0.15272961873631974"/>
          <c:w val="0.91668801446992931"/>
          <c:h val="0.62044519419869548"/>
        </c:manualLayout>
      </c:layout>
      <c:barChart>
        <c:barDir val="col"/>
        <c:grouping val="clustered"/>
        <c:varyColors val="0"/>
        <c:ser>
          <c:idx val="0"/>
          <c:order val="0"/>
          <c:tx>
            <c:strRef>
              <c:f>'2.1'!$A$3</c:f>
              <c:strCache>
                <c:ptCount val="1"/>
                <c:pt idx="0">
                  <c:v>A. 有且非常明确</c:v>
                </c:pt>
              </c:strCache>
            </c:strRef>
          </c:tx>
          <c:spPr>
            <a:solidFill>
              <a:schemeClr val="accent1"/>
            </a:solidFill>
            <a:ln>
              <a:noFill/>
            </a:ln>
            <a:effectLst/>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'2.1'!$B$1:$E$1</c:f>
              <c:strCache>
                <c:ptCount val="4"/>
                <c:pt idx="0">
                  <c:v>微型企业</c:v>
                </c:pt>
                <c:pt idx="1">
                  <c:v>小型企业</c:v>
                </c:pt>
                <c:pt idx="2">
                  <c:v>中型企业</c:v>
                </c:pt>
                <c:pt idx="3">
                  <c:v>大型企业</c:v>
                </c:pt>
              </c:strCache>
            </c:strRef>
          </c:cat>
          <c:val>
            <c:numRef>
              <c:f>'2.1'!$B$3:$E$3</c:f>
              <c:numCache>
                <c:formatCode>General</c:formatCode>
                <c:ptCount val="4"/>
                <c:pt idx="0">
                  <c:v>63.160000000000011</c:v>
                </c:pt>
                <c:pt idx="1">
                  <c:v>82.05</c:v>
                </c:pt>
                <c:pt idx="2">
                  <c:v>91.1</c:v>
                </c:pt>
                <c:pt idx="3">
                  <c:v>90.910000000000025</c:v>
                </c:pt>
              </c:numCache>
            </c:numRef>
          </c:val>
          <c:extLst>
            <c:ext xmlns:c16="http://schemas.microsoft.com/office/drawing/2014/chart" uri="{C3380CC4-5D6E-409C-BE32-E72D297353CC}">
              <c16:uniqueId val="{00000000-4D32-4653-9FDB-69BB27746B9C}"/>
            </c:ext>
          </c:extLst>
        </c:ser>
        <c:ser>
          <c:idx val="1"/>
          <c:order val="1"/>
          <c:tx>
            <c:strRef>
              <c:f>'2.1'!$A$4</c:f>
              <c:strCache>
                <c:ptCount val="1"/>
                <c:pt idx="0">
                  <c:v>B. 有但不太明确</c:v>
                </c:pt>
              </c:strCache>
            </c:strRef>
          </c:tx>
          <c:spPr>
            <a:solidFill>
              <a:schemeClr val="accent2"/>
            </a:solidFill>
            <a:ln>
              <a:noFill/>
            </a:ln>
            <a:effectLst/>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'2.1'!$B$1:$E$1</c:f>
              <c:strCache>
                <c:ptCount val="4"/>
                <c:pt idx="0">
                  <c:v>微型企业</c:v>
                </c:pt>
                <c:pt idx="1">
                  <c:v>小型企业</c:v>
                </c:pt>
                <c:pt idx="2">
                  <c:v>中型企业</c:v>
                </c:pt>
                <c:pt idx="3">
                  <c:v>大型企业</c:v>
                </c:pt>
              </c:strCache>
            </c:strRef>
          </c:cat>
          <c:val>
            <c:numRef>
              <c:f>'2.1'!$B$4:$E$4</c:f>
              <c:numCache>
                <c:formatCode>General</c:formatCode>
                <c:ptCount val="4"/>
                <c:pt idx="0">
                  <c:v>31.58</c:v>
                </c:pt>
                <c:pt idx="1">
                  <c:v>17.27</c:v>
                </c:pt>
                <c:pt idx="2">
                  <c:v>8.59</c:v>
                </c:pt>
                <c:pt idx="3">
                  <c:v>8.33</c:v>
                </c:pt>
              </c:numCache>
            </c:numRef>
          </c:val>
          <c:extLst>
            <c:ext xmlns:c16="http://schemas.microsoft.com/office/drawing/2014/chart" uri="{C3380CC4-5D6E-409C-BE32-E72D297353CC}">
              <c16:uniqueId val="{00000001-4D32-4653-9FDB-69BB27746B9C}"/>
            </c:ext>
          </c:extLst>
        </c:ser>
        <c:ser>
          <c:idx val="2"/>
          <c:order val="2"/>
          <c:tx>
            <c:strRef>
              <c:f>'2.1'!$A$5</c:f>
              <c:strCache>
                <c:ptCount val="1"/>
                <c:pt idx="0">
                  <c:v>C. 没有</c:v>
                </c:pt>
              </c:strCache>
            </c:strRef>
          </c:tx>
          <c:spPr>
            <a:solidFill>
              <a:schemeClr val="accent3"/>
            </a:solidFill>
            <a:ln>
              <a:noFill/>
            </a:ln>
            <a:effectLst/>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'2.1'!$B$1:$E$1</c:f>
              <c:strCache>
                <c:ptCount val="4"/>
                <c:pt idx="0">
                  <c:v>微型企业</c:v>
                </c:pt>
                <c:pt idx="1">
                  <c:v>小型企业</c:v>
                </c:pt>
                <c:pt idx="2">
                  <c:v>中型企业</c:v>
                </c:pt>
                <c:pt idx="3">
                  <c:v>大型企业</c:v>
                </c:pt>
              </c:strCache>
            </c:strRef>
          </c:cat>
          <c:val>
            <c:numRef>
              <c:f>'2.1'!$B$5:$E$5</c:f>
              <c:numCache>
                <c:formatCode>General</c:formatCode>
                <c:ptCount val="4"/>
                <c:pt idx="0">
                  <c:v>5.26</c:v>
                </c:pt>
                <c:pt idx="1">
                  <c:v>0.68</c:v>
                </c:pt>
                <c:pt idx="2">
                  <c:v>0.31000000000000028</c:v>
                </c:pt>
                <c:pt idx="3">
                  <c:v>0.76000000000000056</c:v>
                </c:pt>
              </c:numCache>
            </c:numRef>
          </c:val>
          <c:extLst>
            <c:ext xmlns:c16="http://schemas.microsoft.com/office/drawing/2014/chart" uri="{C3380CC4-5D6E-409C-BE32-E72D297353CC}">
              <c16:uniqueId val="{00000002-4D32-4653-9FDB-69BB27746B9C}"/>
            </c:ext>
          </c:extLst>
        </c:ser>
        <c:dLbls>
          <c:showLegendKey val="0"/>
          <c:showVal val="0"/>
          <c:showCatName val="0"/>
          <c:showSerName val="0"/>
          <c:showPercent val="0"/>
          <c:showBubbleSize val="0"/>
        </c:dLbls>
        <c:gapWidth val="219"/>
        <c:overlap val="-27"/>
        <c:axId val="288029312"/>
        <c:axId val="288181632"/>
      </c:barChart>
      <c:catAx>
        <c:axId val="2880293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sz="1400"/>
            </a:pPr>
            <a:endParaRPr lang="zh-CN"/>
          </a:p>
        </c:txPr>
        <c:crossAx val="288181632"/>
        <c:crosses val="autoZero"/>
        <c:auto val="1"/>
        <c:lblAlgn val="ctr"/>
        <c:lblOffset val="100"/>
        <c:noMultiLvlLbl val="0"/>
      </c:catAx>
      <c:valAx>
        <c:axId val="288181632"/>
        <c:scaling>
          <c:orientation val="minMax"/>
        </c:scaling>
        <c:delete val="0"/>
        <c:axPos val="l"/>
        <c:numFmt formatCode="General" sourceLinked="1"/>
        <c:majorTickMark val="none"/>
        <c:minorTickMark val="none"/>
        <c:tickLblPos val="nextTo"/>
        <c:spPr>
          <a:noFill/>
          <a:ln w="6350" cap="flat" cmpd="sng" algn="ctr">
            <a:noFill/>
            <a:prstDash val="solid"/>
            <a:round/>
          </a:ln>
          <a:effectLst/>
        </c:spPr>
        <c:txPr>
          <a:bodyPr rot="0" vert="horz"/>
          <a:lstStyle/>
          <a:p>
            <a:pPr>
              <a:defRPr/>
            </a:pPr>
            <a:endParaRPr lang="zh-CN"/>
          </a:p>
        </c:txPr>
        <c:crossAx val="288029312"/>
        <c:crosses val="autoZero"/>
        <c:crossBetween val="between"/>
      </c:valAx>
      <c:spPr>
        <a:noFill/>
        <a:ln>
          <a:noFill/>
        </a:ln>
        <a:effectLst/>
      </c:spPr>
    </c:plotArea>
    <c:legend>
      <c:legendPos val="b"/>
      <c:layout>
        <c:manualLayout>
          <c:xMode val="edge"/>
          <c:yMode val="edge"/>
          <c:x val="0.24583383348354795"/>
          <c:y val="0.88973384030418345"/>
          <c:w val="0.57500116984287486"/>
          <c:h val="6.8441064638783272E-2"/>
        </c:manualLayout>
      </c:layout>
      <c:overlay val="0"/>
      <c:spPr>
        <a:noFill/>
        <a:ln>
          <a:noFill/>
        </a:ln>
        <a:effectLst/>
      </c:spPr>
      <c:txPr>
        <a:bodyPr/>
        <a:lstStyle/>
        <a:p>
          <a:pPr>
            <a:defRPr sz="1400"/>
          </a:pPr>
          <a:endParaRPr lang="zh-CN"/>
        </a:p>
      </c:tx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600" b="0" i="0" u="none" strike="noStrike" baseline="0">
          <a:solidFill>
            <a:srgbClr val="000000"/>
          </a:solidFill>
          <a:latin typeface="宋体"/>
          <a:ea typeface="宋体"/>
          <a:cs typeface="宋体"/>
        </a:defRPr>
      </a:pPr>
      <a:endParaRPr lang="zh-CN"/>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b="1"/>
            </a:pPr>
            <a:r>
              <a:rPr lang="en-US" altLang="zh-CN" sz="1600" b="1" dirty="0">
                <a:latin typeface="+mn-lt"/>
              </a:rPr>
              <a:t>Business direction</a:t>
            </a:r>
            <a:endParaRPr lang="zh-CN" sz="1600" b="1" dirty="0">
              <a:latin typeface="+mn-lt"/>
            </a:endParaRPr>
          </a:p>
        </c:rich>
      </c:tx>
      <c:layout>
        <c:manualLayout>
          <c:xMode val="edge"/>
          <c:yMode val="edge"/>
          <c:x val="0.24381848850725066"/>
          <c:y val="5.0548299232678132E-2"/>
        </c:manualLayout>
      </c:layout>
      <c:overlay val="0"/>
      <c:spPr>
        <a:noFill/>
        <a:ln>
          <a:noFill/>
        </a:ln>
        <a:effectLst/>
      </c:spPr>
    </c:title>
    <c:autoTitleDeleted val="0"/>
    <c:plotArea>
      <c:layout>
        <c:manualLayout>
          <c:layoutTarget val="inner"/>
          <c:xMode val="edge"/>
          <c:yMode val="edge"/>
          <c:x val="5.7641617613332322E-2"/>
          <c:y val="0.13029117694599029"/>
          <c:w val="0.91072497005835462"/>
          <c:h val="0.62484448241623858"/>
        </c:manualLayout>
      </c:layout>
      <c:barChart>
        <c:barDir val="col"/>
        <c:grouping val="clustered"/>
        <c:varyColors val="0"/>
        <c:ser>
          <c:idx val="0"/>
          <c:order val="0"/>
          <c:tx>
            <c:strRef>
              <c:f>'2.3'!$A$3</c:f>
              <c:strCache>
                <c:ptCount val="1"/>
                <c:pt idx="0">
                  <c:v>A.专注于本行业，通过扩大规模，降低成本</c:v>
                </c:pt>
              </c:strCache>
            </c:strRef>
          </c:tx>
          <c:spPr>
            <a:solidFill>
              <a:schemeClr val="accent1"/>
            </a:solidFill>
            <a:ln>
              <a:noFill/>
            </a:ln>
            <a:effectLst/>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'2.3'!$B$1:$E$1</c:f>
              <c:strCache>
                <c:ptCount val="4"/>
                <c:pt idx="0">
                  <c:v>微型企业</c:v>
                </c:pt>
                <c:pt idx="1">
                  <c:v>小型企业</c:v>
                </c:pt>
                <c:pt idx="2">
                  <c:v>中型企业</c:v>
                </c:pt>
                <c:pt idx="3">
                  <c:v>大型企业</c:v>
                </c:pt>
              </c:strCache>
            </c:strRef>
          </c:cat>
          <c:val>
            <c:numRef>
              <c:f>'2.3'!$B$3:$E$3</c:f>
              <c:numCache>
                <c:formatCode>General</c:formatCode>
                <c:ptCount val="4"/>
                <c:pt idx="0">
                  <c:v>48.87</c:v>
                </c:pt>
                <c:pt idx="1">
                  <c:v>31.59</c:v>
                </c:pt>
                <c:pt idx="2">
                  <c:v>27.3</c:v>
                </c:pt>
                <c:pt idx="3">
                  <c:v>30.3</c:v>
                </c:pt>
              </c:numCache>
            </c:numRef>
          </c:val>
          <c:extLst>
            <c:ext xmlns:c16="http://schemas.microsoft.com/office/drawing/2014/chart" uri="{C3380CC4-5D6E-409C-BE32-E72D297353CC}">
              <c16:uniqueId val="{00000000-E64D-4A80-AB4A-74C531250B64}"/>
            </c:ext>
          </c:extLst>
        </c:ser>
        <c:ser>
          <c:idx val="1"/>
          <c:order val="1"/>
          <c:tx>
            <c:strRef>
              <c:f>'2.3'!$A$4</c:f>
              <c:strCache>
                <c:ptCount val="1"/>
                <c:pt idx="0">
                  <c:v>B.专注于本行业，引进或开发新技术，提..</c:v>
                </c:pt>
              </c:strCache>
            </c:strRef>
          </c:tx>
          <c:spPr>
            <a:solidFill>
              <a:schemeClr val="accent2"/>
            </a:solidFill>
            <a:ln>
              <a:noFill/>
            </a:ln>
            <a:effectLst/>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'2.3'!$B$1:$E$1</c:f>
              <c:strCache>
                <c:ptCount val="4"/>
                <c:pt idx="0">
                  <c:v>微型企业</c:v>
                </c:pt>
                <c:pt idx="1">
                  <c:v>小型企业</c:v>
                </c:pt>
                <c:pt idx="2">
                  <c:v>中型企业</c:v>
                </c:pt>
                <c:pt idx="3">
                  <c:v>大型企业</c:v>
                </c:pt>
              </c:strCache>
            </c:strRef>
          </c:cat>
          <c:val>
            <c:numRef>
              <c:f>'2.3'!$B$4:$E$4</c:f>
              <c:numCache>
                <c:formatCode>General</c:formatCode>
                <c:ptCount val="4"/>
                <c:pt idx="0">
                  <c:v>34.96</c:v>
                </c:pt>
                <c:pt idx="1">
                  <c:v>60.91</c:v>
                </c:pt>
                <c:pt idx="2">
                  <c:v>69.940000000000026</c:v>
                </c:pt>
                <c:pt idx="3">
                  <c:v>66.669999999999987</c:v>
                </c:pt>
              </c:numCache>
            </c:numRef>
          </c:val>
          <c:extLst>
            <c:ext xmlns:c16="http://schemas.microsoft.com/office/drawing/2014/chart" uri="{C3380CC4-5D6E-409C-BE32-E72D297353CC}">
              <c16:uniqueId val="{00000001-E64D-4A80-AB4A-74C531250B64}"/>
            </c:ext>
          </c:extLst>
        </c:ser>
        <c:ser>
          <c:idx val="2"/>
          <c:order val="2"/>
          <c:tx>
            <c:strRef>
              <c:f>'2.3'!$A$5</c:f>
              <c:strCache>
                <c:ptCount val="1"/>
                <c:pt idx="0">
                  <c:v>C.从事多种经营，什么赚钱做什么</c:v>
                </c:pt>
              </c:strCache>
            </c:strRef>
          </c:tx>
          <c:spPr>
            <a:solidFill>
              <a:schemeClr val="accent3"/>
            </a:solidFill>
            <a:ln>
              <a:noFill/>
            </a:ln>
            <a:effectLst/>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'2.3'!$B$1:$E$1</c:f>
              <c:strCache>
                <c:ptCount val="4"/>
                <c:pt idx="0">
                  <c:v>微型企业</c:v>
                </c:pt>
                <c:pt idx="1">
                  <c:v>小型企业</c:v>
                </c:pt>
                <c:pt idx="2">
                  <c:v>中型企业</c:v>
                </c:pt>
                <c:pt idx="3">
                  <c:v>大型企业</c:v>
                </c:pt>
              </c:strCache>
            </c:strRef>
          </c:cat>
          <c:val>
            <c:numRef>
              <c:f>'2.3'!$B$5:$E$5</c:f>
              <c:numCache>
                <c:formatCode>General</c:formatCode>
                <c:ptCount val="4"/>
                <c:pt idx="0">
                  <c:v>14.29</c:v>
                </c:pt>
                <c:pt idx="1">
                  <c:v>7.05</c:v>
                </c:pt>
                <c:pt idx="2">
                  <c:v>2.15</c:v>
                </c:pt>
                <c:pt idx="3">
                  <c:v>3.03</c:v>
                </c:pt>
              </c:numCache>
            </c:numRef>
          </c:val>
          <c:extLst>
            <c:ext xmlns:c16="http://schemas.microsoft.com/office/drawing/2014/chart" uri="{C3380CC4-5D6E-409C-BE32-E72D297353CC}">
              <c16:uniqueId val="{00000002-E64D-4A80-AB4A-74C531250B64}"/>
            </c:ext>
          </c:extLst>
        </c:ser>
        <c:ser>
          <c:idx val="3"/>
          <c:order val="3"/>
          <c:tx>
            <c:strRef>
              <c:f>'2.3'!$A$6</c:f>
              <c:strCache>
                <c:ptCount val="1"/>
                <c:pt idx="0">
                  <c:v>D.不同意以上看法，您的看法是</c:v>
                </c:pt>
              </c:strCache>
            </c:strRef>
          </c:tx>
          <c:spPr>
            <a:solidFill>
              <a:schemeClr val="accent4"/>
            </a:solidFill>
            <a:ln>
              <a:noFill/>
            </a:ln>
            <a:effectLst/>
          </c:spPr>
          <c:invertIfNegative val="0"/>
          <c:cat>
            <c:strRef>
              <c:f>'2.3'!$B$1:$E$1</c:f>
              <c:strCache>
                <c:ptCount val="4"/>
                <c:pt idx="0">
                  <c:v>微型企业</c:v>
                </c:pt>
                <c:pt idx="1">
                  <c:v>小型企业</c:v>
                </c:pt>
                <c:pt idx="2">
                  <c:v>中型企业</c:v>
                </c:pt>
                <c:pt idx="3">
                  <c:v>大型企业</c:v>
                </c:pt>
              </c:strCache>
            </c:strRef>
          </c:cat>
          <c:val>
            <c:numRef>
              <c:f>'2.3'!$B$6:$E$6</c:f>
              <c:numCache>
                <c:formatCode>General</c:formatCode>
                <c:ptCount val="4"/>
                <c:pt idx="0">
                  <c:v>1.8800000000000001</c:v>
                </c:pt>
                <c:pt idx="1">
                  <c:v>0.45</c:v>
                </c:pt>
                <c:pt idx="2">
                  <c:v>0.62000000000000077</c:v>
                </c:pt>
                <c:pt idx="3">
                  <c:v>0</c:v>
                </c:pt>
              </c:numCache>
            </c:numRef>
          </c:val>
          <c:extLst>
            <c:ext xmlns:c16="http://schemas.microsoft.com/office/drawing/2014/chart" uri="{C3380CC4-5D6E-409C-BE32-E72D297353CC}">
              <c16:uniqueId val="{00000003-E64D-4A80-AB4A-74C531250B64}"/>
            </c:ext>
          </c:extLst>
        </c:ser>
        <c:dLbls>
          <c:showLegendKey val="0"/>
          <c:showVal val="0"/>
          <c:showCatName val="0"/>
          <c:showSerName val="0"/>
          <c:showPercent val="0"/>
          <c:showBubbleSize val="0"/>
        </c:dLbls>
        <c:gapWidth val="219"/>
        <c:overlap val="-27"/>
        <c:axId val="314202368"/>
        <c:axId val="314228736"/>
      </c:barChart>
      <c:catAx>
        <c:axId val="3142023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314228736"/>
        <c:crosses val="autoZero"/>
        <c:auto val="1"/>
        <c:lblAlgn val="ctr"/>
        <c:lblOffset val="100"/>
        <c:noMultiLvlLbl val="0"/>
      </c:catAx>
      <c:valAx>
        <c:axId val="314228736"/>
        <c:scaling>
          <c:orientation val="minMax"/>
        </c:scaling>
        <c:delete val="0"/>
        <c:axPos val="l"/>
        <c:numFmt formatCode="General" sourceLinked="1"/>
        <c:majorTickMark val="none"/>
        <c:minorTickMark val="none"/>
        <c:tickLblPos val="nextTo"/>
        <c:spPr>
          <a:noFill/>
          <a:ln w="6350" cap="flat" cmpd="sng" algn="ctr">
            <a:noFill/>
            <a:prstDash val="solid"/>
            <a:round/>
          </a:ln>
          <a:effectLst/>
        </c:spPr>
        <c:txPr>
          <a:bodyPr rot="0" vert="horz"/>
          <a:lstStyle/>
          <a:p>
            <a:pPr>
              <a:defRPr/>
            </a:pPr>
            <a:endParaRPr lang="zh-CN"/>
          </a:p>
        </c:txPr>
        <c:crossAx val="314202368"/>
        <c:crosses val="autoZero"/>
        <c:crossBetween val="between"/>
      </c:valAx>
      <c:spPr>
        <a:noFill/>
        <a:ln>
          <a:noFill/>
        </a:ln>
        <a:effectLst/>
      </c:spPr>
    </c:plotArea>
    <c:legend>
      <c:legendPos val="b"/>
      <c:layout>
        <c:manualLayout>
          <c:xMode val="edge"/>
          <c:yMode val="edge"/>
          <c:x val="2.0945649150737999E-2"/>
          <c:y val="0.84364361520027531"/>
          <c:w val="0.97739556715920461"/>
          <c:h val="0.15366175967134543"/>
        </c:manualLayout>
      </c:layout>
      <c:overlay val="0"/>
      <c:spPr>
        <a:noFill/>
        <a:ln>
          <a:noFill/>
        </a:ln>
        <a:effectLst/>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000" b="0" i="0" u="none" strike="noStrike" baseline="0">
          <a:solidFill>
            <a:srgbClr val="000000"/>
          </a:solidFill>
          <a:latin typeface="宋体"/>
          <a:ea typeface="宋体"/>
          <a:cs typeface="宋体"/>
        </a:defRPr>
      </a:pPr>
      <a:endParaRPr lang="zh-CN"/>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title>
      <c:tx>
        <c:rich>
          <a:bodyPr/>
          <a:lstStyle/>
          <a:p>
            <a:pPr>
              <a:defRPr sz="1600"/>
            </a:pPr>
            <a:r>
              <a:rPr lang="en-US" altLang="zh-CN" sz="1600" b="1" i="0" u="none" strike="noStrike" baseline="0" dirty="0">
                <a:effectLst/>
              </a:rPr>
              <a:t>MSEs’ business direction</a:t>
            </a:r>
            <a:r>
              <a:rPr lang="en-US" altLang="zh-CN" sz="1600" dirty="0"/>
              <a:t> (by economic region)</a:t>
            </a:r>
            <a:endParaRPr lang="zh-CN" sz="1600" dirty="0"/>
          </a:p>
        </c:rich>
      </c:tx>
      <c:overlay val="0"/>
    </c:title>
    <c:autoTitleDeleted val="0"/>
    <c:plotArea>
      <c:layout>
        <c:manualLayout>
          <c:layoutTarget val="inner"/>
          <c:xMode val="edge"/>
          <c:yMode val="edge"/>
          <c:x val="1.9212343602680731E-2"/>
          <c:y val="0.14352151118267323"/>
          <c:w val="0.97105263157894761"/>
          <c:h val="0.5711281918180916"/>
        </c:manualLayout>
      </c:layout>
      <c:barChart>
        <c:barDir val="col"/>
        <c:grouping val="clustered"/>
        <c:varyColors val="0"/>
        <c:ser>
          <c:idx val="0"/>
          <c:order val="0"/>
          <c:tx>
            <c:strRef>
              <c:f>'2.1.3'!$A$34</c:f>
              <c:strCache>
                <c:ptCount val="1"/>
                <c:pt idx="0">
                  <c:v>A.专注于本行业，通过扩大规模，降低成本</c:v>
                </c:pt>
              </c:strCache>
            </c:strRef>
          </c:tx>
          <c:invertIfNegative val="0"/>
          <c:dLbls>
            <c:spPr>
              <a:noFill/>
              <a:ln>
                <a:noFill/>
              </a:ln>
              <a:effectLst/>
            </c:spPr>
            <c:txPr>
              <a:bodyPr/>
              <a:lstStyle/>
              <a:p>
                <a:pPr>
                  <a:defRPr sz="600"/>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'2.1.3'!$F$32:$I$32</c:f>
              <c:strCache>
                <c:ptCount val="4"/>
                <c:pt idx="0">
                  <c:v>东部沿海地区（不包含长三角）</c:v>
                </c:pt>
                <c:pt idx="1">
                  <c:v>中部内陆地区</c:v>
                </c:pt>
                <c:pt idx="2">
                  <c:v>西部边远地区</c:v>
                </c:pt>
                <c:pt idx="3">
                  <c:v>长江三角洲地区</c:v>
                </c:pt>
              </c:strCache>
            </c:strRef>
          </c:cat>
          <c:val>
            <c:numRef>
              <c:f>'2.1.3'!$F$34:$I$34</c:f>
              <c:numCache>
                <c:formatCode>0.00%</c:formatCode>
                <c:ptCount val="4"/>
                <c:pt idx="0">
                  <c:v>0.35205992509363326</c:v>
                </c:pt>
                <c:pt idx="1">
                  <c:v>0.47703180212014135</c:v>
                </c:pt>
                <c:pt idx="2">
                  <c:v>0.28089887640449468</c:v>
                </c:pt>
                <c:pt idx="3">
                  <c:v>0.22388059701492538</c:v>
                </c:pt>
              </c:numCache>
            </c:numRef>
          </c:val>
          <c:extLst>
            <c:ext xmlns:c16="http://schemas.microsoft.com/office/drawing/2014/chart" uri="{C3380CC4-5D6E-409C-BE32-E72D297353CC}">
              <c16:uniqueId val="{00000000-2853-458E-AE53-EBC15ECEA122}"/>
            </c:ext>
          </c:extLst>
        </c:ser>
        <c:ser>
          <c:idx val="1"/>
          <c:order val="1"/>
          <c:tx>
            <c:strRef>
              <c:f>'2.1.3'!$A$35</c:f>
              <c:strCache>
                <c:ptCount val="1"/>
                <c:pt idx="0">
                  <c:v>B.专注于本行业，引进或开发新技术，提供高附加值的产品或服务</c:v>
                </c:pt>
              </c:strCache>
            </c:strRef>
          </c:tx>
          <c:invertIfNegative val="0"/>
          <c:dLbls>
            <c:spPr>
              <a:noFill/>
              <a:ln>
                <a:noFill/>
              </a:ln>
              <a:effectLst/>
            </c:spPr>
            <c:txPr>
              <a:bodyPr/>
              <a:lstStyle/>
              <a:p>
                <a:pPr>
                  <a:defRPr sz="600"/>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'2.1.3'!$F$32:$I$32</c:f>
              <c:strCache>
                <c:ptCount val="4"/>
                <c:pt idx="0">
                  <c:v>东部沿海地区（不包含长三角）</c:v>
                </c:pt>
                <c:pt idx="1">
                  <c:v>中部内陆地区</c:v>
                </c:pt>
                <c:pt idx="2">
                  <c:v>西部边远地区</c:v>
                </c:pt>
                <c:pt idx="3">
                  <c:v>长江三角洲地区</c:v>
                </c:pt>
              </c:strCache>
            </c:strRef>
          </c:cat>
          <c:val>
            <c:numRef>
              <c:f>'2.1.3'!$F$35:$I$35</c:f>
              <c:numCache>
                <c:formatCode>0.00%</c:formatCode>
                <c:ptCount val="4"/>
                <c:pt idx="0">
                  <c:v>0.56179775280898936</c:v>
                </c:pt>
                <c:pt idx="1">
                  <c:v>0.39575971731448817</c:v>
                </c:pt>
                <c:pt idx="2">
                  <c:v>0.56179775280898936</c:v>
                </c:pt>
                <c:pt idx="3">
                  <c:v>0.73134328358209011</c:v>
                </c:pt>
              </c:numCache>
            </c:numRef>
          </c:val>
          <c:extLst>
            <c:ext xmlns:c16="http://schemas.microsoft.com/office/drawing/2014/chart" uri="{C3380CC4-5D6E-409C-BE32-E72D297353CC}">
              <c16:uniqueId val="{00000001-2853-458E-AE53-EBC15ECEA122}"/>
            </c:ext>
          </c:extLst>
        </c:ser>
        <c:ser>
          <c:idx val="2"/>
          <c:order val="2"/>
          <c:tx>
            <c:strRef>
              <c:f>'2.1.3'!$A$36</c:f>
              <c:strCache>
                <c:ptCount val="1"/>
                <c:pt idx="0">
                  <c:v>C.从事多种经营，什么赚钱做什么</c:v>
                </c:pt>
              </c:strCache>
            </c:strRef>
          </c:tx>
          <c:invertIfNegative val="0"/>
          <c:dLbls>
            <c:spPr>
              <a:noFill/>
              <a:ln>
                <a:noFill/>
              </a:ln>
              <a:effectLst/>
            </c:spPr>
            <c:txPr>
              <a:bodyPr/>
              <a:lstStyle/>
              <a:p>
                <a:pPr>
                  <a:defRPr sz="600"/>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'2.1.3'!$F$32:$I$32</c:f>
              <c:strCache>
                <c:ptCount val="4"/>
                <c:pt idx="0">
                  <c:v>东部沿海地区（不包含长三角）</c:v>
                </c:pt>
                <c:pt idx="1">
                  <c:v>中部内陆地区</c:v>
                </c:pt>
                <c:pt idx="2">
                  <c:v>西部边远地区</c:v>
                </c:pt>
                <c:pt idx="3">
                  <c:v>长江三角洲地区</c:v>
                </c:pt>
              </c:strCache>
            </c:strRef>
          </c:cat>
          <c:val>
            <c:numRef>
              <c:f>'2.1.3'!$F$36:$I$36</c:f>
              <c:numCache>
                <c:formatCode>0.00%</c:formatCode>
                <c:ptCount val="4"/>
                <c:pt idx="0">
                  <c:v>7.8651685393258425E-2</c:v>
                </c:pt>
                <c:pt idx="1">
                  <c:v>0.1095406360424029</c:v>
                </c:pt>
                <c:pt idx="2">
                  <c:v>0.15730337078651691</c:v>
                </c:pt>
                <c:pt idx="3">
                  <c:v>4.4776119402985093E-2</c:v>
                </c:pt>
              </c:numCache>
            </c:numRef>
          </c:val>
          <c:extLst>
            <c:ext xmlns:c16="http://schemas.microsoft.com/office/drawing/2014/chart" uri="{C3380CC4-5D6E-409C-BE32-E72D297353CC}">
              <c16:uniqueId val="{00000002-2853-458E-AE53-EBC15ECEA122}"/>
            </c:ext>
          </c:extLst>
        </c:ser>
        <c:dLbls>
          <c:showLegendKey val="0"/>
          <c:showVal val="1"/>
          <c:showCatName val="0"/>
          <c:showSerName val="0"/>
          <c:showPercent val="0"/>
          <c:showBubbleSize val="0"/>
        </c:dLbls>
        <c:gapWidth val="150"/>
        <c:overlap val="-25"/>
        <c:axId val="288810880"/>
        <c:axId val="288942720"/>
      </c:barChart>
      <c:catAx>
        <c:axId val="288810880"/>
        <c:scaling>
          <c:orientation val="minMax"/>
        </c:scaling>
        <c:delete val="0"/>
        <c:axPos val="b"/>
        <c:numFmt formatCode="General" sourceLinked="0"/>
        <c:majorTickMark val="none"/>
        <c:minorTickMark val="none"/>
        <c:tickLblPos val="nextTo"/>
        <c:txPr>
          <a:bodyPr/>
          <a:lstStyle/>
          <a:p>
            <a:pPr>
              <a:defRPr sz="900"/>
            </a:pPr>
            <a:endParaRPr lang="zh-CN"/>
          </a:p>
        </c:txPr>
        <c:crossAx val="288942720"/>
        <c:crosses val="autoZero"/>
        <c:auto val="1"/>
        <c:lblAlgn val="ctr"/>
        <c:lblOffset val="100"/>
        <c:noMultiLvlLbl val="0"/>
      </c:catAx>
      <c:valAx>
        <c:axId val="288942720"/>
        <c:scaling>
          <c:orientation val="minMax"/>
        </c:scaling>
        <c:delete val="1"/>
        <c:axPos val="l"/>
        <c:numFmt formatCode="0.00%" sourceLinked="1"/>
        <c:majorTickMark val="out"/>
        <c:minorTickMark val="none"/>
        <c:tickLblPos val="none"/>
        <c:crossAx val="288810880"/>
        <c:crosses val="autoZero"/>
        <c:crossBetween val="between"/>
      </c:valAx>
    </c:plotArea>
    <c:legend>
      <c:legendPos val="b"/>
      <c:layout>
        <c:manualLayout>
          <c:xMode val="edge"/>
          <c:yMode val="edge"/>
          <c:x val="0"/>
          <c:y val="0.81226391512054219"/>
          <c:w val="1"/>
          <c:h val="0.16542461717216608"/>
        </c:manualLayout>
      </c:layout>
      <c:overlay val="0"/>
      <c:txPr>
        <a:bodyPr/>
        <a:lstStyle/>
        <a:p>
          <a:pPr>
            <a:defRPr sz="900"/>
          </a:pPr>
          <a:endParaRPr lang="zh-CN"/>
        </a:p>
      </c:txPr>
    </c:legend>
    <c:plotVisOnly val="1"/>
    <c:dispBlanksAs val="gap"/>
    <c:showDLblsOverMax val="0"/>
  </c:chart>
  <c:spPr>
    <a:ln>
      <a:solidFill>
        <a:schemeClr val="tx2">
          <a:lumMod val="20000"/>
          <a:lumOff val="80000"/>
        </a:schemeClr>
      </a:solidFill>
    </a:ln>
  </c:spPr>
  <c:txPr>
    <a:bodyPr/>
    <a:lstStyle/>
    <a:p>
      <a:pPr>
        <a:defRPr sz="800"/>
      </a:pPr>
      <a:endParaRPr lang="zh-CN"/>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2800"/>
            </a:pPr>
            <a:r>
              <a:rPr lang="en-US" altLang="zh-CN" sz="2800" dirty="0">
                <a:latin typeface="+mn-lt"/>
              </a:rPr>
              <a:t>Competitive advantages</a:t>
            </a:r>
            <a:endParaRPr lang="zh-CN" sz="2800" dirty="0">
              <a:latin typeface="+mn-lt"/>
            </a:endParaRPr>
          </a:p>
        </c:rich>
      </c:tx>
      <c:overlay val="0"/>
      <c:spPr>
        <a:noFill/>
        <a:ln>
          <a:noFill/>
        </a:ln>
        <a:effectLst/>
      </c:spPr>
    </c:title>
    <c:autoTitleDeleted val="0"/>
    <c:plotArea>
      <c:layout>
        <c:manualLayout>
          <c:layoutTarget val="inner"/>
          <c:xMode val="edge"/>
          <c:yMode val="edge"/>
          <c:x val="7.2538244434926888E-2"/>
          <c:y val="0.1384030418250953"/>
          <c:w val="0.91630415444931312"/>
          <c:h val="0.57277606458888553"/>
        </c:manualLayout>
      </c:layout>
      <c:barChart>
        <c:barDir val="col"/>
        <c:grouping val="clustered"/>
        <c:varyColors val="0"/>
        <c:ser>
          <c:idx val="0"/>
          <c:order val="0"/>
          <c:tx>
            <c:strRef>
              <c:f>'2.4'!$A$3</c:f>
              <c:strCache>
                <c:ptCount val="1"/>
                <c:pt idx="0">
                  <c:v>A.设备先进</c:v>
                </c:pt>
              </c:strCache>
            </c:strRef>
          </c:tx>
          <c:spPr>
            <a:solidFill>
              <a:schemeClr val="accent1"/>
            </a:solidFill>
            <a:ln>
              <a:noFill/>
            </a:ln>
            <a:effectLst/>
          </c:spPr>
          <c:invertIfNegative val="0"/>
          <c:cat>
            <c:strRef>
              <c:f>'2.4'!$B$1:$E$1</c:f>
              <c:strCache>
                <c:ptCount val="4"/>
                <c:pt idx="0">
                  <c:v>微型企业</c:v>
                </c:pt>
                <c:pt idx="1">
                  <c:v>小型企业</c:v>
                </c:pt>
                <c:pt idx="2">
                  <c:v>中型企业</c:v>
                </c:pt>
                <c:pt idx="3">
                  <c:v>大型企业</c:v>
                </c:pt>
              </c:strCache>
            </c:strRef>
          </c:cat>
          <c:val>
            <c:numRef>
              <c:f>'2.4'!$B$3:$E$3</c:f>
              <c:numCache>
                <c:formatCode>General</c:formatCode>
                <c:ptCount val="4"/>
                <c:pt idx="0">
                  <c:v>15.79</c:v>
                </c:pt>
                <c:pt idx="1">
                  <c:v>13.639999999999999</c:v>
                </c:pt>
                <c:pt idx="2">
                  <c:v>17.18</c:v>
                </c:pt>
                <c:pt idx="3">
                  <c:v>20.45</c:v>
                </c:pt>
              </c:numCache>
            </c:numRef>
          </c:val>
          <c:extLst>
            <c:ext xmlns:c16="http://schemas.microsoft.com/office/drawing/2014/chart" uri="{C3380CC4-5D6E-409C-BE32-E72D297353CC}">
              <c16:uniqueId val="{00000000-0F28-4F91-A83E-6814458A2852}"/>
            </c:ext>
          </c:extLst>
        </c:ser>
        <c:ser>
          <c:idx val="1"/>
          <c:order val="1"/>
          <c:tx>
            <c:strRef>
              <c:f>'2.4'!$A$4</c:f>
              <c:strCache>
                <c:ptCount val="1"/>
                <c:pt idx="0">
                  <c:v>B.技术领先</c:v>
                </c:pt>
              </c:strCache>
            </c:strRef>
          </c:tx>
          <c:spPr>
            <a:solidFill>
              <a:schemeClr val="accent2"/>
            </a:solidFill>
            <a:ln>
              <a:noFill/>
            </a:ln>
            <a:effectLst/>
          </c:spPr>
          <c:invertIfNegative val="0"/>
          <c:cat>
            <c:strRef>
              <c:f>'2.4'!$B$1:$E$1</c:f>
              <c:strCache>
                <c:ptCount val="4"/>
                <c:pt idx="0">
                  <c:v>微型企业</c:v>
                </c:pt>
                <c:pt idx="1">
                  <c:v>小型企业</c:v>
                </c:pt>
                <c:pt idx="2">
                  <c:v>中型企业</c:v>
                </c:pt>
                <c:pt idx="3">
                  <c:v>大型企业</c:v>
                </c:pt>
              </c:strCache>
            </c:strRef>
          </c:cat>
          <c:val>
            <c:numRef>
              <c:f>'2.4'!$B$4:$E$4</c:f>
              <c:numCache>
                <c:formatCode>General</c:formatCode>
                <c:ptCount val="4"/>
                <c:pt idx="0">
                  <c:v>9.77</c:v>
                </c:pt>
                <c:pt idx="1">
                  <c:v>23.86</c:v>
                </c:pt>
                <c:pt idx="2">
                  <c:v>24.23</c:v>
                </c:pt>
                <c:pt idx="3">
                  <c:v>27.27</c:v>
                </c:pt>
              </c:numCache>
            </c:numRef>
          </c:val>
          <c:extLst>
            <c:ext xmlns:c16="http://schemas.microsoft.com/office/drawing/2014/chart" uri="{C3380CC4-5D6E-409C-BE32-E72D297353CC}">
              <c16:uniqueId val="{00000001-0F28-4F91-A83E-6814458A2852}"/>
            </c:ext>
          </c:extLst>
        </c:ser>
        <c:ser>
          <c:idx val="2"/>
          <c:order val="2"/>
          <c:tx>
            <c:strRef>
              <c:f>'2.4'!$A$5</c:f>
              <c:strCache>
                <c:ptCount val="1"/>
                <c:pt idx="0">
                  <c:v>C.市场前景看好</c:v>
                </c:pt>
              </c:strCache>
            </c:strRef>
          </c:tx>
          <c:spPr>
            <a:solidFill>
              <a:schemeClr val="accent3"/>
            </a:solidFill>
            <a:ln>
              <a:noFill/>
            </a:ln>
            <a:effectLst/>
          </c:spPr>
          <c:invertIfNegative val="0"/>
          <c:cat>
            <c:strRef>
              <c:f>'2.4'!$B$1:$E$1</c:f>
              <c:strCache>
                <c:ptCount val="4"/>
                <c:pt idx="0">
                  <c:v>微型企业</c:v>
                </c:pt>
                <c:pt idx="1">
                  <c:v>小型企业</c:v>
                </c:pt>
                <c:pt idx="2">
                  <c:v>中型企业</c:v>
                </c:pt>
                <c:pt idx="3">
                  <c:v>大型企业</c:v>
                </c:pt>
              </c:strCache>
            </c:strRef>
          </c:cat>
          <c:val>
            <c:numRef>
              <c:f>'2.4'!$B$5:$E$5</c:f>
              <c:numCache>
                <c:formatCode>General</c:formatCode>
                <c:ptCount val="4"/>
                <c:pt idx="0">
                  <c:v>26.32</c:v>
                </c:pt>
                <c:pt idx="1">
                  <c:v>24.55</c:v>
                </c:pt>
                <c:pt idx="2">
                  <c:v>26.38</c:v>
                </c:pt>
                <c:pt idx="3">
                  <c:v>25.759999999999987</c:v>
                </c:pt>
              </c:numCache>
            </c:numRef>
          </c:val>
          <c:extLst>
            <c:ext xmlns:c16="http://schemas.microsoft.com/office/drawing/2014/chart" uri="{C3380CC4-5D6E-409C-BE32-E72D297353CC}">
              <c16:uniqueId val="{00000002-0F28-4F91-A83E-6814458A2852}"/>
            </c:ext>
          </c:extLst>
        </c:ser>
        <c:ser>
          <c:idx val="3"/>
          <c:order val="3"/>
          <c:tx>
            <c:strRef>
              <c:f>'2.4'!$A$6</c:f>
              <c:strCache>
                <c:ptCount val="1"/>
                <c:pt idx="0">
                  <c:v>D.政府关系良好</c:v>
                </c:pt>
              </c:strCache>
            </c:strRef>
          </c:tx>
          <c:spPr>
            <a:solidFill>
              <a:schemeClr val="accent4"/>
            </a:solidFill>
            <a:ln>
              <a:noFill/>
            </a:ln>
            <a:effectLst/>
          </c:spPr>
          <c:invertIfNegative val="0"/>
          <c:cat>
            <c:strRef>
              <c:f>'2.4'!$B$1:$E$1</c:f>
              <c:strCache>
                <c:ptCount val="4"/>
                <c:pt idx="0">
                  <c:v>微型企业</c:v>
                </c:pt>
                <c:pt idx="1">
                  <c:v>小型企业</c:v>
                </c:pt>
                <c:pt idx="2">
                  <c:v>中型企业</c:v>
                </c:pt>
                <c:pt idx="3">
                  <c:v>大型企业</c:v>
                </c:pt>
              </c:strCache>
            </c:strRef>
          </c:cat>
          <c:val>
            <c:numRef>
              <c:f>'2.4'!$B$6:$E$6</c:f>
              <c:numCache>
                <c:formatCode>General</c:formatCode>
                <c:ptCount val="4"/>
                <c:pt idx="0">
                  <c:v>3.7600000000000002</c:v>
                </c:pt>
                <c:pt idx="1">
                  <c:v>5.91</c:v>
                </c:pt>
                <c:pt idx="2">
                  <c:v>3.9899999999999998</c:v>
                </c:pt>
                <c:pt idx="3">
                  <c:v>3.79</c:v>
                </c:pt>
              </c:numCache>
            </c:numRef>
          </c:val>
          <c:extLst>
            <c:ext xmlns:c16="http://schemas.microsoft.com/office/drawing/2014/chart" uri="{C3380CC4-5D6E-409C-BE32-E72D297353CC}">
              <c16:uniqueId val="{00000003-0F28-4F91-A83E-6814458A2852}"/>
            </c:ext>
          </c:extLst>
        </c:ser>
        <c:ser>
          <c:idx val="4"/>
          <c:order val="4"/>
          <c:tx>
            <c:strRef>
              <c:f>'2.4'!$A$7</c:f>
              <c:strCache>
                <c:ptCount val="1"/>
                <c:pt idx="0">
                  <c:v>E.有高素质人才</c:v>
                </c:pt>
              </c:strCache>
            </c:strRef>
          </c:tx>
          <c:spPr>
            <a:solidFill>
              <a:schemeClr val="accent5"/>
            </a:solidFill>
            <a:ln>
              <a:noFill/>
            </a:ln>
            <a:effectLst/>
          </c:spPr>
          <c:invertIfNegative val="0"/>
          <c:cat>
            <c:strRef>
              <c:f>'2.4'!$B$1:$E$1</c:f>
              <c:strCache>
                <c:ptCount val="4"/>
                <c:pt idx="0">
                  <c:v>微型企业</c:v>
                </c:pt>
                <c:pt idx="1">
                  <c:v>小型企业</c:v>
                </c:pt>
                <c:pt idx="2">
                  <c:v>中型企业</c:v>
                </c:pt>
                <c:pt idx="3">
                  <c:v>大型企业</c:v>
                </c:pt>
              </c:strCache>
            </c:strRef>
          </c:cat>
          <c:val>
            <c:numRef>
              <c:f>'2.4'!$B$7:$E$7</c:f>
              <c:numCache>
                <c:formatCode>General</c:formatCode>
                <c:ptCount val="4"/>
                <c:pt idx="0">
                  <c:v>6.02</c:v>
                </c:pt>
                <c:pt idx="1">
                  <c:v>10.450000000000006</c:v>
                </c:pt>
                <c:pt idx="2">
                  <c:v>13.5</c:v>
                </c:pt>
                <c:pt idx="3">
                  <c:v>13.639999999999999</c:v>
                </c:pt>
              </c:numCache>
            </c:numRef>
          </c:val>
          <c:extLst>
            <c:ext xmlns:c16="http://schemas.microsoft.com/office/drawing/2014/chart" uri="{C3380CC4-5D6E-409C-BE32-E72D297353CC}">
              <c16:uniqueId val="{00000004-0F28-4F91-A83E-6814458A2852}"/>
            </c:ext>
          </c:extLst>
        </c:ser>
        <c:ser>
          <c:idx val="5"/>
          <c:order val="5"/>
          <c:tx>
            <c:strRef>
              <c:f>'2.4'!$A$8</c:f>
              <c:strCache>
                <c:ptCount val="1"/>
                <c:pt idx="0">
                  <c:v>F.品牌营销能力强</c:v>
                </c:pt>
              </c:strCache>
            </c:strRef>
          </c:tx>
          <c:spPr>
            <a:solidFill>
              <a:schemeClr val="accent6"/>
            </a:solidFill>
            <a:ln>
              <a:noFill/>
            </a:ln>
            <a:effectLst/>
          </c:spPr>
          <c:invertIfNegative val="0"/>
          <c:cat>
            <c:strRef>
              <c:f>'2.4'!$B$1:$E$1</c:f>
              <c:strCache>
                <c:ptCount val="4"/>
                <c:pt idx="0">
                  <c:v>微型企业</c:v>
                </c:pt>
                <c:pt idx="1">
                  <c:v>小型企业</c:v>
                </c:pt>
                <c:pt idx="2">
                  <c:v>中型企业</c:v>
                </c:pt>
                <c:pt idx="3">
                  <c:v>大型企业</c:v>
                </c:pt>
              </c:strCache>
            </c:strRef>
          </c:cat>
          <c:val>
            <c:numRef>
              <c:f>'2.4'!$B$8:$E$8</c:f>
              <c:numCache>
                <c:formatCode>General</c:formatCode>
                <c:ptCount val="4"/>
                <c:pt idx="0">
                  <c:v>10.9</c:v>
                </c:pt>
                <c:pt idx="1">
                  <c:v>10.91</c:v>
                </c:pt>
                <c:pt idx="2">
                  <c:v>6.75</c:v>
                </c:pt>
                <c:pt idx="3">
                  <c:v>5.3</c:v>
                </c:pt>
              </c:numCache>
            </c:numRef>
          </c:val>
          <c:extLst>
            <c:ext xmlns:c16="http://schemas.microsoft.com/office/drawing/2014/chart" uri="{C3380CC4-5D6E-409C-BE32-E72D297353CC}">
              <c16:uniqueId val="{00000005-0F28-4F91-A83E-6814458A2852}"/>
            </c:ext>
          </c:extLst>
        </c:ser>
        <c:ser>
          <c:idx val="6"/>
          <c:order val="6"/>
          <c:tx>
            <c:strRef>
              <c:f>'2.4'!$A$9</c:f>
              <c:strCache>
                <c:ptCount val="1"/>
                <c:pt idx="0">
                  <c:v>G.成本低</c:v>
                </c:pt>
              </c:strCache>
            </c:strRef>
          </c:tx>
          <c:spPr>
            <a:solidFill>
              <a:schemeClr val="accent1">
                <a:lumMod val="60000"/>
              </a:schemeClr>
            </a:solidFill>
            <a:ln>
              <a:noFill/>
            </a:ln>
            <a:effectLst/>
          </c:spPr>
          <c:invertIfNegative val="0"/>
          <c:cat>
            <c:strRef>
              <c:f>'2.4'!$B$1:$E$1</c:f>
              <c:strCache>
                <c:ptCount val="4"/>
                <c:pt idx="0">
                  <c:v>微型企业</c:v>
                </c:pt>
                <c:pt idx="1">
                  <c:v>小型企业</c:v>
                </c:pt>
                <c:pt idx="2">
                  <c:v>中型企业</c:v>
                </c:pt>
                <c:pt idx="3">
                  <c:v>大型企业</c:v>
                </c:pt>
              </c:strCache>
            </c:strRef>
          </c:cat>
          <c:val>
            <c:numRef>
              <c:f>'2.4'!$B$9:$E$9</c:f>
              <c:numCache>
                <c:formatCode>General</c:formatCode>
                <c:ptCount val="4"/>
                <c:pt idx="0">
                  <c:v>6.39</c:v>
                </c:pt>
                <c:pt idx="1">
                  <c:v>3.18</c:v>
                </c:pt>
                <c:pt idx="2">
                  <c:v>1.84</c:v>
                </c:pt>
                <c:pt idx="3">
                  <c:v>0</c:v>
                </c:pt>
              </c:numCache>
            </c:numRef>
          </c:val>
          <c:extLst>
            <c:ext xmlns:c16="http://schemas.microsoft.com/office/drawing/2014/chart" uri="{C3380CC4-5D6E-409C-BE32-E72D297353CC}">
              <c16:uniqueId val="{00000006-0F28-4F91-A83E-6814458A2852}"/>
            </c:ext>
          </c:extLst>
        </c:ser>
        <c:ser>
          <c:idx val="7"/>
          <c:order val="7"/>
          <c:tx>
            <c:strRef>
              <c:f>'2.4'!$A$10</c:f>
              <c:strCache>
                <c:ptCount val="1"/>
                <c:pt idx="0">
                  <c:v>H.有良好的渠道</c:v>
                </c:pt>
              </c:strCache>
            </c:strRef>
          </c:tx>
          <c:spPr>
            <a:solidFill>
              <a:schemeClr val="accent2">
                <a:lumMod val="60000"/>
              </a:schemeClr>
            </a:solidFill>
            <a:ln>
              <a:noFill/>
            </a:ln>
            <a:effectLst/>
          </c:spPr>
          <c:invertIfNegative val="0"/>
          <c:cat>
            <c:strRef>
              <c:f>'2.4'!$B$1:$E$1</c:f>
              <c:strCache>
                <c:ptCount val="4"/>
                <c:pt idx="0">
                  <c:v>微型企业</c:v>
                </c:pt>
                <c:pt idx="1">
                  <c:v>小型企业</c:v>
                </c:pt>
                <c:pt idx="2">
                  <c:v>中型企业</c:v>
                </c:pt>
                <c:pt idx="3">
                  <c:v>大型企业</c:v>
                </c:pt>
              </c:strCache>
            </c:strRef>
          </c:cat>
          <c:val>
            <c:numRef>
              <c:f>'2.4'!$B$10:$E$10</c:f>
              <c:numCache>
                <c:formatCode>General</c:formatCode>
                <c:ptCount val="4"/>
                <c:pt idx="0">
                  <c:v>16.170000000000005</c:v>
                </c:pt>
                <c:pt idx="1">
                  <c:v>6.14</c:v>
                </c:pt>
                <c:pt idx="2">
                  <c:v>5.52</c:v>
                </c:pt>
                <c:pt idx="3">
                  <c:v>3.79</c:v>
                </c:pt>
              </c:numCache>
            </c:numRef>
          </c:val>
          <c:extLst>
            <c:ext xmlns:c16="http://schemas.microsoft.com/office/drawing/2014/chart" uri="{C3380CC4-5D6E-409C-BE32-E72D297353CC}">
              <c16:uniqueId val="{00000007-0F28-4F91-A83E-6814458A2852}"/>
            </c:ext>
          </c:extLst>
        </c:ser>
        <c:ser>
          <c:idx val="8"/>
          <c:order val="8"/>
          <c:tx>
            <c:strRef>
              <c:f>'2.4'!$A$11</c:f>
              <c:strCache>
                <c:ptCount val="1"/>
                <c:pt idx="0">
                  <c:v>I.其他</c:v>
                </c:pt>
              </c:strCache>
            </c:strRef>
          </c:tx>
          <c:spPr>
            <a:solidFill>
              <a:schemeClr val="accent3">
                <a:lumMod val="60000"/>
              </a:schemeClr>
            </a:solidFill>
            <a:ln>
              <a:noFill/>
            </a:ln>
            <a:effectLst/>
          </c:spPr>
          <c:invertIfNegative val="0"/>
          <c:cat>
            <c:strRef>
              <c:f>'2.4'!$B$1:$E$1</c:f>
              <c:strCache>
                <c:ptCount val="4"/>
                <c:pt idx="0">
                  <c:v>微型企业</c:v>
                </c:pt>
                <c:pt idx="1">
                  <c:v>小型企业</c:v>
                </c:pt>
                <c:pt idx="2">
                  <c:v>中型企业</c:v>
                </c:pt>
                <c:pt idx="3">
                  <c:v>大型企业</c:v>
                </c:pt>
              </c:strCache>
            </c:strRef>
          </c:cat>
          <c:val>
            <c:numRef>
              <c:f>'2.4'!$B$11:$E$11</c:f>
              <c:numCache>
                <c:formatCode>General</c:formatCode>
                <c:ptCount val="4"/>
                <c:pt idx="0">
                  <c:v>4.8899999999999997</c:v>
                </c:pt>
                <c:pt idx="1">
                  <c:v>1.36</c:v>
                </c:pt>
                <c:pt idx="2">
                  <c:v>0.61000000000000054</c:v>
                </c:pt>
                <c:pt idx="3">
                  <c:v>0</c:v>
                </c:pt>
              </c:numCache>
            </c:numRef>
          </c:val>
          <c:extLst>
            <c:ext xmlns:c16="http://schemas.microsoft.com/office/drawing/2014/chart" uri="{C3380CC4-5D6E-409C-BE32-E72D297353CC}">
              <c16:uniqueId val="{00000008-0F28-4F91-A83E-6814458A2852}"/>
            </c:ext>
          </c:extLst>
        </c:ser>
        <c:dLbls>
          <c:showLegendKey val="0"/>
          <c:showVal val="0"/>
          <c:showCatName val="0"/>
          <c:showSerName val="0"/>
          <c:showPercent val="0"/>
          <c:showBubbleSize val="0"/>
        </c:dLbls>
        <c:gapWidth val="219"/>
        <c:overlap val="-27"/>
        <c:axId val="315196160"/>
        <c:axId val="315459072"/>
      </c:barChart>
      <c:catAx>
        <c:axId val="3151961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315459072"/>
        <c:crosses val="autoZero"/>
        <c:auto val="1"/>
        <c:lblAlgn val="ctr"/>
        <c:lblOffset val="100"/>
        <c:noMultiLvlLbl val="0"/>
      </c:catAx>
      <c:valAx>
        <c:axId val="315459072"/>
        <c:scaling>
          <c:orientation val="minMax"/>
        </c:scaling>
        <c:delete val="0"/>
        <c:axPos val="l"/>
        <c:numFmt formatCode="General" sourceLinked="1"/>
        <c:majorTickMark val="none"/>
        <c:minorTickMark val="none"/>
        <c:tickLblPos val="nextTo"/>
        <c:spPr>
          <a:noFill/>
          <a:ln w="6350" cap="flat" cmpd="sng" algn="ctr">
            <a:noFill/>
            <a:prstDash val="solid"/>
            <a:round/>
          </a:ln>
          <a:effectLst/>
        </c:spPr>
        <c:txPr>
          <a:bodyPr rot="0" vert="horz"/>
          <a:lstStyle/>
          <a:p>
            <a:pPr>
              <a:defRPr/>
            </a:pPr>
            <a:endParaRPr lang="zh-CN"/>
          </a:p>
        </c:txPr>
        <c:crossAx val="315196160"/>
        <c:crosses val="autoZero"/>
        <c:crossBetween val="between"/>
      </c:valAx>
      <c:spPr>
        <a:noFill/>
        <a:ln>
          <a:noFill/>
        </a:ln>
        <a:effectLst/>
      </c:spPr>
    </c:plotArea>
    <c:legend>
      <c:legendPos val="b"/>
      <c:layout>
        <c:manualLayout>
          <c:xMode val="edge"/>
          <c:yMode val="edge"/>
          <c:x val="0.17642978728077399"/>
          <c:y val="0.80228136882129208"/>
          <c:w val="0.70920574538047665"/>
          <c:h val="0.19771863117870744"/>
        </c:manualLayout>
      </c:layout>
      <c:overlay val="0"/>
      <c:spPr>
        <a:noFill/>
        <a:ln>
          <a:noFill/>
        </a:ln>
        <a:effectLst/>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600" b="0" i="0" u="none" strike="noStrike" baseline="0">
          <a:solidFill>
            <a:srgbClr val="000000"/>
          </a:solidFill>
          <a:latin typeface="宋体"/>
          <a:ea typeface="宋体"/>
          <a:cs typeface="宋体"/>
        </a:defRPr>
      </a:pPr>
      <a:endParaRPr lang="zh-CN"/>
    </a:p>
  </c:txPr>
  <c:externalData r:id="rId2">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2000">
                <a:latin typeface="+mn-lt"/>
                <a:ea typeface="微软雅黑" panose="020B0503020204020204" pitchFamily="34" charset="-122"/>
              </a:defRPr>
            </a:pPr>
            <a:r>
              <a:rPr lang="en-US" altLang="zh-CN" sz="2000" dirty="0">
                <a:latin typeface="+mn-lt"/>
                <a:ea typeface="微软雅黑" panose="020B0503020204020204" pitchFamily="34" charset="-122"/>
              </a:rPr>
              <a:t>Factors hindering business development</a:t>
            </a:r>
            <a:endParaRPr lang="zh-CN" sz="2000" dirty="0">
              <a:latin typeface="+mn-lt"/>
              <a:ea typeface="微软雅黑" panose="020B0503020204020204" pitchFamily="34" charset="-122"/>
            </a:endParaRPr>
          </a:p>
        </c:rich>
      </c:tx>
      <c:overlay val="0"/>
      <c:spPr>
        <a:noFill/>
        <a:ln>
          <a:noFill/>
        </a:ln>
        <a:effectLst/>
      </c:spPr>
    </c:title>
    <c:autoTitleDeleted val="0"/>
    <c:plotArea>
      <c:layout>
        <c:manualLayout>
          <c:layoutTarget val="inner"/>
          <c:xMode val="edge"/>
          <c:yMode val="edge"/>
          <c:x val="7.3294406381020569E-2"/>
          <c:y val="0.12002210250034542"/>
          <c:w val="0.88254974946313525"/>
          <c:h val="0.57244854261638412"/>
        </c:manualLayout>
      </c:layout>
      <c:barChart>
        <c:barDir val="col"/>
        <c:grouping val="clustered"/>
        <c:varyColors val="0"/>
        <c:ser>
          <c:idx val="0"/>
          <c:order val="0"/>
          <c:tx>
            <c:strRef>
              <c:f>'2.6'!$A$3</c:f>
              <c:strCache>
                <c:ptCount val="1"/>
                <c:pt idx="0">
                  <c:v>A.技术和产品失去优势</c:v>
                </c:pt>
              </c:strCache>
            </c:strRef>
          </c:tx>
          <c:spPr>
            <a:solidFill>
              <a:schemeClr val="accent1"/>
            </a:solidFill>
            <a:ln>
              <a:noFill/>
            </a:ln>
            <a:effectLst/>
          </c:spPr>
          <c:invertIfNegative val="0"/>
          <c:cat>
            <c:strRef>
              <c:f>'2.6'!$B$1:$E$1</c:f>
              <c:strCache>
                <c:ptCount val="4"/>
                <c:pt idx="0">
                  <c:v>微型企业</c:v>
                </c:pt>
                <c:pt idx="1">
                  <c:v>小型企业</c:v>
                </c:pt>
                <c:pt idx="2">
                  <c:v>中型企业</c:v>
                </c:pt>
                <c:pt idx="3">
                  <c:v>大型企业</c:v>
                </c:pt>
              </c:strCache>
            </c:strRef>
          </c:cat>
          <c:val>
            <c:numRef>
              <c:f>'2.6'!$B$3:$E$3</c:f>
              <c:numCache>
                <c:formatCode>General</c:formatCode>
                <c:ptCount val="4"/>
                <c:pt idx="0">
                  <c:v>10.15</c:v>
                </c:pt>
                <c:pt idx="1">
                  <c:v>12.5</c:v>
                </c:pt>
                <c:pt idx="2">
                  <c:v>10.739999999999998</c:v>
                </c:pt>
                <c:pt idx="3">
                  <c:v>15.91</c:v>
                </c:pt>
              </c:numCache>
            </c:numRef>
          </c:val>
          <c:extLst>
            <c:ext xmlns:c16="http://schemas.microsoft.com/office/drawing/2014/chart" uri="{C3380CC4-5D6E-409C-BE32-E72D297353CC}">
              <c16:uniqueId val="{00000000-8C07-4958-9247-FA750B4F7680}"/>
            </c:ext>
          </c:extLst>
        </c:ser>
        <c:ser>
          <c:idx val="1"/>
          <c:order val="1"/>
          <c:tx>
            <c:strRef>
              <c:f>'2.6'!$A$4</c:f>
              <c:strCache>
                <c:ptCount val="1"/>
                <c:pt idx="0">
                  <c:v>B.生产能力不足</c:v>
                </c:pt>
              </c:strCache>
            </c:strRef>
          </c:tx>
          <c:spPr>
            <a:solidFill>
              <a:schemeClr val="accent2"/>
            </a:solidFill>
            <a:ln>
              <a:noFill/>
            </a:ln>
            <a:effectLst/>
          </c:spPr>
          <c:invertIfNegative val="0"/>
          <c:cat>
            <c:strRef>
              <c:f>'2.6'!$B$1:$E$1</c:f>
              <c:strCache>
                <c:ptCount val="4"/>
                <c:pt idx="0">
                  <c:v>微型企业</c:v>
                </c:pt>
                <c:pt idx="1">
                  <c:v>小型企业</c:v>
                </c:pt>
                <c:pt idx="2">
                  <c:v>中型企业</c:v>
                </c:pt>
                <c:pt idx="3">
                  <c:v>大型企业</c:v>
                </c:pt>
              </c:strCache>
            </c:strRef>
          </c:cat>
          <c:val>
            <c:numRef>
              <c:f>'2.6'!$B$4:$E$4</c:f>
              <c:numCache>
                <c:formatCode>General</c:formatCode>
                <c:ptCount val="4"/>
                <c:pt idx="0">
                  <c:v>9.4</c:v>
                </c:pt>
                <c:pt idx="1">
                  <c:v>7.5</c:v>
                </c:pt>
                <c:pt idx="2">
                  <c:v>11.96</c:v>
                </c:pt>
                <c:pt idx="3">
                  <c:v>9.09</c:v>
                </c:pt>
              </c:numCache>
            </c:numRef>
          </c:val>
          <c:extLst>
            <c:ext xmlns:c16="http://schemas.microsoft.com/office/drawing/2014/chart" uri="{C3380CC4-5D6E-409C-BE32-E72D297353CC}">
              <c16:uniqueId val="{00000001-8C07-4958-9247-FA750B4F7680}"/>
            </c:ext>
          </c:extLst>
        </c:ser>
        <c:ser>
          <c:idx val="2"/>
          <c:order val="2"/>
          <c:tx>
            <c:strRef>
              <c:f>'2.6'!$A$5</c:f>
              <c:strCache>
                <c:ptCount val="1"/>
                <c:pt idx="0">
                  <c:v>C.市场开发不力</c:v>
                </c:pt>
              </c:strCache>
            </c:strRef>
          </c:tx>
          <c:spPr>
            <a:solidFill>
              <a:schemeClr val="accent3"/>
            </a:solidFill>
            <a:ln>
              <a:noFill/>
            </a:ln>
            <a:effectLst/>
          </c:spPr>
          <c:invertIfNegative val="0"/>
          <c:cat>
            <c:strRef>
              <c:f>'2.6'!$B$1:$E$1</c:f>
              <c:strCache>
                <c:ptCount val="4"/>
                <c:pt idx="0">
                  <c:v>微型企业</c:v>
                </c:pt>
                <c:pt idx="1">
                  <c:v>小型企业</c:v>
                </c:pt>
                <c:pt idx="2">
                  <c:v>中型企业</c:v>
                </c:pt>
                <c:pt idx="3">
                  <c:v>大型企业</c:v>
                </c:pt>
              </c:strCache>
            </c:strRef>
          </c:cat>
          <c:val>
            <c:numRef>
              <c:f>'2.6'!$B$5:$E$5</c:f>
              <c:numCache>
                <c:formatCode>General</c:formatCode>
                <c:ptCount val="4"/>
                <c:pt idx="0">
                  <c:v>16.170000000000005</c:v>
                </c:pt>
                <c:pt idx="1">
                  <c:v>14.55</c:v>
                </c:pt>
                <c:pt idx="2">
                  <c:v>13.19</c:v>
                </c:pt>
                <c:pt idx="3">
                  <c:v>15.91</c:v>
                </c:pt>
              </c:numCache>
            </c:numRef>
          </c:val>
          <c:extLst>
            <c:ext xmlns:c16="http://schemas.microsoft.com/office/drawing/2014/chart" uri="{C3380CC4-5D6E-409C-BE32-E72D297353CC}">
              <c16:uniqueId val="{00000002-8C07-4958-9247-FA750B4F7680}"/>
            </c:ext>
          </c:extLst>
        </c:ser>
        <c:ser>
          <c:idx val="3"/>
          <c:order val="3"/>
          <c:tx>
            <c:strRef>
              <c:f>'2.6'!$A$6</c:f>
              <c:strCache>
                <c:ptCount val="1"/>
                <c:pt idx="0">
                  <c:v>D.资金紧缺</c:v>
                </c:pt>
              </c:strCache>
            </c:strRef>
          </c:tx>
          <c:spPr>
            <a:solidFill>
              <a:schemeClr val="accent4"/>
            </a:solidFill>
            <a:ln>
              <a:noFill/>
            </a:ln>
            <a:effectLst/>
          </c:spPr>
          <c:invertIfNegative val="0"/>
          <c:cat>
            <c:strRef>
              <c:f>'2.6'!$B$1:$E$1</c:f>
              <c:strCache>
                <c:ptCount val="4"/>
                <c:pt idx="0">
                  <c:v>微型企业</c:v>
                </c:pt>
                <c:pt idx="1">
                  <c:v>小型企业</c:v>
                </c:pt>
                <c:pt idx="2">
                  <c:v>中型企业</c:v>
                </c:pt>
                <c:pt idx="3">
                  <c:v>大型企业</c:v>
                </c:pt>
              </c:strCache>
            </c:strRef>
          </c:cat>
          <c:val>
            <c:numRef>
              <c:f>'2.6'!$B$6:$E$6</c:f>
              <c:numCache>
                <c:formatCode>General</c:formatCode>
                <c:ptCount val="4"/>
                <c:pt idx="0">
                  <c:v>24.810000000000016</c:v>
                </c:pt>
                <c:pt idx="1">
                  <c:v>18.64</c:v>
                </c:pt>
                <c:pt idx="2">
                  <c:v>13.19</c:v>
                </c:pt>
                <c:pt idx="3">
                  <c:v>9.09</c:v>
                </c:pt>
              </c:numCache>
            </c:numRef>
          </c:val>
          <c:extLst>
            <c:ext xmlns:c16="http://schemas.microsoft.com/office/drawing/2014/chart" uri="{C3380CC4-5D6E-409C-BE32-E72D297353CC}">
              <c16:uniqueId val="{00000003-8C07-4958-9247-FA750B4F7680}"/>
            </c:ext>
          </c:extLst>
        </c:ser>
        <c:ser>
          <c:idx val="4"/>
          <c:order val="4"/>
          <c:tx>
            <c:strRef>
              <c:f>'2.6'!$A$7</c:f>
              <c:strCache>
                <c:ptCount val="1"/>
                <c:pt idx="0">
                  <c:v>E.人员流失</c:v>
                </c:pt>
              </c:strCache>
            </c:strRef>
          </c:tx>
          <c:spPr>
            <a:solidFill>
              <a:schemeClr val="accent5"/>
            </a:solidFill>
            <a:ln>
              <a:noFill/>
            </a:ln>
            <a:effectLst/>
          </c:spPr>
          <c:invertIfNegative val="0"/>
          <c:cat>
            <c:strRef>
              <c:f>'2.6'!$B$1:$E$1</c:f>
              <c:strCache>
                <c:ptCount val="4"/>
                <c:pt idx="0">
                  <c:v>微型企业</c:v>
                </c:pt>
                <c:pt idx="1">
                  <c:v>小型企业</c:v>
                </c:pt>
                <c:pt idx="2">
                  <c:v>中型企业</c:v>
                </c:pt>
                <c:pt idx="3">
                  <c:v>大型企业</c:v>
                </c:pt>
              </c:strCache>
            </c:strRef>
          </c:cat>
          <c:val>
            <c:numRef>
              <c:f>'2.6'!$B$7:$E$7</c:f>
              <c:numCache>
                <c:formatCode>General</c:formatCode>
                <c:ptCount val="4"/>
                <c:pt idx="0">
                  <c:v>5.64</c:v>
                </c:pt>
                <c:pt idx="1">
                  <c:v>9.32</c:v>
                </c:pt>
                <c:pt idx="2">
                  <c:v>11.350000000000009</c:v>
                </c:pt>
                <c:pt idx="3">
                  <c:v>9.09</c:v>
                </c:pt>
              </c:numCache>
            </c:numRef>
          </c:val>
          <c:extLst>
            <c:ext xmlns:c16="http://schemas.microsoft.com/office/drawing/2014/chart" uri="{C3380CC4-5D6E-409C-BE32-E72D297353CC}">
              <c16:uniqueId val="{00000004-8C07-4958-9247-FA750B4F7680}"/>
            </c:ext>
          </c:extLst>
        </c:ser>
        <c:ser>
          <c:idx val="5"/>
          <c:order val="5"/>
          <c:tx>
            <c:strRef>
              <c:f>'2.6'!$A$8</c:f>
              <c:strCache>
                <c:ptCount val="1"/>
                <c:pt idx="0">
                  <c:v>F.政策发生变化</c:v>
                </c:pt>
              </c:strCache>
            </c:strRef>
          </c:tx>
          <c:spPr>
            <a:solidFill>
              <a:schemeClr val="accent6"/>
            </a:solidFill>
            <a:ln>
              <a:noFill/>
            </a:ln>
            <a:effectLst/>
          </c:spPr>
          <c:invertIfNegative val="0"/>
          <c:cat>
            <c:strRef>
              <c:f>'2.6'!$B$1:$E$1</c:f>
              <c:strCache>
                <c:ptCount val="4"/>
                <c:pt idx="0">
                  <c:v>微型企业</c:v>
                </c:pt>
                <c:pt idx="1">
                  <c:v>小型企业</c:v>
                </c:pt>
                <c:pt idx="2">
                  <c:v>中型企业</c:v>
                </c:pt>
                <c:pt idx="3">
                  <c:v>大型企业</c:v>
                </c:pt>
              </c:strCache>
            </c:strRef>
          </c:cat>
          <c:val>
            <c:numRef>
              <c:f>'2.6'!$B$8:$E$8</c:f>
              <c:numCache>
                <c:formatCode>General</c:formatCode>
                <c:ptCount val="4"/>
                <c:pt idx="0">
                  <c:v>5.64</c:v>
                </c:pt>
                <c:pt idx="1">
                  <c:v>8.6399999999999988</c:v>
                </c:pt>
                <c:pt idx="2">
                  <c:v>10.739999999999998</c:v>
                </c:pt>
                <c:pt idx="3">
                  <c:v>12.88</c:v>
                </c:pt>
              </c:numCache>
            </c:numRef>
          </c:val>
          <c:extLst>
            <c:ext xmlns:c16="http://schemas.microsoft.com/office/drawing/2014/chart" uri="{C3380CC4-5D6E-409C-BE32-E72D297353CC}">
              <c16:uniqueId val="{00000005-8C07-4958-9247-FA750B4F7680}"/>
            </c:ext>
          </c:extLst>
        </c:ser>
        <c:ser>
          <c:idx val="6"/>
          <c:order val="6"/>
          <c:tx>
            <c:strRef>
              <c:f>'2.6'!$A$9</c:f>
              <c:strCache>
                <c:ptCount val="1"/>
                <c:pt idx="0">
                  <c:v>G.市场竞争加剧</c:v>
                </c:pt>
              </c:strCache>
            </c:strRef>
          </c:tx>
          <c:spPr>
            <a:solidFill>
              <a:schemeClr val="accent1">
                <a:lumMod val="60000"/>
              </a:schemeClr>
            </a:solidFill>
            <a:ln>
              <a:noFill/>
            </a:ln>
            <a:effectLst/>
          </c:spPr>
          <c:invertIfNegative val="0"/>
          <c:cat>
            <c:strRef>
              <c:f>'2.6'!$B$1:$E$1</c:f>
              <c:strCache>
                <c:ptCount val="4"/>
                <c:pt idx="0">
                  <c:v>微型企业</c:v>
                </c:pt>
                <c:pt idx="1">
                  <c:v>小型企业</c:v>
                </c:pt>
                <c:pt idx="2">
                  <c:v>中型企业</c:v>
                </c:pt>
                <c:pt idx="3">
                  <c:v>大型企业</c:v>
                </c:pt>
              </c:strCache>
            </c:strRef>
          </c:cat>
          <c:val>
            <c:numRef>
              <c:f>'2.6'!$B$9:$E$9</c:f>
              <c:numCache>
                <c:formatCode>General</c:formatCode>
                <c:ptCount val="4"/>
                <c:pt idx="0">
                  <c:v>19.55</c:v>
                </c:pt>
                <c:pt idx="1">
                  <c:v>21.36</c:v>
                </c:pt>
                <c:pt idx="2">
                  <c:v>20.86</c:v>
                </c:pt>
                <c:pt idx="3">
                  <c:v>21.21</c:v>
                </c:pt>
              </c:numCache>
            </c:numRef>
          </c:val>
          <c:extLst>
            <c:ext xmlns:c16="http://schemas.microsoft.com/office/drawing/2014/chart" uri="{C3380CC4-5D6E-409C-BE32-E72D297353CC}">
              <c16:uniqueId val="{00000006-8C07-4958-9247-FA750B4F7680}"/>
            </c:ext>
          </c:extLst>
        </c:ser>
        <c:ser>
          <c:idx val="7"/>
          <c:order val="7"/>
          <c:tx>
            <c:strRef>
              <c:f>'2.6'!$A$10</c:f>
              <c:strCache>
                <c:ptCount val="1"/>
                <c:pt idx="0">
                  <c:v>H.生产成本升高</c:v>
                </c:pt>
              </c:strCache>
            </c:strRef>
          </c:tx>
          <c:spPr>
            <a:solidFill>
              <a:schemeClr val="accent2">
                <a:lumMod val="60000"/>
              </a:schemeClr>
            </a:solidFill>
            <a:ln>
              <a:noFill/>
            </a:ln>
            <a:effectLst/>
          </c:spPr>
          <c:invertIfNegative val="0"/>
          <c:cat>
            <c:strRef>
              <c:f>'2.6'!$B$1:$E$1</c:f>
              <c:strCache>
                <c:ptCount val="4"/>
                <c:pt idx="0">
                  <c:v>微型企业</c:v>
                </c:pt>
                <c:pt idx="1">
                  <c:v>小型企业</c:v>
                </c:pt>
                <c:pt idx="2">
                  <c:v>中型企业</c:v>
                </c:pt>
                <c:pt idx="3">
                  <c:v>大型企业</c:v>
                </c:pt>
              </c:strCache>
            </c:strRef>
          </c:cat>
          <c:val>
            <c:numRef>
              <c:f>'2.6'!$B$10:$E$10</c:f>
              <c:numCache>
                <c:formatCode>General</c:formatCode>
                <c:ptCount val="4"/>
                <c:pt idx="0">
                  <c:v>1.5</c:v>
                </c:pt>
                <c:pt idx="1">
                  <c:v>4.55</c:v>
                </c:pt>
                <c:pt idx="2">
                  <c:v>4.91</c:v>
                </c:pt>
                <c:pt idx="3">
                  <c:v>3.79</c:v>
                </c:pt>
              </c:numCache>
            </c:numRef>
          </c:val>
          <c:extLst>
            <c:ext xmlns:c16="http://schemas.microsoft.com/office/drawing/2014/chart" uri="{C3380CC4-5D6E-409C-BE32-E72D297353CC}">
              <c16:uniqueId val="{00000007-8C07-4958-9247-FA750B4F7680}"/>
            </c:ext>
          </c:extLst>
        </c:ser>
        <c:ser>
          <c:idx val="8"/>
          <c:order val="8"/>
          <c:tx>
            <c:strRef>
              <c:f>'2.6'!$A$11</c:f>
              <c:strCache>
                <c:ptCount val="1"/>
                <c:pt idx="0">
                  <c:v>I.税赋过重</c:v>
                </c:pt>
              </c:strCache>
            </c:strRef>
          </c:tx>
          <c:spPr>
            <a:solidFill>
              <a:schemeClr val="accent3">
                <a:lumMod val="60000"/>
              </a:schemeClr>
            </a:solidFill>
            <a:ln>
              <a:noFill/>
            </a:ln>
            <a:effectLst/>
          </c:spPr>
          <c:invertIfNegative val="0"/>
          <c:cat>
            <c:strRef>
              <c:f>'2.6'!$B$1:$E$1</c:f>
              <c:strCache>
                <c:ptCount val="4"/>
                <c:pt idx="0">
                  <c:v>微型企业</c:v>
                </c:pt>
                <c:pt idx="1">
                  <c:v>小型企业</c:v>
                </c:pt>
                <c:pt idx="2">
                  <c:v>中型企业</c:v>
                </c:pt>
                <c:pt idx="3">
                  <c:v>大型企业</c:v>
                </c:pt>
              </c:strCache>
            </c:strRef>
          </c:cat>
          <c:val>
            <c:numRef>
              <c:f>'2.6'!$B$11:$E$11</c:f>
              <c:numCache>
                <c:formatCode>General</c:formatCode>
                <c:ptCount val="4"/>
                <c:pt idx="0">
                  <c:v>1.1299999999999988</c:v>
                </c:pt>
                <c:pt idx="1">
                  <c:v>2.5</c:v>
                </c:pt>
                <c:pt idx="2">
                  <c:v>2.7600000000000002</c:v>
                </c:pt>
                <c:pt idx="3">
                  <c:v>2.27</c:v>
                </c:pt>
              </c:numCache>
            </c:numRef>
          </c:val>
          <c:extLst>
            <c:ext xmlns:c16="http://schemas.microsoft.com/office/drawing/2014/chart" uri="{C3380CC4-5D6E-409C-BE32-E72D297353CC}">
              <c16:uniqueId val="{00000008-8C07-4958-9247-FA750B4F7680}"/>
            </c:ext>
          </c:extLst>
        </c:ser>
        <c:ser>
          <c:idx val="9"/>
          <c:order val="9"/>
          <c:tx>
            <c:strRef>
              <c:f>'2.6'!$A$12</c:f>
              <c:strCache>
                <c:ptCount val="1"/>
                <c:pt idx="0">
                  <c:v>J.其他</c:v>
                </c:pt>
              </c:strCache>
            </c:strRef>
          </c:tx>
          <c:spPr>
            <a:solidFill>
              <a:schemeClr val="accent4">
                <a:lumMod val="60000"/>
              </a:schemeClr>
            </a:solidFill>
            <a:ln>
              <a:noFill/>
            </a:ln>
            <a:effectLst/>
          </c:spPr>
          <c:invertIfNegative val="0"/>
          <c:cat>
            <c:strRef>
              <c:f>'2.6'!$B$1:$E$1</c:f>
              <c:strCache>
                <c:ptCount val="4"/>
                <c:pt idx="0">
                  <c:v>微型企业</c:v>
                </c:pt>
                <c:pt idx="1">
                  <c:v>小型企业</c:v>
                </c:pt>
                <c:pt idx="2">
                  <c:v>中型企业</c:v>
                </c:pt>
                <c:pt idx="3">
                  <c:v>大型企业</c:v>
                </c:pt>
              </c:strCache>
            </c:strRef>
          </c:cat>
          <c:val>
            <c:numRef>
              <c:f>'2.6'!$B$12:$E$12</c:f>
              <c:numCache>
                <c:formatCode>General</c:formatCode>
                <c:ptCount val="4"/>
                <c:pt idx="0">
                  <c:v>6.02</c:v>
                </c:pt>
                <c:pt idx="1">
                  <c:v>0.45</c:v>
                </c:pt>
                <c:pt idx="2">
                  <c:v>0.31000000000000028</c:v>
                </c:pt>
                <c:pt idx="3">
                  <c:v>0.76000000000000056</c:v>
                </c:pt>
              </c:numCache>
            </c:numRef>
          </c:val>
          <c:extLst>
            <c:ext xmlns:c16="http://schemas.microsoft.com/office/drawing/2014/chart" uri="{C3380CC4-5D6E-409C-BE32-E72D297353CC}">
              <c16:uniqueId val="{00000009-8C07-4958-9247-FA750B4F7680}"/>
            </c:ext>
          </c:extLst>
        </c:ser>
        <c:dLbls>
          <c:showLegendKey val="0"/>
          <c:showVal val="0"/>
          <c:showCatName val="0"/>
          <c:showSerName val="0"/>
          <c:showPercent val="0"/>
          <c:showBubbleSize val="0"/>
        </c:dLbls>
        <c:gapWidth val="219"/>
        <c:overlap val="-27"/>
        <c:axId val="390568960"/>
        <c:axId val="393016064"/>
      </c:barChart>
      <c:catAx>
        <c:axId val="390568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393016064"/>
        <c:crosses val="autoZero"/>
        <c:auto val="1"/>
        <c:lblAlgn val="ctr"/>
        <c:lblOffset val="100"/>
        <c:noMultiLvlLbl val="0"/>
      </c:catAx>
      <c:valAx>
        <c:axId val="393016064"/>
        <c:scaling>
          <c:orientation val="minMax"/>
        </c:scaling>
        <c:delete val="0"/>
        <c:axPos val="l"/>
        <c:numFmt formatCode="General" sourceLinked="1"/>
        <c:majorTickMark val="none"/>
        <c:minorTickMark val="none"/>
        <c:tickLblPos val="nextTo"/>
        <c:spPr>
          <a:noFill/>
          <a:ln w="6350" cap="flat" cmpd="sng" algn="ctr">
            <a:noFill/>
            <a:prstDash val="solid"/>
            <a:round/>
          </a:ln>
          <a:effectLst/>
        </c:spPr>
        <c:txPr>
          <a:bodyPr rot="0" vert="horz"/>
          <a:lstStyle/>
          <a:p>
            <a:pPr>
              <a:defRPr/>
            </a:pPr>
            <a:endParaRPr lang="zh-CN"/>
          </a:p>
        </c:txPr>
        <c:crossAx val="390568960"/>
        <c:crosses val="autoZero"/>
        <c:crossBetween val="between"/>
      </c:valAx>
      <c:spPr>
        <a:noFill/>
        <a:ln>
          <a:noFill/>
        </a:ln>
        <a:effectLst/>
      </c:spPr>
    </c:plotArea>
    <c:legend>
      <c:legendPos val="b"/>
      <c:layout>
        <c:manualLayout>
          <c:xMode val="edge"/>
          <c:yMode val="edge"/>
          <c:x val="2.6254027330296633E-2"/>
          <c:y val="0.78792271031910543"/>
          <c:w val="0.91372409238479702"/>
          <c:h val="0.18248607297601854"/>
        </c:manualLayout>
      </c:layout>
      <c:overlay val="0"/>
      <c:spPr>
        <a:noFill/>
        <a:ln>
          <a:noFill/>
        </a:ln>
        <a:effectLst/>
      </c:spPr>
      <c:txPr>
        <a:bodyPr/>
        <a:lstStyle/>
        <a:p>
          <a:pPr>
            <a:defRPr sz="1400"/>
          </a:pPr>
          <a:endParaRPr lang="zh-CN"/>
        </a:p>
      </c:tx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400" b="0" i="0" u="none" strike="noStrike" baseline="0">
          <a:solidFill>
            <a:srgbClr val="000000"/>
          </a:solidFill>
          <a:latin typeface="宋体"/>
          <a:ea typeface="宋体"/>
          <a:cs typeface="宋体"/>
        </a:defRPr>
      </a:pPr>
      <a:endParaRPr lang="zh-CN"/>
    </a:p>
  </c:txPr>
  <c:externalData r:id="rId2">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b="1"/>
            </a:pPr>
            <a:r>
              <a:rPr lang="en-US" altLang="zh-CN" sz="1600" b="1" dirty="0">
                <a:latin typeface="+mn-lt"/>
              </a:rPr>
              <a:t>Stakeholder influence</a:t>
            </a:r>
            <a:r>
              <a:rPr lang="en-US" altLang="zh-CN" sz="1600" b="1" baseline="0" dirty="0">
                <a:latin typeface="+mn-lt"/>
              </a:rPr>
              <a:t> in corporate decision making</a:t>
            </a:r>
            <a:endParaRPr lang="zh-CN" sz="1600" b="1" dirty="0">
              <a:latin typeface="+mn-lt"/>
            </a:endParaRPr>
          </a:p>
        </c:rich>
      </c:tx>
      <c:overlay val="0"/>
      <c:spPr>
        <a:noFill/>
        <a:ln>
          <a:noFill/>
        </a:ln>
        <a:effectLst/>
      </c:spPr>
    </c:title>
    <c:autoTitleDeleted val="0"/>
    <c:plotArea>
      <c:layout/>
      <c:barChart>
        <c:barDir val="col"/>
        <c:grouping val="clustered"/>
        <c:varyColors val="0"/>
        <c:ser>
          <c:idx val="0"/>
          <c:order val="0"/>
          <c:tx>
            <c:strRef>
              <c:f>'3.1'!$A$3</c:f>
              <c:strCache>
                <c:ptCount val="1"/>
                <c:pt idx="0">
                  <c:v>A.地方政府</c:v>
                </c:pt>
              </c:strCache>
            </c:strRef>
          </c:tx>
          <c:spPr>
            <a:solidFill>
              <a:schemeClr val="accent1"/>
            </a:solidFill>
            <a:ln>
              <a:noFill/>
            </a:ln>
            <a:effectLst/>
          </c:spPr>
          <c:invertIfNegative val="0"/>
          <c:cat>
            <c:strRef>
              <c:f>'3.1'!$B$1:$E$1</c:f>
              <c:strCache>
                <c:ptCount val="4"/>
                <c:pt idx="0">
                  <c:v>微型企业</c:v>
                </c:pt>
                <c:pt idx="1">
                  <c:v>小型企业</c:v>
                </c:pt>
                <c:pt idx="2">
                  <c:v>中型企业</c:v>
                </c:pt>
                <c:pt idx="3">
                  <c:v>大型企业</c:v>
                </c:pt>
              </c:strCache>
            </c:strRef>
          </c:cat>
          <c:val>
            <c:numRef>
              <c:f>'3.1'!$B$3:$E$3</c:f>
              <c:numCache>
                <c:formatCode>General</c:formatCode>
                <c:ptCount val="4"/>
                <c:pt idx="0">
                  <c:v>24.810000000000016</c:v>
                </c:pt>
                <c:pt idx="1">
                  <c:v>32.050000000000004</c:v>
                </c:pt>
                <c:pt idx="2">
                  <c:v>28.22</c:v>
                </c:pt>
                <c:pt idx="3">
                  <c:v>26.52</c:v>
                </c:pt>
              </c:numCache>
            </c:numRef>
          </c:val>
          <c:extLst>
            <c:ext xmlns:c16="http://schemas.microsoft.com/office/drawing/2014/chart" uri="{C3380CC4-5D6E-409C-BE32-E72D297353CC}">
              <c16:uniqueId val="{00000000-3CD8-4B27-95BF-F647E6F3EE2D}"/>
            </c:ext>
          </c:extLst>
        </c:ser>
        <c:ser>
          <c:idx val="1"/>
          <c:order val="1"/>
          <c:tx>
            <c:strRef>
              <c:f>'3.1'!$A$4</c:f>
              <c:strCache>
                <c:ptCount val="1"/>
                <c:pt idx="0">
                  <c:v>B.行业组织</c:v>
                </c:pt>
              </c:strCache>
            </c:strRef>
          </c:tx>
          <c:spPr>
            <a:solidFill>
              <a:schemeClr val="accent2"/>
            </a:solidFill>
            <a:ln>
              <a:noFill/>
            </a:ln>
            <a:effectLst/>
          </c:spPr>
          <c:invertIfNegative val="0"/>
          <c:cat>
            <c:strRef>
              <c:f>'3.1'!$B$1:$E$1</c:f>
              <c:strCache>
                <c:ptCount val="4"/>
                <c:pt idx="0">
                  <c:v>微型企业</c:v>
                </c:pt>
                <c:pt idx="1">
                  <c:v>小型企业</c:v>
                </c:pt>
                <c:pt idx="2">
                  <c:v>中型企业</c:v>
                </c:pt>
                <c:pt idx="3">
                  <c:v>大型企业</c:v>
                </c:pt>
              </c:strCache>
            </c:strRef>
          </c:cat>
          <c:val>
            <c:numRef>
              <c:f>'3.1'!$B$4:$E$4</c:f>
              <c:numCache>
                <c:formatCode>General</c:formatCode>
                <c:ptCount val="4"/>
                <c:pt idx="0">
                  <c:v>14.29</c:v>
                </c:pt>
                <c:pt idx="1">
                  <c:v>15.450000000000006</c:v>
                </c:pt>
                <c:pt idx="2">
                  <c:v>20.86</c:v>
                </c:pt>
                <c:pt idx="3">
                  <c:v>24.24</c:v>
                </c:pt>
              </c:numCache>
            </c:numRef>
          </c:val>
          <c:extLst>
            <c:ext xmlns:c16="http://schemas.microsoft.com/office/drawing/2014/chart" uri="{C3380CC4-5D6E-409C-BE32-E72D297353CC}">
              <c16:uniqueId val="{00000001-3CD8-4B27-95BF-F647E6F3EE2D}"/>
            </c:ext>
          </c:extLst>
        </c:ser>
        <c:ser>
          <c:idx val="2"/>
          <c:order val="2"/>
          <c:tx>
            <c:strRef>
              <c:f>'3.1'!$A$5</c:f>
              <c:strCache>
                <c:ptCount val="1"/>
                <c:pt idx="0">
                  <c:v>C.股东</c:v>
                </c:pt>
              </c:strCache>
            </c:strRef>
          </c:tx>
          <c:spPr>
            <a:solidFill>
              <a:schemeClr val="accent3"/>
            </a:solidFill>
            <a:ln>
              <a:noFill/>
            </a:ln>
            <a:effectLst/>
          </c:spPr>
          <c:invertIfNegative val="0"/>
          <c:cat>
            <c:strRef>
              <c:f>'3.1'!$B$1:$E$1</c:f>
              <c:strCache>
                <c:ptCount val="4"/>
                <c:pt idx="0">
                  <c:v>微型企业</c:v>
                </c:pt>
                <c:pt idx="1">
                  <c:v>小型企业</c:v>
                </c:pt>
                <c:pt idx="2">
                  <c:v>中型企业</c:v>
                </c:pt>
                <c:pt idx="3">
                  <c:v>大型企业</c:v>
                </c:pt>
              </c:strCache>
            </c:strRef>
          </c:cat>
          <c:val>
            <c:numRef>
              <c:f>'3.1'!$B$5:$E$5</c:f>
              <c:numCache>
                <c:formatCode>General</c:formatCode>
                <c:ptCount val="4"/>
                <c:pt idx="0">
                  <c:v>5.26</c:v>
                </c:pt>
                <c:pt idx="1">
                  <c:v>13.860000000000008</c:v>
                </c:pt>
                <c:pt idx="2">
                  <c:v>13.5</c:v>
                </c:pt>
                <c:pt idx="3">
                  <c:v>15.15</c:v>
                </c:pt>
              </c:numCache>
            </c:numRef>
          </c:val>
          <c:extLst>
            <c:ext xmlns:c16="http://schemas.microsoft.com/office/drawing/2014/chart" uri="{C3380CC4-5D6E-409C-BE32-E72D297353CC}">
              <c16:uniqueId val="{00000002-3CD8-4B27-95BF-F647E6F3EE2D}"/>
            </c:ext>
          </c:extLst>
        </c:ser>
        <c:ser>
          <c:idx val="3"/>
          <c:order val="3"/>
          <c:tx>
            <c:strRef>
              <c:f>'3.1'!$A$6</c:f>
              <c:strCache>
                <c:ptCount val="1"/>
                <c:pt idx="0">
                  <c:v>D.消费者</c:v>
                </c:pt>
              </c:strCache>
            </c:strRef>
          </c:tx>
          <c:spPr>
            <a:solidFill>
              <a:schemeClr val="accent4"/>
            </a:solidFill>
            <a:ln>
              <a:noFill/>
            </a:ln>
            <a:effectLst/>
          </c:spPr>
          <c:invertIfNegative val="0"/>
          <c:cat>
            <c:strRef>
              <c:f>'3.1'!$B$1:$E$1</c:f>
              <c:strCache>
                <c:ptCount val="4"/>
                <c:pt idx="0">
                  <c:v>微型企业</c:v>
                </c:pt>
                <c:pt idx="1">
                  <c:v>小型企业</c:v>
                </c:pt>
                <c:pt idx="2">
                  <c:v>中型企业</c:v>
                </c:pt>
                <c:pt idx="3">
                  <c:v>大型企业</c:v>
                </c:pt>
              </c:strCache>
            </c:strRef>
          </c:cat>
          <c:val>
            <c:numRef>
              <c:f>'3.1'!$B$6:$E$6</c:f>
              <c:numCache>
                <c:formatCode>General</c:formatCode>
                <c:ptCount val="4"/>
                <c:pt idx="0">
                  <c:v>39.47</c:v>
                </c:pt>
                <c:pt idx="1">
                  <c:v>20.23</c:v>
                </c:pt>
                <c:pt idx="2">
                  <c:v>22.7</c:v>
                </c:pt>
                <c:pt idx="3">
                  <c:v>18.939999999999987</c:v>
                </c:pt>
              </c:numCache>
            </c:numRef>
          </c:val>
          <c:extLst>
            <c:ext xmlns:c16="http://schemas.microsoft.com/office/drawing/2014/chart" uri="{C3380CC4-5D6E-409C-BE32-E72D297353CC}">
              <c16:uniqueId val="{00000003-3CD8-4B27-95BF-F647E6F3EE2D}"/>
            </c:ext>
          </c:extLst>
        </c:ser>
        <c:ser>
          <c:idx val="4"/>
          <c:order val="4"/>
          <c:tx>
            <c:strRef>
              <c:f>'3.1'!$A$7</c:f>
              <c:strCache>
                <c:ptCount val="1"/>
                <c:pt idx="0">
                  <c:v>E.中高层管理者</c:v>
                </c:pt>
              </c:strCache>
            </c:strRef>
          </c:tx>
          <c:spPr>
            <a:solidFill>
              <a:schemeClr val="accent5"/>
            </a:solidFill>
            <a:ln>
              <a:noFill/>
            </a:ln>
            <a:effectLst/>
          </c:spPr>
          <c:invertIfNegative val="0"/>
          <c:cat>
            <c:strRef>
              <c:f>'3.1'!$B$1:$E$1</c:f>
              <c:strCache>
                <c:ptCount val="4"/>
                <c:pt idx="0">
                  <c:v>微型企业</c:v>
                </c:pt>
                <c:pt idx="1">
                  <c:v>小型企业</c:v>
                </c:pt>
                <c:pt idx="2">
                  <c:v>中型企业</c:v>
                </c:pt>
                <c:pt idx="3">
                  <c:v>大型企业</c:v>
                </c:pt>
              </c:strCache>
            </c:strRef>
          </c:cat>
          <c:val>
            <c:numRef>
              <c:f>'3.1'!$B$7:$E$7</c:f>
              <c:numCache>
                <c:formatCode>General</c:formatCode>
                <c:ptCount val="4"/>
                <c:pt idx="0">
                  <c:v>5.64</c:v>
                </c:pt>
                <c:pt idx="1">
                  <c:v>13.41</c:v>
                </c:pt>
                <c:pt idx="2">
                  <c:v>13.8</c:v>
                </c:pt>
                <c:pt idx="3">
                  <c:v>10.61</c:v>
                </c:pt>
              </c:numCache>
            </c:numRef>
          </c:val>
          <c:extLst>
            <c:ext xmlns:c16="http://schemas.microsoft.com/office/drawing/2014/chart" uri="{C3380CC4-5D6E-409C-BE32-E72D297353CC}">
              <c16:uniqueId val="{00000004-3CD8-4B27-95BF-F647E6F3EE2D}"/>
            </c:ext>
          </c:extLst>
        </c:ser>
        <c:ser>
          <c:idx val="5"/>
          <c:order val="5"/>
          <c:tx>
            <c:strRef>
              <c:f>'3.1'!$A$8</c:f>
              <c:strCache>
                <c:ptCount val="1"/>
                <c:pt idx="0">
                  <c:v>F.员工</c:v>
                </c:pt>
              </c:strCache>
            </c:strRef>
          </c:tx>
          <c:spPr>
            <a:solidFill>
              <a:schemeClr val="accent6"/>
            </a:solidFill>
            <a:ln>
              <a:noFill/>
            </a:ln>
            <a:effectLst/>
          </c:spPr>
          <c:invertIfNegative val="0"/>
          <c:cat>
            <c:strRef>
              <c:f>'3.1'!$B$1:$E$1</c:f>
              <c:strCache>
                <c:ptCount val="4"/>
                <c:pt idx="0">
                  <c:v>微型企业</c:v>
                </c:pt>
                <c:pt idx="1">
                  <c:v>小型企业</c:v>
                </c:pt>
                <c:pt idx="2">
                  <c:v>中型企业</c:v>
                </c:pt>
                <c:pt idx="3">
                  <c:v>大型企业</c:v>
                </c:pt>
              </c:strCache>
            </c:strRef>
          </c:cat>
          <c:val>
            <c:numRef>
              <c:f>'3.1'!$B$8:$E$8</c:f>
              <c:numCache>
                <c:formatCode>General</c:formatCode>
                <c:ptCount val="4"/>
                <c:pt idx="0">
                  <c:v>2.2599999999999998</c:v>
                </c:pt>
                <c:pt idx="1">
                  <c:v>2.9499999999999997</c:v>
                </c:pt>
                <c:pt idx="2">
                  <c:v>0.92</c:v>
                </c:pt>
                <c:pt idx="3">
                  <c:v>2.27</c:v>
                </c:pt>
              </c:numCache>
            </c:numRef>
          </c:val>
          <c:extLst>
            <c:ext xmlns:c16="http://schemas.microsoft.com/office/drawing/2014/chart" uri="{C3380CC4-5D6E-409C-BE32-E72D297353CC}">
              <c16:uniqueId val="{00000005-3CD8-4B27-95BF-F647E6F3EE2D}"/>
            </c:ext>
          </c:extLst>
        </c:ser>
        <c:ser>
          <c:idx val="6"/>
          <c:order val="6"/>
          <c:tx>
            <c:strRef>
              <c:f>'3.1'!$A$9</c:f>
              <c:strCache>
                <c:ptCount val="1"/>
                <c:pt idx="0">
                  <c:v>G.其他</c:v>
                </c:pt>
              </c:strCache>
            </c:strRef>
          </c:tx>
          <c:spPr>
            <a:solidFill>
              <a:schemeClr val="accent1">
                <a:lumMod val="60000"/>
              </a:schemeClr>
            </a:solidFill>
            <a:ln>
              <a:noFill/>
            </a:ln>
            <a:effectLst/>
          </c:spPr>
          <c:invertIfNegative val="0"/>
          <c:cat>
            <c:strRef>
              <c:f>'3.1'!$B$1:$E$1</c:f>
              <c:strCache>
                <c:ptCount val="4"/>
                <c:pt idx="0">
                  <c:v>微型企业</c:v>
                </c:pt>
                <c:pt idx="1">
                  <c:v>小型企业</c:v>
                </c:pt>
                <c:pt idx="2">
                  <c:v>中型企业</c:v>
                </c:pt>
                <c:pt idx="3">
                  <c:v>大型企业</c:v>
                </c:pt>
              </c:strCache>
            </c:strRef>
          </c:cat>
          <c:val>
            <c:numRef>
              <c:f>'3.1'!$B$9:$E$9</c:f>
              <c:numCache>
                <c:formatCode>General</c:formatCode>
                <c:ptCount val="4"/>
                <c:pt idx="0">
                  <c:v>8.27</c:v>
                </c:pt>
                <c:pt idx="1">
                  <c:v>2.0499999999999998</c:v>
                </c:pt>
                <c:pt idx="2">
                  <c:v>0</c:v>
                </c:pt>
                <c:pt idx="3">
                  <c:v>2.27</c:v>
                </c:pt>
              </c:numCache>
            </c:numRef>
          </c:val>
          <c:extLst>
            <c:ext xmlns:c16="http://schemas.microsoft.com/office/drawing/2014/chart" uri="{C3380CC4-5D6E-409C-BE32-E72D297353CC}">
              <c16:uniqueId val="{00000006-3CD8-4B27-95BF-F647E6F3EE2D}"/>
            </c:ext>
          </c:extLst>
        </c:ser>
        <c:dLbls>
          <c:showLegendKey val="0"/>
          <c:showVal val="0"/>
          <c:showCatName val="0"/>
          <c:showSerName val="0"/>
          <c:showPercent val="0"/>
          <c:showBubbleSize val="0"/>
        </c:dLbls>
        <c:gapWidth val="219"/>
        <c:overlap val="-27"/>
        <c:axId val="393585024"/>
        <c:axId val="393707520"/>
      </c:barChart>
      <c:catAx>
        <c:axId val="3935850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393707520"/>
        <c:crosses val="autoZero"/>
        <c:auto val="1"/>
        <c:lblAlgn val="ctr"/>
        <c:lblOffset val="100"/>
        <c:noMultiLvlLbl val="0"/>
      </c:catAx>
      <c:valAx>
        <c:axId val="393707520"/>
        <c:scaling>
          <c:orientation val="minMax"/>
        </c:scaling>
        <c:delete val="0"/>
        <c:axPos val="l"/>
        <c:numFmt formatCode="General" sourceLinked="1"/>
        <c:majorTickMark val="none"/>
        <c:minorTickMark val="none"/>
        <c:tickLblPos val="nextTo"/>
        <c:spPr>
          <a:noFill/>
          <a:ln w="6350" cap="flat" cmpd="sng" algn="ctr">
            <a:noFill/>
            <a:prstDash val="solid"/>
            <a:round/>
          </a:ln>
          <a:effectLst/>
        </c:spPr>
        <c:txPr>
          <a:bodyPr rot="0" vert="horz"/>
          <a:lstStyle/>
          <a:p>
            <a:pPr>
              <a:defRPr/>
            </a:pPr>
            <a:endParaRPr lang="zh-CN"/>
          </a:p>
        </c:txPr>
        <c:crossAx val="393585024"/>
        <c:crosses val="autoZero"/>
        <c:crossBetween val="between"/>
      </c:valAx>
      <c:spPr>
        <a:noFill/>
        <a:ln>
          <a:noFill/>
        </a:ln>
        <a:effectLst/>
      </c:spPr>
    </c:plotArea>
    <c:legend>
      <c:legendPos val="b"/>
      <c:layout>
        <c:manualLayout>
          <c:xMode val="edge"/>
          <c:yMode val="edge"/>
          <c:x val="0.10460251046025117"/>
          <c:y val="0.84157160963244615"/>
          <c:w val="0.84518914788705757"/>
          <c:h val="0.13307984790874502"/>
        </c:manualLayout>
      </c:layout>
      <c:overlay val="0"/>
      <c:spPr>
        <a:noFill/>
        <a:ln>
          <a:noFill/>
        </a:ln>
        <a:effectLst/>
      </c:spPr>
    </c:legend>
    <c:plotVisOnly val="1"/>
    <c:dispBlanksAs val="gap"/>
    <c:showDLblsOverMax val="0"/>
  </c:chart>
  <c:spPr>
    <a:solidFill>
      <a:schemeClr val="bg1"/>
    </a:solidFill>
    <a:ln w="9525" cap="flat" cmpd="sng" algn="ctr">
      <a:noFill/>
      <a:prstDash val="solid"/>
      <a:round/>
    </a:ln>
    <a:effectLst/>
  </c:spPr>
  <c:txPr>
    <a:bodyPr/>
    <a:lstStyle/>
    <a:p>
      <a:pPr>
        <a:defRPr sz="1050" b="0" i="0" u="none" strike="noStrike" baseline="0">
          <a:solidFill>
            <a:srgbClr val="000000"/>
          </a:solidFill>
          <a:latin typeface="宋体"/>
          <a:ea typeface="宋体"/>
          <a:cs typeface="宋体"/>
        </a:defRPr>
      </a:pPr>
      <a:endParaRPr lang="zh-CN"/>
    </a:p>
  </c:txPr>
  <c:externalData r:id="rId2">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title>
      <c:tx>
        <c:rich>
          <a:bodyPr/>
          <a:lstStyle/>
          <a:p>
            <a:pPr>
              <a:defRPr/>
            </a:pPr>
            <a:r>
              <a:rPr lang="en-US" altLang="zh-CN" dirty="0"/>
              <a:t>Stakeholder</a:t>
            </a:r>
            <a:r>
              <a:rPr lang="en-US" altLang="zh-CN" baseline="0" dirty="0"/>
              <a:t> </a:t>
            </a:r>
            <a:r>
              <a:rPr lang="en-US" altLang="zh-CN" dirty="0"/>
              <a:t>influence</a:t>
            </a:r>
            <a:r>
              <a:rPr lang="en-US" altLang="zh-CN" baseline="0" dirty="0"/>
              <a:t> in MSEs’ decision making (by economic region)</a:t>
            </a:r>
            <a:endParaRPr lang="zh-CN" dirty="0"/>
          </a:p>
        </c:rich>
      </c:tx>
      <c:layout>
        <c:manualLayout>
          <c:xMode val="edge"/>
          <c:yMode val="edge"/>
          <c:x val="0.16300034586762571"/>
          <c:y val="9.2383915014733808E-2"/>
        </c:manualLayout>
      </c:layout>
      <c:overlay val="0"/>
    </c:title>
    <c:autoTitleDeleted val="0"/>
    <c:plotArea>
      <c:layout>
        <c:manualLayout>
          <c:layoutTarget val="inner"/>
          <c:xMode val="edge"/>
          <c:yMode val="edge"/>
          <c:x val="2.6486876956417056E-2"/>
          <c:y val="0.26058782575150136"/>
          <c:w val="0.9470262460871659"/>
          <c:h val="0.50509951019902088"/>
        </c:manualLayout>
      </c:layout>
      <c:barChart>
        <c:barDir val="col"/>
        <c:grouping val="clustered"/>
        <c:varyColors val="0"/>
        <c:ser>
          <c:idx val="0"/>
          <c:order val="0"/>
          <c:tx>
            <c:strRef>
              <c:f>'2.1.7(排序题的第一个选项）'!$A$37</c:f>
              <c:strCache>
                <c:ptCount val="1"/>
                <c:pt idx="0">
                  <c:v>A.地方政府</c:v>
                </c:pt>
              </c:strCache>
            </c:strRef>
          </c:tx>
          <c:invertIfNegative val="0"/>
          <c:dLbls>
            <c:delete val="1"/>
          </c:dLbls>
          <c:cat>
            <c:strRef>
              <c:f>'2.1.7(排序题的第一个选项）'!$F$35:$I$35</c:f>
              <c:strCache>
                <c:ptCount val="4"/>
                <c:pt idx="0">
                  <c:v>东部沿海地区（不包含长三角）</c:v>
                </c:pt>
                <c:pt idx="1">
                  <c:v>中部内陆地区</c:v>
                </c:pt>
                <c:pt idx="2">
                  <c:v>西部边远地区</c:v>
                </c:pt>
                <c:pt idx="3">
                  <c:v>长江三角洲地区</c:v>
                </c:pt>
              </c:strCache>
            </c:strRef>
          </c:cat>
          <c:val>
            <c:numRef>
              <c:f>'2.1.7(排序题的第一个选项）'!$F$37:$I$37</c:f>
              <c:numCache>
                <c:formatCode>0.00%</c:formatCode>
                <c:ptCount val="4"/>
                <c:pt idx="0">
                  <c:v>0.31835205992509402</c:v>
                </c:pt>
                <c:pt idx="1">
                  <c:v>0.30035335689045967</c:v>
                </c:pt>
                <c:pt idx="2">
                  <c:v>0.31460674157303381</c:v>
                </c:pt>
                <c:pt idx="3">
                  <c:v>0.13432835820895517</c:v>
                </c:pt>
              </c:numCache>
            </c:numRef>
          </c:val>
          <c:extLst>
            <c:ext xmlns:c16="http://schemas.microsoft.com/office/drawing/2014/chart" uri="{C3380CC4-5D6E-409C-BE32-E72D297353CC}">
              <c16:uniqueId val="{00000000-C9F8-43B7-84E5-3987DFFEDBC6}"/>
            </c:ext>
          </c:extLst>
        </c:ser>
        <c:ser>
          <c:idx val="1"/>
          <c:order val="1"/>
          <c:tx>
            <c:strRef>
              <c:f>'2.1.7(排序题的第一个选项）'!$A$38</c:f>
              <c:strCache>
                <c:ptCount val="1"/>
                <c:pt idx="0">
                  <c:v>B.行业组织</c:v>
                </c:pt>
              </c:strCache>
            </c:strRef>
          </c:tx>
          <c:invertIfNegative val="0"/>
          <c:dLbls>
            <c:delete val="1"/>
          </c:dLbls>
          <c:cat>
            <c:strRef>
              <c:f>'2.1.7(排序题的第一个选项）'!$F$35:$I$35</c:f>
              <c:strCache>
                <c:ptCount val="4"/>
                <c:pt idx="0">
                  <c:v>东部沿海地区（不包含长三角）</c:v>
                </c:pt>
                <c:pt idx="1">
                  <c:v>中部内陆地区</c:v>
                </c:pt>
                <c:pt idx="2">
                  <c:v>西部边远地区</c:v>
                </c:pt>
                <c:pt idx="3">
                  <c:v>长江三角洲地区</c:v>
                </c:pt>
              </c:strCache>
            </c:strRef>
          </c:cat>
          <c:val>
            <c:numRef>
              <c:f>'2.1.7(排序题的第一个选项）'!$F$38:$I$38</c:f>
              <c:numCache>
                <c:formatCode>0.00%</c:formatCode>
                <c:ptCount val="4"/>
                <c:pt idx="0">
                  <c:v>0.12359550561797752</c:v>
                </c:pt>
                <c:pt idx="1">
                  <c:v>0.15547703180212055</c:v>
                </c:pt>
                <c:pt idx="2">
                  <c:v>0.17977528089887654</c:v>
                </c:pt>
                <c:pt idx="3">
                  <c:v>0.19402985074626874</c:v>
                </c:pt>
              </c:numCache>
            </c:numRef>
          </c:val>
          <c:extLst>
            <c:ext xmlns:c16="http://schemas.microsoft.com/office/drawing/2014/chart" uri="{C3380CC4-5D6E-409C-BE32-E72D297353CC}">
              <c16:uniqueId val="{00000001-C9F8-43B7-84E5-3987DFFEDBC6}"/>
            </c:ext>
          </c:extLst>
        </c:ser>
        <c:ser>
          <c:idx val="2"/>
          <c:order val="2"/>
          <c:tx>
            <c:strRef>
              <c:f>'2.1.7(排序题的第一个选项）'!$A$39</c:f>
              <c:strCache>
                <c:ptCount val="1"/>
                <c:pt idx="0">
                  <c:v>C.股东</c:v>
                </c:pt>
              </c:strCache>
            </c:strRef>
          </c:tx>
          <c:invertIfNegative val="0"/>
          <c:dLbls>
            <c:delete val="1"/>
          </c:dLbls>
          <c:cat>
            <c:strRef>
              <c:f>'2.1.7(排序题的第一个选项）'!$F$35:$I$35</c:f>
              <c:strCache>
                <c:ptCount val="4"/>
                <c:pt idx="0">
                  <c:v>东部沿海地区（不包含长三角）</c:v>
                </c:pt>
                <c:pt idx="1">
                  <c:v>中部内陆地区</c:v>
                </c:pt>
                <c:pt idx="2">
                  <c:v>西部边远地区</c:v>
                </c:pt>
                <c:pt idx="3">
                  <c:v>长江三角洲地区</c:v>
                </c:pt>
              </c:strCache>
            </c:strRef>
          </c:cat>
          <c:val>
            <c:numRef>
              <c:f>'2.1.7(排序题的第一个选项）'!$F$39:$I$39</c:f>
              <c:numCache>
                <c:formatCode>0.00%</c:formatCode>
                <c:ptCount val="4"/>
                <c:pt idx="0">
                  <c:v>0.13108614232209753</c:v>
                </c:pt>
                <c:pt idx="1">
                  <c:v>8.1272084805653608E-2</c:v>
                </c:pt>
                <c:pt idx="2">
                  <c:v>0.11235955056179765</c:v>
                </c:pt>
                <c:pt idx="3">
                  <c:v>0.1044776119402985</c:v>
                </c:pt>
              </c:numCache>
            </c:numRef>
          </c:val>
          <c:extLst>
            <c:ext xmlns:c16="http://schemas.microsoft.com/office/drawing/2014/chart" uri="{C3380CC4-5D6E-409C-BE32-E72D297353CC}">
              <c16:uniqueId val="{00000002-C9F8-43B7-84E5-3987DFFEDBC6}"/>
            </c:ext>
          </c:extLst>
        </c:ser>
        <c:ser>
          <c:idx val="3"/>
          <c:order val="3"/>
          <c:tx>
            <c:strRef>
              <c:f>'2.1.7(排序题的第一个选项）'!$A$40</c:f>
              <c:strCache>
                <c:ptCount val="1"/>
                <c:pt idx="0">
                  <c:v>D.消费者</c:v>
                </c:pt>
              </c:strCache>
            </c:strRef>
          </c:tx>
          <c:invertIfNegative val="0"/>
          <c:dLbls>
            <c:delete val="1"/>
          </c:dLbls>
          <c:cat>
            <c:strRef>
              <c:f>'2.1.7(排序题的第一个选项）'!$F$35:$I$35</c:f>
              <c:strCache>
                <c:ptCount val="4"/>
                <c:pt idx="0">
                  <c:v>东部沿海地区（不包含长三角）</c:v>
                </c:pt>
                <c:pt idx="1">
                  <c:v>中部内陆地区</c:v>
                </c:pt>
                <c:pt idx="2">
                  <c:v>西部边远地区</c:v>
                </c:pt>
                <c:pt idx="3">
                  <c:v>长江三角洲地区</c:v>
                </c:pt>
              </c:strCache>
            </c:strRef>
          </c:cat>
          <c:val>
            <c:numRef>
              <c:f>'2.1.7(排序题的第一个选项）'!$F$40:$I$40</c:f>
              <c:numCache>
                <c:formatCode>0.00%</c:formatCode>
                <c:ptCount val="4"/>
                <c:pt idx="0">
                  <c:v>0.23970037453183538</c:v>
                </c:pt>
                <c:pt idx="1">
                  <c:v>0.29681978798586656</c:v>
                </c:pt>
                <c:pt idx="2">
                  <c:v>0.26966292134831482</c:v>
                </c:pt>
                <c:pt idx="3">
                  <c:v>0.32835820895522438</c:v>
                </c:pt>
              </c:numCache>
            </c:numRef>
          </c:val>
          <c:extLst>
            <c:ext xmlns:c16="http://schemas.microsoft.com/office/drawing/2014/chart" uri="{C3380CC4-5D6E-409C-BE32-E72D297353CC}">
              <c16:uniqueId val="{00000003-C9F8-43B7-84E5-3987DFFEDBC6}"/>
            </c:ext>
          </c:extLst>
        </c:ser>
        <c:ser>
          <c:idx val="4"/>
          <c:order val="4"/>
          <c:tx>
            <c:strRef>
              <c:f>'2.1.7(排序题的第一个选项）'!$A$41</c:f>
              <c:strCache>
                <c:ptCount val="1"/>
                <c:pt idx="0">
                  <c:v>E.中高层管理者</c:v>
                </c:pt>
              </c:strCache>
            </c:strRef>
          </c:tx>
          <c:invertIfNegative val="0"/>
          <c:dLbls>
            <c:delete val="1"/>
          </c:dLbls>
          <c:cat>
            <c:strRef>
              <c:f>'2.1.7(排序题的第一个选项）'!$F$35:$I$35</c:f>
              <c:strCache>
                <c:ptCount val="4"/>
                <c:pt idx="0">
                  <c:v>东部沿海地区（不包含长三角）</c:v>
                </c:pt>
                <c:pt idx="1">
                  <c:v>中部内陆地区</c:v>
                </c:pt>
                <c:pt idx="2">
                  <c:v>西部边远地区</c:v>
                </c:pt>
                <c:pt idx="3">
                  <c:v>长江三角洲地区</c:v>
                </c:pt>
              </c:strCache>
            </c:strRef>
          </c:cat>
          <c:val>
            <c:numRef>
              <c:f>'2.1.7(排序题的第一个选项）'!$F$41:$I$41</c:f>
              <c:numCache>
                <c:formatCode>0.00%</c:formatCode>
                <c:ptCount val="4"/>
                <c:pt idx="0">
                  <c:v>0.11235955056179765</c:v>
                </c:pt>
                <c:pt idx="1">
                  <c:v>9.187279151943463E-2</c:v>
                </c:pt>
                <c:pt idx="2">
                  <c:v>6.7415730337078747E-2</c:v>
                </c:pt>
                <c:pt idx="3">
                  <c:v>0.17910447761194029</c:v>
                </c:pt>
              </c:numCache>
            </c:numRef>
          </c:val>
          <c:extLst>
            <c:ext xmlns:c16="http://schemas.microsoft.com/office/drawing/2014/chart" uri="{C3380CC4-5D6E-409C-BE32-E72D297353CC}">
              <c16:uniqueId val="{00000004-C9F8-43B7-84E5-3987DFFEDBC6}"/>
            </c:ext>
          </c:extLst>
        </c:ser>
        <c:ser>
          <c:idx val="5"/>
          <c:order val="5"/>
          <c:tx>
            <c:strRef>
              <c:f>'2.1.7(排序题的第一个选项）'!$A$42</c:f>
              <c:strCache>
                <c:ptCount val="1"/>
                <c:pt idx="0">
                  <c:v>F.员工</c:v>
                </c:pt>
              </c:strCache>
            </c:strRef>
          </c:tx>
          <c:invertIfNegative val="0"/>
          <c:dLbls>
            <c:delete val="1"/>
          </c:dLbls>
          <c:cat>
            <c:strRef>
              <c:f>'2.1.7(排序题的第一个选项）'!$F$35:$I$35</c:f>
              <c:strCache>
                <c:ptCount val="4"/>
                <c:pt idx="0">
                  <c:v>东部沿海地区（不包含长三角）</c:v>
                </c:pt>
                <c:pt idx="1">
                  <c:v>中部内陆地区</c:v>
                </c:pt>
                <c:pt idx="2">
                  <c:v>西部边远地区</c:v>
                </c:pt>
                <c:pt idx="3">
                  <c:v>长江三角洲地区</c:v>
                </c:pt>
              </c:strCache>
            </c:strRef>
          </c:cat>
          <c:val>
            <c:numRef>
              <c:f>'2.1.7(排序题的第一个选项）'!$F$42:$I$42</c:f>
              <c:numCache>
                <c:formatCode>0.00%</c:formatCode>
                <c:ptCount val="4"/>
                <c:pt idx="0">
                  <c:v>2.9962546816479401E-2</c:v>
                </c:pt>
                <c:pt idx="1">
                  <c:v>2.1201413427561884E-2</c:v>
                </c:pt>
                <c:pt idx="2">
                  <c:v>2.2471910112359623E-2</c:v>
                </c:pt>
                <c:pt idx="3">
                  <c:v>4.4776119402985093E-2</c:v>
                </c:pt>
              </c:numCache>
            </c:numRef>
          </c:val>
          <c:extLst>
            <c:ext xmlns:c16="http://schemas.microsoft.com/office/drawing/2014/chart" uri="{C3380CC4-5D6E-409C-BE32-E72D297353CC}">
              <c16:uniqueId val="{00000005-C9F8-43B7-84E5-3987DFFEDBC6}"/>
            </c:ext>
          </c:extLst>
        </c:ser>
        <c:dLbls>
          <c:showLegendKey val="0"/>
          <c:showVal val="1"/>
          <c:showCatName val="0"/>
          <c:showSerName val="0"/>
          <c:showPercent val="0"/>
          <c:showBubbleSize val="0"/>
        </c:dLbls>
        <c:gapWidth val="150"/>
        <c:overlap val="-25"/>
        <c:axId val="405525248"/>
        <c:axId val="405559552"/>
      </c:barChart>
      <c:catAx>
        <c:axId val="405525248"/>
        <c:scaling>
          <c:orientation val="minMax"/>
        </c:scaling>
        <c:delete val="0"/>
        <c:axPos val="b"/>
        <c:numFmt formatCode="General" sourceLinked="0"/>
        <c:majorTickMark val="none"/>
        <c:minorTickMark val="none"/>
        <c:tickLblPos val="nextTo"/>
        <c:txPr>
          <a:bodyPr/>
          <a:lstStyle/>
          <a:p>
            <a:pPr>
              <a:defRPr sz="1100"/>
            </a:pPr>
            <a:endParaRPr lang="zh-CN"/>
          </a:p>
        </c:txPr>
        <c:crossAx val="405559552"/>
        <c:crosses val="autoZero"/>
        <c:auto val="1"/>
        <c:lblAlgn val="ctr"/>
        <c:lblOffset val="100"/>
        <c:noMultiLvlLbl val="0"/>
      </c:catAx>
      <c:valAx>
        <c:axId val="405559552"/>
        <c:scaling>
          <c:orientation val="minMax"/>
        </c:scaling>
        <c:delete val="1"/>
        <c:axPos val="l"/>
        <c:numFmt formatCode="0.00%" sourceLinked="1"/>
        <c:majorTickMark val="out"/>
        <c:minorTickMark val="none"/>
        <c:tickLblPos val="none"/>
        <c:crossAx val="405525248"/>
        <c:crosses val="autoZero"/>
        <c:crossBetween val="between"/>
      </c:valAx>
    </c:plotArea>
    <c:legend>
      <c:legendPos val="t"/>
      <c:layout>
        <c:manualLayout>
          <c:xMode val="edge"/>
          <c:yMode val="edge"/>
          <c:x val="0.17032841618660488"/>
          <c:y val="0.87502942794715932"/>
          <c:w val="0.70347045491717164"/>
          <c:h val="6.7810918522547434E-2"/>
        </c:manualLayout>
      </c:layout>
      <c:overlay val="0"/>
    </c:legend>
    <c:plotVisOnly val="1"/>
    <c:dispBlanksAs val="gap"/>
    <c:showDLblsOverMax val="0"/>
  </c:chart>
  <c:spPr>
    <a:solidFill>
      <a:sysClr val="window" lastClr="FFFFFF"/>
    </a:solidFill>
  </c:spPr>
  <c:txPr>
    <a:bodyPr/>
    <a:lstStyle/>
    <a:p>
      <a:pPr>
        <a:defRPr sz="1200"/>
      </a:pPr>
      <a:endParaRPr lang="zh-CN"/>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title>
      <c:tx>
        <c:rich>
          <a:bodyPr/>
          <a:lstStyle/>
          <a:p>
            <a:pPr>
              <a:defRPr/>
            </a:pPr>
            <a:r>
              <a:rPr lang="de-DE" altLang="zh-CN" dirty="0"/>
              <a:t>MSEs‘ decision making approach (by economic</a:t>
            </a:r>
            <a:r>
              <a:rPr lang="de-DE" altLang="zh-CN" baseline="0" dirty="0"/>
              <a:t> region)</a:t>
            </a:r>
            <a:endParaRPr lang="de-DE" altLang="zh-CN" dirty="0"/>
          </a:p>
        </c:rich>
      </c:tx>
      <c:overlay val="0"/>
    </c:title>
    <c:autoTitleDeleted val="0"/>
    <c:plotArea>
      <c:layout>
        <c:manualLayout>
          <c:layoutTarget val="inner"/>
          <c:xMode val="edge"/>
          <c:yMode val="edge"/>
          <c:x val="2.6486876956417056E-2"/>
          <c:y val="0.16099442625851537"/>
          <c:w val="0.9470262460871659"/>
          <c:h val="0.55418502462473085"/>
        </c:manualLayout>
      </c:layout>
      <c:barChart>
        <c:barDir val="col"/>
        <c:grouping val="clustered"/>
        <c:varyColors val="0"/>
        <c:ser>
          <c:idx val="0"/>
          <c:order val="0"/>
          <c:tx>
            <c:strRef>
              <c:f>'2.1.8'!$A$35</c:f>
              <c:strCache>
                <c:ptCount val="1"/>
                <c:pt idx="0">
                  <c:v>A.由总经理/董事长决定</c:v>
                </c:pt>
              </c:strCache>
            </c:strRef>
          </c:tx>
          <c:invertIfNegative val="0"/>
          <c:dLbls>
            <c:delete val="1"/>
          </c:dLbls>
          <c:cat>
            <c:strRef>
              <c:f>'2.1.8'!$F$33:$I$33</c:f>
              <c:strCache>
                <c:ptCount val="4"/>
                <c:pt idx="0">
                  <c:v>东部沿海地区（不包含长三角）</c:v>
                </c:pt>
                <c:pt idx="1">
                  <c:v>中部内陆地区</c:v>
                </c:pt>
                <c:pt idx="2">
                  <c:v>西部边远地区</c:v>
                </c:pt>
                <c:pt idx="3">
                  <c:v>长江三角洲地区</c:v>
                </c:pt>
              </c:strCache>
            </c:strRef>
          </c:cat>
          <c:val>
            <c:numRef>
              <c:f>'2.1.8'!$F$35:$I$35</c:f>
              <c:numCache>
                <c:formatCode>0.00%</c:formatCode>
                <c:ptCount val="4"/>
                <c:pt idx="0">
                  <c:v>0.32584269662921406</c:v>
                </c:pt>
                <c:pt idx="1">
                  <c:v>0.51236749116607749</c:v>
                </c:pt>
                <c:pt idx="2">
                  <c:v>0.33707865168539364</c:v>
                </c:pt>
                <c:pt idx="3">
                  <c:v>0.26865671641791045</c:v>
                </c:pt>
              </c:numCache>
            </c:numRef>
          </c:val>
          <c:extLst>
            <c:ext xmlns:c16="http://schemas.microsoft.com/office/drawing/2014/chart" uri="{C3380CC4-5D6E-409C-BE32-E72D297353CC}">
              <c16:uniqueId val="{00000000-C555-487F-AF84-295D1CCB2219}"/>
            </c:ext>
          </c:extLst>
        </c:ser>
        <c:ser>
          <c:idx val="1"/>
          <c:order val="1"/>
          <c:tx>
            <c:strRef>
              <c:f>'2.1.8'!$A$36</c:f>
              <c:strCache>
                <c:ptCount val="1"/>
                <c:pt idx="0">
                  <c:v>B.由管理层开会决定</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'2.1.8'!$F$33:$I$33</c:f>
              <c:strCache>
                <c:ptCount val="4"/>
                <c:pt idx="0">
                  <c:v>东部沿海地区（不包含长三角）</c:v>
                </c:pt>
                <c:pt idx="1">
                  <c:v>中部内陆地区</c:v>
                </c:pt>
                <c:pt idx="2">
                  <c:v>西部边远地区</c:v>
                </c:pt>
                <c:pt idx="3">
                  <c:v>长江三角洲地区</c:v>
                </c:pt>
              </c:strCache>
            </c:strRef>
          </c:cat>
          <c:val>
            <c:numRef>
              <c:f>'2.1.8'!$F$36:$I$36</c:f>
              <c:numCache>
                <c:formatCode>0.00%</c:formatCode>
                <c:ptCount val="4"/>
                <c:pt idx="0">
                  <c:v>0.46816479400749095</c:v>
                </c:pt>
                <c:pt idx="1">
                  <c:v>0.3250883392226156</c:v>
                </c:pt>
                <c:pt idx="2">
                  <c:v>0.47191011235955105</c:v>
                </c:pt>
                <c:pt idx="3">
                  <c:v>0.58208955223880654</c:v>
                </c:pt>
              </c:numCache>
            </c:numRef>
          </c:val>
          <c:extLst>
            <c:ext xmlns:c16="http://schemas.microsoft.com/office/drawing/2014/chart" uri="{C3380CC4-5D6E-409C-BE32-E72D297353CC}">
              <c16:uniqueId val="{00000001-C555-487F-AF84-295D1CCB2219}"/>
            </c:ext>
          </c:extLst>
        </c:ser>
        <c:ser>
          <c:idx val="2"/>
          <c:order val="2"/>
          <c:tx>
            <c:strRef>
              <c:f>'2.1.8'!$A$37</c:f>
              <c:strCache>
                <c:ptCount val="1"/>
                <c:pt idx="0">
                  <c:v>C.在公司内部广泛征求意见</c:v>
                </c:pt>
              </c:strCache>
            </c:strRef>
          </c:tx>
          <c:invertIfNegative val="0"/>
          <c:dLbls>
            <c:delete val="1"/>
          </c:dLbls>
          <c:cat>
            <c:strRef>
              <c:f>'2.1.8'!$F$33:$I$33</c:f>
              <c:strCache>
                <c:ptCount val="4"/>
                <c:pt idx="0">
                  <c:v>东部沿海地区（不包含长三角）</c:v>
                </c:pt>
                <c:pt idx="1">
                  <c:v>中部内陆地区</c:v>
                </c:pt>
                <c:pt idx="2">
                  <c:v>西部边远地区</c:v>
                </c:pt>
                <c:pt idx="3">
                  <c:v>长江三角洲地区</c:v>
                </c:pt>
              </c:strCache>
            </c:strRef>
          </c:cat>
          <c:val>
            <c:numRef>
              <c:f>'2.1.8'!$F$37:$I$37</c:f>
              <c:numCache>
                <c:formatCode>0.00%</c:formatCode>
                <c:ptCount val="4"/>
                <c:pt idx="0">
                  <c:v>0.1198501872659176</c:v>
                </c:pt>
                <c:pt idx="1">
                  <c:v>7.7738515901060123E-2</c:v>
                </c:pt>
                <c:pt idx="2">
                  <c:v>0.12359550561797752</c:v>
                </c:pt>
                <c:pt idx="3">
                  <c:v>7.4626865671641784E-2</c:v>
                </c:pt>
              </c:numCache>
            </c:numRef>
          </c:val>
          <c:extLst>
            <c:ext xmlns:c16="http://schemas.microsoft.com/office/drawing/2014/chart" uri="{C3380CC4-5D6E-409C-BE32-E72D297353CC}">
              <c16:uniqueId val="{00000002-C555-487F-AF84-295D1CCB2219}"/>
            </c:ext>
          </c:extLst>
        </c:ser>
        <c:ser>
          <c:idx val="3"/>
          <c:order val="3"/>
          <c:tx>
            <c:strRef>
              <c:f>'2.1.8'!$A$38</c:f>
              <c:strCache>
                <c:ptCount val="1"/>
                <c:pt idx="0">
                  <c:v>D.咨询专业机构或同业人士的意见</c:v>
                </c:pt>
              </c:strCache>
            </c:strRef>
          </c:tx>
          <c:invertIfNegative val="0"/>
          <c:dLbls>
            <c:delete val="1"/>
          </c:dLbls>
          <c:cat>
            <c:strRef>
              <c:f>'2.1.8'!$F$33:$I$33</c:f>
              <c:strCache>
                <c:ptCount val="4"/>
                <c:pt idx="0">
                  <c:v>东部沿海地区（不包含长三角）</c:v>
                </c:pt>
                <c:pt idx="1">
                  <c:v>中部内陆地区</c:v>
                </c:pt>
                <c:pt idx="2">
                  <c:v>西部边远地区</c:v>
                </c:pt>
                <c:pt idx="3">
                  <c:v>长江三角洲地区</c:v>
                </c:pt>
              </c:strCache>
            </c:strRef>
          </c:cat>
          <c:val>
            <c:numRef>
              <c:f>'2.1.8'!$F$38:$I$38</c:f>
              <c:numCache>
                <c:formatCode>0.00%</c:formatCode>
                <c:ptCount val="4"/>
                <c:pt idx="0">
                  <c:v>4.49438202247191E-2</c:v>
                </c:pt>
                <c:pt idx="1">
                  <c:v>4.2402826855123803E-2</c:v>
                </c:pt>
                <c:pt idx="2">
                  <c:v>4.49438202247191E-2</c:v>
                </c:pt>
                <c:pt idx="3">
                  <c:v>4.4776119402985093E-2</c:v>
                </c:pt>
              </c:numCache>
            </c:numRef>
          </c:val>
          <c:extLst>
            <c:ext xmlns:c16="http://schemas.microsoft.com/office/drawing/2014/chart" uri="{C3380CC4-5D6E-409C-BE32-E72D297353CC}">
              <c16:uniqueId val="{00000003-C555-487F-AF84-295D1CCB2219}"/>
            </c:ext>
          </c:extLst>
        </c:ser>
        <c:dLbls>
          <c:showLegendKey val="0"/>
          <c:showVal val="1"/>
          <c:showCatName val="0"/>
          <c:showSerName val="0"/>
          <c:showPercent val="0"/>
          <c:showBubbleSize val="0"/>
        </c:dLbls>
        <c:gapWidth val="150"/>
        <c:overlap val="-25"/>
        <c:axId val="412770688"/>
        <c:axId val="412772992"/>
      </c:barChart>
      <c:catAx>
        <c:axId val="412770688"/>
        <c:scaling>
          <c:orientation val="minMax"/>
        </c:scaling>
        <c:delete val="0"/>
        <c:axPos val="b"/>
        <c:numFmt formatCode="General" sourceLinked="0"/>
        <c:majorTickMark val="none"/>
        <c:minorTickMark val="none"/>
        <c:tickLblPos val="nextTo"/>
        <c:txPr>
          <a:bodyPr/>
          <a:lstStyle/>
          <a:p>
            <a:pPr>
              <a:defRPr sz="1050"/>
            </a:pPr>
            <a:endParaRPr lang="zh-CN"/>
          </a:p>
        </c:txPr>
        <c:crossAx val="412772992"/>
        <c:crosses val="autoZero"/>
        <c:auto val="1"/>
        <c:lblAlgn val="ctr"/>
        <c:lblOffset val="100"/>
        <c:noMultiLvlLbl val="0"/>
      </c:catAx>
      <c:valAx>
        <c:axId val="412772992"/>
        <c:scaling>
          <c:orientation val="minMax"/>
        </c:scaling>
        <c:delete val="1"/>
        <c:axPos val="l"/>
        <c:numFmt formatCode="0.00%" sourceLinked="1"/>
        <c:majorTickMark val="out"/>
        <c:minorTickMark val="none"/>
        <c:tickLblPos val="none"/>
        <c:crossAx val="412770688"/>
        <c:crosses val="autoZero"/>
        <c:crossBetween val="between"/>
      </c:valAx>
    </c:plotArea>
    <c:legend>
      <c:legendPos val="t"/>
      <c:layout>
        <c:manualLayout>
          <c:xMode val="edge"/>
          <c:yMode val="edge"/>
          <c:x val="4.999985877275407E-2"/>
          <c:y val="0.81333662356604253"/>
          <c:w val="0.9"/>
          <c:h val="0.10828576095462018"/>
        </c:manualLayout>
      </c:layout>
      <c:overlay val="0"/>
      <c:txPr>
        <a:bodyPr/>
        <a:lstStyle/>
        <a:p>
          <a:pPr>
            <a:defRPr sz="1100"/>
          </a:pPr>
          <a:endParaRPr lang="zh-CN"/>
        </a:p>
      </c:txPr>
    </c:legend>
    <c:plotVisOnly val="1"/>
    <c:dispBlanksAs val="gap"/>
    <c:showDLblsOverMax val="0"/>
  </c:chart>
  <c:spPr>
    <a:solidFill>
      <a:sysClr val="window" lastClr="FFFFFF"/>
    </a:solidFill>
    <a:ln>
      <a:solidFill>
        <a:schemeClr val="tx2">
          <a:lumMod val="20000"/>
          <a:lumOff val="80000"/>
        </a:schemeClr>
      </a:solidFill>
    </a:ln>
  </c:spPr>
  <c:txPr>
    <a:bodyPr/>
    <a:lstStyle/>
    <a:p>
      <a:pPr>
        <a:defRPr sz="1400"/>
      </a:pPr>
      <a:endParaRPr lang="zh-CN"/>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800"/>
            </a:pPr>
            <a:r>
              <a:rPr lang="en-US" altLang="zh-CN" sz="1800" b="1" dirty="0">
                <a:latin typeface="+mn-lt"/>
              </a:rPr>
              <a:t>Corporate decision making approach</a:t>
            </a:r>
            <a:endParaRPr lang="zh-CN" sz="1800" b="1" dirty="0">
              <a:latin typeface="+mn-lt"/>
            </a:endParaRPr>
          </a:p>
        </c:rich>
      </c:tx>
      <c:overlay val="0"/>
      <c:spPr>
        <a:noFill/>
        <a:ln>
          <a:noFill/>
        </a:ln>
        <a:effectLst/>
      </c:spPr>
    </c:title>
    <c:autoTitleDeleted val="0"/>
    <c:plotArea>
      <c:layout>
        <c:manualLayout>
          <c:layoutTarget val="inner"/>
          <c:xMode val="edge"/>
          <c:yMode val="edge"/>
          <c:x val="4.1037669988619893E-2"/>
          <c:y val="0.11602847910515851"/>
          <c:w val="0.93274527304773969"/>
          <c:h val="0.52118854406247994"/>
        </c:manualLayout>
      </c:layout>
      <c:barChart>
        <c:barDir val="col"/>
        <c:grouping val="clustered"/>
        <c:varyColors val="0"/>
        <c:ser>
          <c:idx val="0"/>
          <c:order val="0"/>
          <c:tx>
            <c:strRef>
              <c:f>'3.2'!$A$3</c:f>
              <c:strCache>
                <c:ptCount val="1"/>
                <c:pt idx="0">
                  <c:v>A.由总经理/董事长决定</c:v>
                </c:pt>
              </c:strCache>
            </c:strRef>
          </c:tx>
          <c:spPr>
            <a:solidFill>
              <a:schemeClr val="accent1"/>
            </a:solidFill>
            <a:ln>
              <a:noFill/>
            </a:ln>
            <a:effectLst/>
          </c:spPr>
          <c:invertIfNegative val="0"/>
          <c:cat>
            <c:strRef>
              <c:f>'3.2'!$B$1:$E$1</c:f>
              <c:strCache>
                <c:ptCount val="4"/>
                <c:pt idx="0">
                  <c:v>微型企业</c:v>
                </c:pt>
                <c:pt idx="1">
                  <c:v>小型企业</c:v>
                </c:pt>
                <c:pt idx="2">
                  <c:v>中型企业</c:v>
                </c:pt>
                <c:pt idx="3">
                  <c:v>大型企业</c:v>
                </c:pt>
              </c:strCache>
            </c:strRef>
          </c:cat>
          <c:val>
            <c:numRef>
              <c:f>'3.2'!$B$3:$E$3</c:f>
              <c:numCache>
                <c:formatCode>General</c:formatCode>
                <c:ptCount val="4"/>
                <c:pt idx="0">
                  <c:v>48.5</c:v>
                </c:pt>
                <c:pt idx="1">
                  <c:v>34.32</c:v>
                </c:pt>
                <c:pt idx="2">
                  <c:v>24.85</c:v>
                </c:pt>
                <c:pt idx="3">
                  <c:v>33.33</c:v>
                </c:pt>
              </c:numCache>
            </c:numRef>
          </c:val>
          <c:extLst>
            <c:ext xmlns:c16="http://schemas.microsoft.com/office/drawing/2014/chart" uri="{C3380CC4-5D6E-409C-BE32-E72D297353CC}">
              <c16:uniqueId val="{00000000-D3E5-4590-8F55-80811F0159D7}"/>
            </c:ext>
          </c:extLst>
        </c:ser>
        <c:ser>
          <c:idx val="1"/>
          <c:order val="1"/>
          <c:tx>
            <c:strRef>
              <c:f>'3.2'!$A$4</c:f>
              <c:strCache>
                <c:ptCount val="1"/>
                <c:pt idx="0">
                  <c:v>B.由管理层开会决定</c:v>
                </c:pt>
              </c:strCache>
            </c:strRef>
          </c:tx>
          <c:spPr>
            <a:solidFill>
              <a:schemeClr val="accent2"/>
            </a:solidFill>
            <a:ln>
              <a:noFill/>
            </a:ln>
            <a:effectLst/>
          </c:spPr>
          <c:invertIfNegative val="0"/>
          <c:cat>
            <c:strRef>
              <c:f>'3.2'!$B$1:$E$1</c:f>
              <c:strCache>
                <c:ptCount val="4"/>
                <c:pt idx="0">
                  <c:v>微型企业</c:v>
                </c:pt>
                <c:pt idx="1">
                  <c:v>小型企业</c:v>
                </c:pt>
                <c:pt idx="2">
                  <c:v>中型企业</c:v>
                </c:pt>
                <c:pt idx="3">
                  <c:v>大型企业</c:v>
                </c:pt>
              </c:strCache>
            </c:strRef>
          </c:cat>
          <c:val>
            <c:numRef>
              <c:f>'3.2'!$B$4:$E$4</c:f>
              <c:numCache>
                <c:formatCode>General</c:formatCode>
                <c:ptCount val="4"/>
                <c:pt idx="0">
                  <c:v>22.93</c:v>
                </c:pt>
                <c:pt idx="1">
                  <c:v>53.86</c:v>
                </c:pt>
                <c:pt idx="2">
                  <c:v>64.72</c:v>
                </c:pt>
                <c:pt idx="3">
                  <c:v>53.790000000000013</c:v>
                </c:pt>
              </c:numCache>
            </c:numRef>
          </c:val>
          <c:extLst>
            <c:ext xmlns:c16="http://schemas.microsoft.com/office/drawing/2014/chart" uri="{C3380CC4-5D6E-409C-BE32-E72D297353CC}">
              <c16:uniqueId val="{00000001-D3E5-4590-8F55-80811F0159D7}"/>
            </c:ext>
          </c:extLst>
        </c:ser>
        <c:ser>
          <c:idx val="2"/>
          <c:order val="2"/>
          <c:tx>
            <c:strRef>
              <c:f>'3.2'!$A$5</c:f>
              <c:strCache>
                <c:ptCount val="1"/>
                <c:pt idx="0">
                  <c:v>C.在公司内部广泛征求意见</c:v>
                </c:pt>
              </c:strCache>
            </c:strRef>
          </c:tx>
          <c:spPr>
            <a:solidFill>
              <a:schemeClr val="accent3"/>
            </a:solidFill>
            <a:ln>
              <a:noFill/>
            </a:ln>
            <a:effectLst/>
          </c:spPr>
          <c:invertIfNegative val="0"/>
          <c:cat>
            <c:strRef>
              <c:f>'3.2'!$B$1:$E$1</c:f>
              <c:strCache>
                <c:ptCount val="4"/>
                <c:pt idx="0">
                  <c:v>微型企业</c:v>
                </c:pt>
                <c:pt idx="1">
                  <c:v>小型企业</c:v>
                </c:pt>
                <c:pt idx="2">
                  <c:v>中型企业</c:v>
                </c:pt>
                <c:pt idx="3">
                  <c:v>大型企业</c:v>
                </c:pt>
              </c:strCache>
            </c:strRef>
          </c:cat>
          <c:val>
            <c:numRef>
              <c:f>'3.2'!$B$5:$E$5</c:f>
              <c:numCache>
                <c:formatCode>General</c:formatCode>
                <c:ptCount val="4"/>
                <c:pt idx="0">
                  <c:v>12.41</c:v>
                </c:pt>
                <c:pt idx="1">
                  <c:v>8.41</c:v>
                </c:pt>
                <c:pt idx="2">
                  <c:v>8.2800000000000011</c:v>
                </c:pt>
                <c:pt idx="3">
                  <c:v>5.3</c:v>
                </c:pt>
              </c:numCache>
            </c:numRef>
          </c:val>
          <c:extLst>
            <c:ext xmlns:c16="http://schemas.microsoft.com/office/drawing/2014/chart" uri="{C3380CC4-5D6E-409C-BE32-E72D297353CC}">
              <c16:uniqueId val="{00000002-D3E5-4590-8F55-80811F0159D7}"/>
            </c:ext>
          </c:extLst>
        </c:ser>
        <c:ser>
          <c:idx val="3"/>
          <c:order val="3"/>
          <c:tx>
            <c:strRef>
              <c:f>'3.2'!$A$6</c:f>
              <c:strCache>
                <c:ptCount val="1"/>
                <c:pt idx="0">
                  <c:v>D.咨询专业机构或同业人士的意见</c:v>
                </c:pt>
              </c:strCache>
            </c:strRef>
          </c:tx>
          <c:spPr>
            <a:solidFill>
              <a:schemeClr val="accent4"/>
            </a:solidFill>
            <a:ln>
              <a:noFill/>
            </a:ln>
            <a:effectLst/>
          </c:spPr>
          <c:invertIfNegative val="0"/>
          <c:cat>
            <c:strRef>
              <c:f>'3.2'!$B$1:$E$1</c:f>
              <c:strCache>
                <c:ptCount val="4"/>
                <c:pt idx="0">
                  <c:v>微型企业</c:v>
                </c:pt>
                <c:pt idx="1">
                  <c:v>小型企业</c:v>
                </c:pt>
                <c:pt idx="2">
                  <c:v>中型企业</c:v>
                </c:pt>
                <c:pt idx="3">
                  <c:v>大型企业</c:v>
                </c:pt>
              </c:strCache>
            </c:strRef>
          </c:cat>
          <c:val>
            <c:numRef>
              <c:f>'3.2'!$B$6:$E$6</c:f>
              <c:numCache>
                <c:formatCode>General</c:formatCode>
                <c:ptCount val="4"/>
                <c:pt idx="0">
                  <c:v>8.27</c:v>
                </c:pt>
                <c:pt idx="1">
                  <c:v>2.0499999999999998</c:v>
                </c:pt>
                <c:pt idx="2">
                  <c:v>2.15</c:v>
                </c:pt>
                <c:pt idx="3">
                  <c:v>6.8199999999999985</c:v>
                </c:pt>
              </c:numCache>
            </c:numRef>
          </c:val>
          <c:extLst>
            <c:ext xmlns:c16="http://schemas.microsoft.com/office/drawing/2014/chart" uri="{C3380CC4-5D6E-409C-BE32-E72D297353CC}">
              <c16:uniqueId val="{00000003-D3E5-4590-8F55-80811F0159D7}"/>
            </c:ext>
          </c:extLst>
        </c:ser>
        <c:ser>
          <c:idx val="4"/>
          <c:order val="4"/>
          <c:tx>
            <c:strRef>
              <c:f>'3.2'!$A$7</c:f>
              <c:strCache>
                <c:ptCount val="1"/>
                <c:pt idx="0">
                  <c:v>E.其他</c:v>
                </c:pt>
              </c:strCache>
            </c:strRef>
          </c:tx>
          <c:spPr>
            <a:solidFill>
              <a:schemeClr val="accent5"/>
            </a:solidFill>
            <a:ln>
              <a:noFill/>
            </a:ln>
            <a:effectLst/>
          </c:spPr>
          <c:invertIfNegative val="0"/>
          <c:cat>
            <c:strRef>
              <c:f>'3.2'!$B$1:$E$1</c:f>
              <c:strCache>
                <c:ptCount val="4"/>
                <c:pt idx="0">
                  <c:v>微型企业</c:v>
                </c:pt>
                <c:pt idx="1">
                  <c:v>小型企业</c:v>
                </c:pt>
                <c:pt idx="2">
                  <c:v>中型企业</c:v>
                </c:pt>
                <c:pt idx="3">
                  <c:v>大型企业</c:v>
                </c:pt>
              </c:strCache>
            </c:strRef>
          </c:cat>
          <c:val>
            <c:numRef>
              <c:f>'3.2'!$B$7:$E$7</c:f>
              <c:numCache>
                <c:formatCode>General</c:formatCode>
                <c:ptCount val="4"/>
                <c:pt idx="0">
                  <c:v>7.89</c:v>
                </c:pt>
                <c:pt idx="1">
                  <c:v>1.36</c:v>
                </c:pt>
                <c:pt idx="2">
                  <c:v>0</c:v>
                </c:pt>
                <c:pt idx="3">
                  <c:v>0.76000000000000056</c:v>
                </c:pt>
              </c:numCache>
            </c:numRef>
          </c:val>
          <c:extLst>
            <c:ext xmlns:c16="http://schemas.microsoft.com/office/drawing/2014/chart" uri="{C3380CC4-5D6E-409C-BE32-E72D297353CC}">
              <c16:uniqueId val="{00000004-D3E5-4590-8F55-80811F0159D7}"/>
            </c:ext>
          </c:extLst>
        </c:ser>
        <c:dLbls>
          <c:showLegendKey val="0"/>
          <c:showVal val="0"/>
          <c:showCatName val="0"/>
          <c:showSerName val="0"/>
          <c:showPercent val="0"/>
          <c:showBubbleSize val="0"/>
        </c:dLbls>
        <c:gapWidth val="219"/>
        <c:overlap val="-27"/>
        <c:axId val="410868352"/>
        <c:axId val="411039616"/>
      </c:barChart>
      <c:catAx>
        <c:axId val="4108683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411039616"/>
        <c:crosses val="autoZero"/>
        <c:auto val="1"/>
        <c:lblAlgn val="ctr"/>
        <c:lblOffset val="100"/>
        <c:noMultiLvlLbl val="0"/>
      </c:catAx>
      <c:valAx>
        <c:axId val="411039616"/>
        <c:scaling>
          <c:orientation val="minMax"/>
        </c:scaling>
        <c:delete val="0"/>
        <c:axPos val="l"/>
        <c:numFmt formatCode="General" sourceLinked="1"/>
        <c:majorTickMark val="none"/>
        <c:minorTickMark val="none"/>
        <c:tickLblPos val="nextTo"/>
        <c:spPr>
          <a:noFill/>
          <a:ln w="6350" cap="flat" cmpd="sng" algn="ctr">
            <a:noFill/>
            <a:prstDash val="solid"/>
            <a:round/>
          </a:ln>
          <a:effectLst/>
        </c:spPr>
        <c:txPr>
          <a:bodyPr rot="0" vert="horz"/>
          <a:lstStyle/>
          <a:p>
            <a:pPr>
              <a:defRPr/>
            </a:pPr>
            <a:endParaRPr lang="zh-CN"/>
          </a:p>
        </c:txPr>
        <c:crossAx val="410868352"/>
        <c:crosses val="autoZero"/>
        <c:crossBetween val="between"/>
      </c:valAx>
      <c:spPr>
        <a:noFill/>
        <a:ln>
          <a:noFill/>
        </a:ln>
        <a:effectLst/>
      </c:spPr>
    </c:plotArea>
    <c:legend>
      <c:legendPos val="b"/>
      <c:layout>
        <c:manualLayout>
          <c:xMode val="edge"/>
          <c:yMode val="edge"/>
          <c:x val="0.13325583944126332"/>
          <c:y val="0.764159183258598"/>
          <c:w val="0.82426862442450777"/>
          <c:h val="0.19771863117870744"/>
        </c:manualLayout>
      </c:layout>
      <c:overlay val="0"/>
      <c:spPr>
        <a:noFill/>
        <a:ln>
          <a:noFill/>
        </a:ln>
        <a:effectLst/>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100" b="0" i="0" u="none" strike="noStrike" baseline="0">
          <a:solidFill>
            <a:srgbClr val="000000"/>
          </a:solidFill>
          <a:latin typeface="宋体"/>
          <a:ea typeface="宋体"/>
          <a:cs typeface="宋体"/>
        </a:defRPr>
      </a:pPr>
      <a:endParaRPr lang="zh-CN"/>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2400" b="1"/>
            </a:pPr>
            <a:r>
              <a:rPr lang="en-US" altLang="zh-CN" sz="2400" b="1" dirty="0">
                <a:latin typeface="+mj-lt"/>
              </a:rPr>
              <a:t>Administrative</a:t>
            </a:r>
            <a:r>
              <a:rPr lang="en-US" altLang="zh-CN" sz="2400" b="1" baseline="0" dirty="0">
                <a:latin typeface="+mj-lt"/>
              </a:rPr>
              <a:t> soundness</a:t>
            </a:r>
            <a:endParaRPr lang="zh-CN" sz="2400" b="1" dirty="0">
              <a:latin typeface="+mj-lt"/>
            </a:endParaRPr>
          </a:p>
        </c:rich>
      </c:tx>
      <c:overlay val="0"/>
      <c:spPr>
        <a:noFill/>
        <a:ln>
          <a:noFill/>
        </a:ln>
        <a:effectLst/>
      </c:spPr>
    </c:title>
    <c:autoTitleDeleted val="0"/>
    <c:plotArea>
      <c:layout/>
      <c:barChart>
        <c:barDir val="col"/>
        <c:grouping val="clustered"/>
        <c:varyColors val="0"/>
        <c:ser>
          <c:idx val="0"/>
          <c:order val="0"/>
          <c:tx>
            <c:strRef>
              <c:f>'3.5'!$A$3</c:f>
              <c:strCache>
                <c:ptCount val="1"/>
                <c:pt idx="0">
                  <c:v>A.有，能</c:v>
                </c:pt>
              </c:strCache>
            </c:strRef>
          </c:tx>
          <c:spPr>
            <a:solidFill>
              <a:schemeClr val="accent1"/>
            </a:solidFill>
            <a:ln>
              <a:noFill/>
            </a:ln>
            <a:effectLst/>
          </c:spPr>
          <c:invertIfNegative val="0"/>
          <c:cat>
            <c:strRef>
              <c:f>'3.5'!$B$1:$E$1</c:f>
              <c:strCache>
                <c:ptCount val="4"/>
                <c:pt idx="0">
                  <c:v>微型企业</c:v>
                </c:pt>
                <c:pt idx="1">
                  <c:v>小型企业</c:v>
                </c:pt>
                <c:pt idx="2">
                  <c:v>中型企业</c:v>
                </c:pt>
                <c:pt idx="3">
                  <c:v>大型企业</c:v>
                </c:pt>
              </c:strCache>
            </c:strRef>
          </c:cat>
          <c:val>
            <c:numRef>
              <c:f>'3.5'!$B$3:$E$3</c:f>
              <c:numCache>
                <c:formatCode>General</c:formatCode>
                <c:ptCount val="4"/>
                <c:pt idx="0">
                  <c:v>51.879999999999995</c:v>
                </c:pt>
                <c:pt idx="1">
                  <c:v>61.36</c:v>
                </c:pt>
                <c:pt idx="2">
                  <c:v>68.400000000000006</c:v>
                </c:pt>
                <c:pt idx="3">
                  <c:v>75.760000000000005</c:v>
                </c:pt>
              </c:numCache>
            </c:numRef>
          </c:val>
          <c:extLst>
            <c:ext xmlns:c16="http://schemas.microsoft.com/office/drawing/2014/chart" uri="{C3380CC4-5D6E-409C-BE32-E72D297353CC}">
              <c16:uniqueId val="{00000000-3658-4FED-A8B3-C403CE487694}"/>
            </c:ext>
          </c:extLst>
        </c:ser>
        <c:ser>
          <c:idx val="1"/>
          <c:order val="1"/>
          <c:tx>
            <c:strRef>
              <c:f>'3.5'!$A$4</c:f>
              <c:strCache>
                <c:ptCount val="1"/>
                <c:pt idx="0">
                  <c:v>B.有，好像能</c:v>
                </c:pt>
              </c:strCache>
            </c:strRef>
          </c:tx>
          <c:spPr>
            <a:solidFill>
              <a:schemeClr val="accent2"/>
            </a:solidFill>
            <a:ln>
              <a:noFill/>
            </a:ln>
            <a:effectLst/>
          </c:spPr>
          <c:invertIfNegative val="0"/>
          <c:cat>
            <c:strRef>
              <c:f>'3.5'!$B$1:$E$1</c:f>
              <c:strCache>
                <c:ptCount val="4"/>
                <c:pt idx="0">
                  <c:v>微型企业</c:v>
                </c:pt>
                <c:pt idx="1">
                  <c:v>小型企业</c:v>
                </c:pt>
                <c:pt idx="2">
                  <c:v>中型企业</c:v>
                </c:pt>
                <c:pt idx="3">
                  <c:v>大型企业</c:v>
                </c:pt>
              </c:strCache>
            </c:strRef>
          </c:cat>
          <c:val>
            <c:numRef>
              <c:f>'3.5'!$B$4:$E$4</c:f>
              <c:numCache>
                <c:formatCode>General</c:formatCode>
                <c:ptCount val="4"/>
                <c:pt idx="0">
                  <c:v>17.29</c:v>
                </c:pt>
                <c:pt idx="1">
                  <c:v>30.68</c:v>
                </c:pt>
                <c:pt idx="2">
                  <c:v>29.14</c:v>
                </c:pt>
                <c:pt idx="3">
                  <c:v>20.45</c:v>
                </c:pt>
              </c:numCache>
            </c:numRef>
          </c:val>
          <c:extLst>
            <c:ext xmlns:c16="http://schemas.microsoft.com/office/drawing/2014/chart" uri="{C3380CC4-5D6E-409C-BE32-E72D297353CC}">
              <c16:uniqueId val="{00000001-3658-4FED-A8B3-C403CE487694}"/>
            </c:ext>
          </c:extLst>
        </c:ser>
        <c:ser>
          <c:idx val="2"/>
          <c:order val="2"/>
          <c:tx>
            <c:strRef>
              <c:f>'3.5'!$A$5</c:f>
              <c:strCache>
                <c:ptCount val="1"/>
                <c:pt idx="0">
                  <c:v>C.有，不能</c:v>
                </c:pt>
              </c:strCache>
            </c:strRef>
          </c:tx>
          <c:spPr>
            <a:solidFill>
              <a:schemeClr val="accent3"/>
            </a:solidFill>
            <a:ln>
              <a:noFill/>
            </a:ln>
            <a:effectLst/>
          </c:spPr>
          <c:invertIfNegative val="0"/>
          <c:cat>
            <c:strRef>
              <c:f>'3.5'!$B$1:$E$1</c:f>
              <c:strCache>
                <c:ptCount val="4"/>
                <c:pt idx="0">
                  <c:v>微型企业</c:v>
                </c:pt>
                <c:pt idx="1">
                  <c:v>小型企业</c:v>
                </c:pt>
                <c:pt idx="2">
                  <c:v>中型企业</c:v>
                </c:pt>
                <c:pt idx="3">
                  <c:v>大型企业</c:v>
                </c:pt>
              </c:strCache>
            </c:strRef>
          </c:cat>
          <c:val>
            <c:numRef>
              <c:f>'3.5'!$B$5:$E$5</c:f>
              <c:numCache>
                <c:formatCode>General</c:formatCode>
                <c:ptCount val="4"/>
                <c:pt idx="0">
                  <c:v>8.65</c:v>
                </c:pt>
                <c:pt idx="1">
                  <c:v>5.91</c:v>
                </c:pt>
                <c:pt idx="2">
                  <c:v>2.15</c:v>
                </c:pt>
                <c:pt idx="3">
                  <c:v>3.03</c:v>
                </c:pt>
              </c:numCache>
            </c:numRef>
          </c:val>
          <c:extLst>
            <c:ext xmlns:c16="http://schemas.microsoft.com/office/drawing/2014/chart" uri="{C3380CC4-5D6E-409C-BE32-E72D297353CC}">
              <c16:uniqueId val="{00000002-3658-4FED-A8B3-C403CE487694}"/>
            </c:ext>
          </c:extLst>
        </c:ser>
        <c:ser>
          <c:idx val="3"/>
          <c:order val="3"/>
          <c:tx>
            <c:strRef>
              <c:f>'3.5'!$A$6</c:f>
              <c:strCache>
                <c:ptCount val="1"/>
                <c:pt idx="0">
                  <c:v>D.没有</c:v>
                </c:pt>
              </c:strCache>
            </c:strRef>
          </c:tx>
          <c:spPr>
            <a:solidFill>
              <a:schemeClr val="accent4"/>
            </a:solidFill>
            <a:ln>
              <a:noFill/>
            </a:ln>
            <a:effectLst/>
          </c:spPr>
          <c:invertIfNegative val="0"/>
          <c:cat>
            <c:strRef>
              <c:f>'3.5'!$B$1:$E$1</c:f>
              <c:strCache>
                <c:ptCount val="4"/>
                <c:pt idx="0">
                  <c:v>微型企业</c:v>
                </c:pt>
                <c:pt idx="1">
                  <c:v>小型企业</c:v>
                </c:pt>
                <c:pt idx="2">
                  <c:v>中型企业</c:v>
                </c:pt>
                <c:pt idx="3">
                  <c:v>大型企业</c:v>
                </c:pt>
              </c:strCache>
            </c:strRef>
          </c:cat>
          <c:val>
            <c:numRef>
              <c:f>'3.5'!$B$6:$E$6</c:f>
              <c:numCache>
                <c:formatCode>General</c:formatCode>
                <c:ptCount val="4"/>
                <c:pt idx="0">
                  <c:v>22.18</c:v>
                </c:pt>
                <c:pt idx="1">
                  <c:v>2.0499999999999998</c:v>
                </c:pt>
                <c:pt idx="2">
                  <c:v>0.31000000000000028</c:v>
                </c:pt>
                <c:pt idx="3">
                  <c:v>0.76000000000000056</c:v>
                </c:pt>
              </c:numCache>
            </c:numRef>
          </c:val>
          <c:extLst>
            <c:ext xmlns:c16="http://schemas.microsoft.com/office/drawing/2014/chart" uri="{C3380CC4-5D6E-409C-BE32-E72D297353CC}">
              <c16:uniqueId val="{00000003-3658-4FED-A8B3-C403CE487694}"/>
            </c:ext>
          </c:extLst>
        </c:ser>
        <c:dLbls>
          <c:showLegendKey val="0"/>
          <c:showVal val="0"/>
          <c:showCatName val="0"/>
          <c:showSerName val="0"/>
          <c:showPercent val="0"/>
          <c:showBubbleSize val="0"/>
        </c:dLbls>
        <c:gapWidth val="219"/>
        <c:overlap val="-27"/>
        <c:axId val="413303552"/>
        <c:axId val="413305088"/>
      </c:barChart>
      <c:catAx>
        <c:axId val="4133035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413305088"/>
        <c:crosses val="autoZero"/>
        <c:auto val="1"/>
        <c:lblAlgn val="ctr"/>
        <c:lblOffset val="100"/>
        <c:noMultiLvlLbl val="0"/>
      </c:catAx>
      <c:valAx>
        <c:axId val="413305088"/>
        <c:scaling>
          <c:orientation val="minMax"/>
        </c:scaling>
        <c:delete val="0"/>
        <c:axPos val="l"/>
        <c:numFmt formatCode="General" sourceLinked="1"/>
        <c:majorTickMark val="none"/>
        <c:minorTickMark val="none"/>
        <c:tickLblPos val="nextTo"/>
        <c:spPr>
          <a:noFill/>
          <a:ln w="6350" cap="flat" cmpd="sng" algn="ctr">
            <a:noFill/>
            <a:prstDash val="solid"/>
            <a:round/>
          </a:ln>
          <a:effectLst/>
        </c:spPr>
        <c:txPr>
          <a:bodyPr rot="0" vert="horz"/>
          <a:lstStyle/>
          <a:p>
            <a:pPr>
              <a:defRPr/>
            </a:pPr>
            <a:endParaRPr lang="zh-CN"/>
          </a:p>
        </c:txPr>
        <c:crossAx val="413303552"/>
        <c:crosses val="autoZero"/>
        <c:crossBetween val="between"/>
      </c:valAx>
      <c:spPr>
        <a:noFill/>
        <a:ln>
          <a:noFill/>
        </a:ln>
        <a:effectLst/>
      </c:spPr>
    </c:plotArea>
    <c:legend>
      <c:legendPos val="b"/>
      <c:layout>
        <c:manualLayout>
          <c:xMode val="edge"/>
          <c:yMode val="edge"/>
          <c:x val="0.2280337057418052"/>
          <c:y val="0.88973384030418345"/>
          <c:w val="0.6004190233752118"/>
          <c:h val="6.8441064638783272E-2"/>
        </c:manualLayout>
      </c:layout>
      <c:overlay val="0"/>
      <c:spPr>
        <a:noFill/>
        <a:ln>
          <a:noFill/>
        </a:ln>
        <a:effectLst/>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400" b="0" i="0" u="none" strike="noStrike" baseline="0">
          <a:solidFill>
            <a:srgbClr val="000000"/>
          </a:solidFill>
          <a:latin typeface="宋体"/>
          <a:ea typeface="宋体"/>
          <a:cs typeface="宋体"/>
        </a:defRPr>
      </a:pPr>
      <a:endParaRPr lang="zh-CN"/>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b="1"/>
            </a:pPr>
            <a:r>
              <a:rPr lang="en-US" altLang="zh-CN" b="1" dirty="0">
                <a:latin typeface="+mj-lt"/>
              </a:rPr>
              <a:t>Demand for talents</a:t>
            </a:r>
            <a:endParaRPr lang="zh-CN" b="1" dirty="0">
              <a:latin typeface="+mj-lt"/>
            </a:endParaRPr>
          </a:p>
        </c:rich>
      </c:tx>
      <c:overlay val="0"/>
      <c:spPr>
        <a:noFill/>
        <a:ln w="25400">
          <a:noFill/>
        </a:ln>
      </c:spPr>
    </c:title>
    <c:autoTitleDeleted val="0"/>
    <c:plotArea>
      <c:layout/>
      <c:barChart>
        <c:barDir val="col"/>
        <c:grouping val="clustered"/>
        <c:varyColors val="0"/>
        <c:ser>
          <c:idx val="0"/>
          <c:order val="0"/>
          <c:tx>
            <c:strRef>
              <c:f>'4.1'!$A$3</c:f>
              <c:strCache>
                <c:ptCount val="1"/>
                <c:pt idx="0">
                  <c:v>A.营销人才</c:v>
                </c:pt>
              </c:strCache>
            </c:strRef>
          </c:tx>
          <c:spPr>
            <a:solidFill>
              <a:srgbClr val="5B9BD5"/>
            </a:solidFill>
            <a:ln w="25400">
              <a:noFill/>
            </a:ln>
          </c:spPr>
          <c:invertIfNegative val="0"/>
          <c:cat>
            <c:strRef>
              <c:f>'4.1'!$B$1:$E$1</c:f>
              <c:strCache>
                <c:ptCount val="4"/>
                <c:pt idx="0">
                  <c:v>微型企业</c:v>
                </c:pt>
                <c:pt idx="1">
                  <c:v>小型企业</c:v>
                </c:pt>
                <c:pt idx="2">
                  <c:v>中型企业</c:v>
                </c:pt>
                <c:pt idx="3">
                  <c:v>大型企业</c:v>
                </c:pt>
              </c:strCache>
            </c:strRef>
          </c:cat>
          <c:val>
            <c:numRef>
              <c:f>'4.1'!$B$3:$E$3</c:f>
              <c:numCache>
                <c:formatCode>General</c:formatCode>
                <c:ptCount val="4"/>
                <c:pt idx="0">
                  <c:v>49.25</c:v>
                </c:pt>
                <c:pt idx="1">
                  <c:v>36.36</c:v>
                </c:pt>
                <c:pt idx="2">
                  <c:v>30.67</c:v>
                </c:pt>
                <c:pt idx="3">
                  <c:v>28.79</c:v>
                </c:pt>
              </c:numCache>
            </c:numRef>
          </c:val>
          <c:extLst>
            <c:ext xmlns:c16="http://schemas.microsoft.com/office/drawing/2014/chart" uri="{C3380CC4-5D6E-409C-BE32-E72D297353CC}">
              <c16:uniqueId val="{00000000-5EC9-4417-9155-1FE80701969C}"/>
            </c:ext>
          </c:extLst>
        </c:ser>
        <c:ser>
          <c:idx val="1"/>
          <c:order val="1"/>
          <c:tx>
            <c:strRef>
              <c:f>'4.1'!$A$4</c:f>
              <c:strCache>
                <c:ptCount val="1"/>
                <c:pt idx="0">
                  <c:v>B.技术人才</c:v>
                </c:pt>
              </c:strCache>
            </c:strRef>
          </c:tx>
          <c:spPr>
            <a:solidFill>
              <a:srgbClr val="ED7D31"/>
            </a:solidFill>
            <a:ln w="25400">
              <a:noFill/>
            </a:ln>
          </c:spPr>
          <c:invertIfNegative val="0"/>
          <c:cat>
            <c:strRef>
              <c:f>'4.1'!$B$1:$E$1</c:f>
              <c:strCache>
                <c:ptCount val="4"/>
                <c:pt idx="0">
                  <c:v>微型企业</c:v>
                </c:pt>
                <c:pt idx="1">
                  <c:v>小型企业</c:v>
                </c:pt>
                <c:pt idx="2">
                  <c:v>中型企业</c:v>
                </c:pt>
                <c:pt idx="3">
                  <c:v>大型企业</c:v>
                </c:pt>
              </c:strCache>
            </c:strRef>
          </c:cat>
          <c:val>
            <c:numRef>
              <c:f>'4.1'!$B$4:$E$4</c:f>
              <c:numCache>
                <c:formatCode>General</c:formatCode>
                <c:ptCount val="4"/>
                <c:pt idx="0">
                  <c:v>22.93</c:v>
                </c:pt>
                <c:pt idx="1">
                  <c:v>34.770000000000003</c:v>
                </c:pt>
                <c:pt idx="2">
                  <c:v>42.33</c:v>
                </c:pt>
                <c:pt idx="3">
                  <c:v>42.42</c:v>
                </c:pt>
              </c:numCache>
            </c:numRef>
          </c:val>
          <c:extLst>
            <c:ext xmlns:c16="http://schemas.microsoft.com/office/drawing/2014/chart" uri="{C3380CC4-5D6E-409C-BE32-E72D297353CC}">
              <c16:uniqueId val="{00000001-5EC9-4417-9155-1FE80701969C}"/>
            </c:ext>
          </c:extLst>
        </c:ser>
        <c:ser>
          <c:idx val="2"/>
          <c:order val="2"/>
          <c:tx>
            <c:strRef>
              <c:f>'4.1'!$A$5</c:f>
              <c:strCache>
                <c:ptCount val="1"/>
                <c:pt idx="0">
                  <c:v>C.财务人才</c:v>
                </c:pt>
              </c:strCache>
            </c:strRef>
          </c:tx>
          <c:spPr>
            <a:solidFill>
              <a:srgbClr val="A5A5A5"/>
            </a:solidFill>
            <a:ln w="25400">
              <a:noFill/>
            </a:ln>
          </c:spPr>
          <c:invertIfNegative val="0"/>
          <c:cat>
            <c:strRef>
              <c:f>'4.1'!$B$1:$E$1</c:f>
              <c:strCache>
                <c:ptCount val="4"/>
                <c:pt idx="0">
                  <c:v>微型企业</c:v>
                </c:pt>
                <c:pt idx="1">
                  <c:v>小型企业</c:v>
                </c:pt>
                <c:pt idx="2">
                  <c:v>中型企业</c:v>
                </c:pt>
                <c:pt idx="3">
                  <c:v>大型企业</c:v>
                </c:pt>
              </c:strCache>
            </c:strRef>
          </c:cat>
          <c:val>
            <c:numRef>
              <c:f>'4.1'!$B$5:$E$5</c:f>
              <c:numCache>
                <c:formatCode>General</c:formatCode>
                <c:ptCount val="4"/>
                <c:pt idx="0">
                  <c:v>2.2599999999999998</c:v>
                </c:pt>
                <c:pt idx="1">
                  <c:v>3.64</c:v>
                </c:pt>
                <c:pt idx="2">
                  <c:v>2.7600000000000002</c:v>
                </c:pt>
                <c:pt idx="3">
                  <c:v>3.79</c:v>
                </c:pt>
              </c:numCache>
            </c:numRef>
          </c:val>
          <c:extLst>
            <c:ext xmlns:c16="http://schemas.microsoft.com/office/drawing/2014/chart" uri="{C3380CC4-5D6E-409C-BE32-E72D297353CC}">
              <c16:uniqueId val="{00000002-5EC9-4417-9155-1FE80701969C}"/>
            </c:ext>
          </c:extLst>
        </c:ser>
        <c:ser>
          <c:idx val="3"/>
          <c:order val="3"/>
          <c:tx>
            <c:strRef>
              <c:f>'4.1'!$A$6</c:f>
              <c:strCache>
                <c:ptCount val="1"/>
                <c:pt idx="0">
                  <c:v>D.管理人才</c:v>
                </c:pt>
              </c:strCache>
            </c:strRef>
          </c:tx>
          <c:spPr>
            <a:solidFill>
              <a:srgbClr val="FFC000"/>
            </a:solidFill>
            <a:ln w="25400">
              <a:noFill/>
            </a:ln>
          </c:spPr>
          <c:invertIfNegative val="0"/>
          <c:cat>
            <c:strRef>
              <c:f>'4.1'!$B$1:$E$1</c:f>
              <c:strCache>
                <c:ptCount val="4"/>
                <c:pt idx="0">
                  <c:v>微型企业</c:v>
                </c:pt>
                <c:pt idx="1">
                  <c:v>小型企业</c:v>
                </c:pt>
                <c:pt idx="2">
                  <c:v>中型企业</c:v>
                </c:pt>
                <c:pt idx="3">
                  <c:v>大型企业</c:v>
                </c:pt>
              </c:strCache>
            </c:strRef>
          </c:cat>
          <c:val>
            <c:numRef>
              <c:f>'4.1'!$B$6:$E$6</c:f>
              <c:numCache>
                <c:formatCode>General</c:formatCode>
                <c:ptCount val="4"/>
                <c:pt idx="0">
                  <c:v>17.670000000000005</c:v>
                </c:pt>
                <c:pt idx="1">
                  <c:v>24.32</c:v>
                </c:pt>
                <c:pt idx="2">
                  <c:v>24.23</c:v>
                </c:pt>
                <c:pt idx="3">
                  <c:v>25</c:v>
                </c:pt>
              </c:numCache>
            </c:numRef>
          </c:val>
          <c:extLst>
            <c:ext xmlns:c16="http://schemas.microsoft.com/office/drawing/2014/chart" uri="{C3380CC4-5D6E-409C-BE32-E72D297353CC}">
              <c16:uniqueId val="{00000003-5EC9-4417-9155-1FE80701969C}"/>
            </c:ext>
          </c:extLst>
        </c:ser>
        <c:ser>
          <c:idx val="4"/>
          <c:order val="4"/>
          <c:tx>
            <c:strRef>
              <c:f>'4.1'!$A$7</c:f>
              <c:strCache>
                <c:ptCount val="1"/>
                <c:pt idx="0">
                  <c:v>E.其他</c:v>
                </c:pt>
              </c:strCache>
            </c:strRef>
          </c:tx>
          <c:spPr>
            <a:solidFill>
              <a:srgbClr val="4472C4"/>
            </a:solidFill>
            <a:ln w="25400">
              <a:noFill/>
            </a:ln>
          </c:spPr>
          <c:invertIfNegative val="0"/>
          <c:cat>
            <c:strRef>
              <c:f>'4.1'!$B$1:$E$1</c:f>
              <c:strCache>
                <c:ptCount val="4"/>
                <c:pt idx="0">
                  <c:v>微型企业</c:v>
                </c:pt>
                <c:pt idx="1">
                  <c:v>小型企业</c:v>
                </c:pt>
                <c:pt idx="2">
                  <c:v>中型企业</c:v>
                </c:pt>
                <c:pt idx="3">
                  <c:v>大型企业</c:v>
                </c:pt>
              </c:strCache>
            </c:strRef>
          </c:cat>
          <c:val>
            <c:numRef>
              <c:f>'4.1'!$B$7:$E$7</c:f>
              <c:numCache>
                <c:formatCode>General</c:formatCode>
                <c:ptCount val="4"/>
                <c:pt idx="0">
                  <c:v>7.9</c:v>
                </c:pt>
                <c:pt idx="1">
                  <c:v>0.91</c:v>
                </c:pt>
                <c:pt idx="2">
                  <c:v>0</c:v>
                </c:pt>
                <c:pt idx="3">
                  <c:v>0</c:v>
                </c:pt>
              </c:numCache>
            </c:numRef>
          </c:val>
          <c:extLst>
            <c:ext xmlns:c16="http://schemas.microsoft.com/office/drawing/2014/chart" uri="{C3380CC4-5D6E-409C-BE32-E72D297353CC}">
              <c16:uniqueId val="{00000004-5EC9-4417-9155-1FE80701969C}"/>
            </c:ext>
          </c:extLst>
        </c:ser>
        <c:dLbls>
          <c:showLegendKey val="0"/>
          <c:showVal val="0"/>
          <c:showCatName val="0"/>
          <c:showSerName val="0"/>
          <c:showPercent val="0"/>
          <c:showBubbleSize val="0"/>
        </c:dLbls>
        <c:gapWidth val="219"/>
        <c:overlap val="-27"/>
        <c:axId val="423141760"/>
        <c:axId val="423144064"/>
      </c:barChart>
      <c:catAx>
        <c:axId val="4231417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423144064"/>
        <c:crosses val="autoZero"/>
        <c:auto val="1"/>
        <c:lblAlgn val="ctr"/>
        <c:lblOffset val="100"/>
        <c:noMultiLvlLbl val="0"/>
      </c:catAx>
      <c:valAx>
        <c:axId val="423144064"/>
        <c:scaling>
          <c:orientation val="minMax"/>
        </c:scaling>
        <c:delete val="0"/>
        <c:axPos val="l"/>
        <c:numFmt formatCode="General" sourceLinked="1"/>
        <c:majorTickMark val="none"/>
        <c:minorTickMark val="none"/>
        <c:tickLblPos val="nextTo"/>
        <c:spPr>
          <a:ln w="6350">
            <a:noFill/>
          </a:ln>
        </c:spPr>
        <c:txPr>
          <a:bodyPr rot="0" vert="horz"/>
          <a:lstStyle/>
          <a:p>
            <a:pPr>
              <a:defRPr/>
            </a:pPr>
            <a:endParaRPr lang="zh-CN"/>
          </a:p>
        </c:txPr>
        <c:crossAx val="423141760"/>
        <c:crosses val="autoZero"/>
        <c:crossBetween val="between"/>
      </c:valAx>
      <c:spPr>
        <a:noFill/>
        <a:ln w="25400">
          <a:noFill/>
        </a:ln>
      </c:spPr>
    </c:plotArea>
    <c:legend>
      <c:legendPos val="b"/>
      <c:layout>
        <c:manualLayout>
          <c:xMode val="edge"/>
          <c:yMode val="edge"/>
          <c:x val="0.14435168407296395"/>
          <c:y val="0.88973384030418345"/>
          <c:w val="0.76150715470189667"/>
          <c:h val="6.84410646387833E-2"/>
        </c:manualLayout>
      </c:layout>
      <c:overlay val="0"/>
      <c:spPr>
        <a:noFill/>
        <a:ln w="25400">
          <a:noFill/>
        </a:ln>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100" b="0" i="0" u="none" strike="noStrike" baseline="0">
          <a:solidFill>
            <a:srgbClr val="000000"/>
          </a:solidFill>
          <a:latin typeface="宋体"/>
          <a:ea typeface="宋体"/>
          <a:cs typeface="宋体"/>
        </a:defRPr>
      </a:pPr>
      <a:endParaRPr lang="zh-CN"/>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lgn="ctr" rtl="0">
              <a:defRPr b="1"/>
            </a:pPr>
            <a:r>
              <a:rPr lang="en-US" altLang="zh-CN" b="1" dirty="0">
                <a:latin typeface="+mj-lt"/>
              </a:rPr>
              <a:t>Difficulties in recruitment</a:t>
            </a:r>
            <a:endParaRPr lang="zh-CN" b="1" dirty="0">
              <a:latin typeface="+mj-lt"/>
            </a:endParaRPr>
          </a:p>
        </c:rich>
      </c:tx>
      <c:overlay val="0"/>
      <c:spPr>
        <a:noFill/>
        <a:ln w="25400">
          <a:noFill/>
        </a:ln>
      </c:spPr>
    </c:title>
    <c:autoTitleDeleted val="0"/>
    <c:plotArea>
      <c:layout/>
      <c:barChart>
        <c:barDir val="col"/>
        <c:grouping val="clustered"/>
        <c:varyColors val="0"/>
        <c:ser>
          <c:idx val="0"/>
          <c:order val="0"/>
          <c:tx>
            <c:strRef>
              <c:f>'4.2'!$A$3</c:f>
              <c:strCache>
                <c:ptCount val="1"/>
                <c:pt idx="0">
                  <c:v>没有困难</c:v>
                </c:pt>
              </c:strCache>
            </c:strRef>
          </c:tx>
          <c:spPr>
            <a:solidFill>
              <a:srgbClr val="5B9BD5"/>
            </a:solidFill>
            <a:ln w="25400">
              <a:noFill/>
            </a:ln>
          </c:spPr>
          <c:invertIfNegative val="0"/>
          <c:cat>
            <c:strRef>
              <c:f>'4.2'!$B$1:$E$1</c:f>
              <c:strCache>
                <c:ptCount val="4"/>
                <c:pt idx="0">
                  <c:v>微型企业</c:v>
                </c:pt>
                <c:pt idx="1">
                  <c:v>小型企业</c:v>
                </c:pt>
                <c:pt idx="2">
                  <c:v>中型企业</c:v>
                </c:pt>
                <c:pt idx="3">
                  <c:v>大型企业</c:v>
                </c:pt>
              </c:strCache>
            </c:strRef>
          </c:cat>
          <c:val>
            <c:numRef>
              <c:f>'4.2'!$B$3:$E$3</c:f>
              <c:numCache>
                <c:formatCode>General</c:formatCode>
                <c:ptCount val="4"/>
                <c:pt idx="0">
                  <c:v>53.379999999999995</c:v>
                </c:pt>
                <c:pt idx="1">
                  <c:v>38.64</c:v>
                </c:pt>
                <c:pt idx="2">
                  <c:v>46.63</c:v>
                </c:pt>
                <c:pt idx="3">
                  <c:v>44.7</c:v>
                </c:pt>
              </c:numCache>
            </c:numRef>
          </c:val>
          <c:extLst>
            <c:ext xmlns:c16="http://schemas.microsoft.com/office/drawing/2014/chart" uri="{C3380CC4-5D6E-409C-BE32-E72D297353CC}">
              <c16:uniqueId val="{00000000-A6CD-419B-BA3D-A2278BDF9E24}"/>
            </c:ext>
          </c:extLst>
        </c:ser>
        <c:ser>
          <c:idx val="1"/>
          <c:order val="1"/>
          <c:tx>
            <c:strRef>
              <c:f>'4.2'!$A$4</c:f>
              <c:strCache>
                <c:ptCount val="1"/>
                <c:pt idx="0">
                  <c:v>A专业人才稀缺</c:v>
                </c:pt>
              </c:strCache>
            </c:strRef>
          </c:tx>
          <c:spPr>
            <a:solidFill>
              <a:srgbClr val="ED7D31"/>
            </a:solidFill>
            <a:ln w="25400">
              <a:noFill/>
            </a:ln>
          </c:spPr>
          <c:invertIfNegative val="0"/>
          <c:cat>
            <c:strRef>
              <c:f>'4.2'!$B$1:$E$1</c:f>
              <c:strCache>
                <c:ptCount val="4"/>
                <c:pt idx="0">
                  <c:v>微型企业</c:v>
                </c:pt>
                <c:pt idx="1">
                  <c:v>小型企业</c:v>
                </c:pt>
                <c:pt idx="2">
                  <c:v>中型企业</c:v>
                </c:pt>
                <c:pt idx="3">
                  <c:v>大型企业</c:v>
                </c:pt>
              </c:strCache>
            </c:strRef>
          </c:cat>
          <c:val>
            <c:numRef>
              <c:f>'4.2'!$B$4:$E$4</c:f>
              <c:numCache>
                <c:formatCode>General</c:formatCode>
                <c:ptCount val="4"/>
                <c:pt idx="0">
                  <c:v>23.310000000000016</c:v>
                </c:pt>
                <c:pt idx="1">
                  <c:v>31.14</c:v>
                </c:pt>
                <c:pt idx="2">
                  <c:v>29.45</c:v>
                </c:pt>
                <c:pt idx="3">
                  <c:v>31.06</c:v>
                </c:pt>
              </c:numCache>
            </c:numRef>
          </c:val>
          <c:extLst>
            <c:ext xmlns:c16="http://schemas.microsoft.com/office/drawing/2014/chart" uri="{C3380CC4-5D6E-409C-BE32-E72D297353CC}">
              <c16:uniqueId val="{00000001-A6CD-419B-BA3D-A2278BDF9E24}"/>
            </c:ext>
          </c:extLst>
        </c:ser>
        <c:ser>
          <c:idx val="2"/>
          <c:order val="2"/>
          <c:tx>
            <c:strRef>
              <c:f>'4.2'!$A$5</c:f>
              <c:strCache>
                <c:ptCount val="1"/>
                <c:pt idx="0">
                  <c:v>B.信息发布渠道不足</c:v>
                </c:pt>
              </c:strCache>
            </c:strRef>
          </c:tx>
          <c:spPr>
            <a:solidFill>
              <a:srgbClr val="A5A5A5"/>
            </a:solidFill>
            <a:ln w="25400">
              <a:noFill/>
            </a:ln>
          </c:spPr>
          <c:invertIfNegative val="0"/>
          <c:cat>
            <c:strRef>
              <c:f>'4.2'!$B$1:$E$1</c:f>
              <c:strCache>
                <c:ptCount val="4"/>
                <c:pt idx="0">
                  <c:v>微型企业</c:v>
                </c:pt>
                <c:pt idx="1">
                  <c:v>小型企业</c:v>
                </c:pt>
                <c:pt idx="2">
                  <c:v>中型企业</c:v>
                </c:pt>
                <c:pt idx="3">
                  <c:v>大型企业</c:v>
                </c:pt>
              </c:strCache>
            </c:strRef>
          </c:cat>
          <c:val>
            <c:numRef>
              <c:f>'4.2'!$B$5:$E$5</c:f>
              <c:numCache>
                <c:formatCode>General</c:formatCode>
                <c:ptCount val="4"/>
                <c:pt idx="0">
                  <c:v>6.7700000000000014</c:v>
                </c:pt>
                <c:pt idx="1">
                  <c:v>6.59</c:v>
                </c:pt>
                <c:pt idx="2">
                  <c:v>9.51</c:v>
                </c:pt>
                <c:pt idx="3">
                  <c:v>6.06</c:v>
                </c:pt>
              </c:numCache>
            </c:numRef>
          </c:val>
          <c:extLst>
            <c:ext xmlns:c16="http://schemas.microsoft.com/office/drawing/2014/chart" uri="{C3380CC4-5D6E-409C-BE32-E72D297353CC}">
              <c16:uniqueId val="{00000002-A6CD-419B-BA3D-A2278BDF9E24}"/>
            </c:ext>
          </c:extLst>
        </c:ser>
        <c:ser>
          <c:idx val="3"/>
          <c:order val="3"/>
          <c:tx>
            <c:strRef>
              <c:f>'4.2'!$A$6</c:f>
              <c:strCache>
                <c:ptCount val="1"/>
                <c:pt idx="0">
                  <c:v>C.企业知名度有限，难以吸引人才</c:v>
                </c:pt>
              </c:strCache>
            </c:strRef>
          </c:tx>
          <c:spPr>
            <a:solidFill>
              <a:srgbClr val="FFC000"/>
            </a:solidFill>
            <a:ln w="25400">
              <a:noFill/>
            </a:ln>
          </c:spPr>
          <c:invertIfNegative val="0"/>
          <c:cat>
            <c:strRef>
              <c:f>'4.2'!$B$1:$E$1</c:f>
              <c:strCache>
                <c:ptCount val="4"/>
                <c:pt idx="0">
                  <c:v>微型企业</c:v>
                </c:pt>
                <c:pt idx="1">
                  <c:v>小型企业</c:v>
                </c:pt>
                <c:pt idx="2">
                  <c:v>中型企业</c:v>
                </c:pt>
                <c:pt idx="3">
                  <c:v>大型企业</c:v>
                </c:pt>
              </c:strCache>
            </c:strRef>
          </c:cat>
          <c:val>
            <c:numRef>
              <c:f>'4.2'!$B$6:$E$6</c:f>
              <c:numCache>
                <c:formatCode>General</c:formatCode>
                <c:ptCount val="4"/>
                <c:pt idx="0">
                  <c:v>5.64</c:v>
                </c:pt>
                <c:pt idx="1">
                  <c:v>17.27</c:v>
                </c:pt>
                <c:pt idx="2">
                  <c:v>6.75</c:v>
                </c:pt>
                <c:pt idx="3">
                  <c:v>8.33</c:v>
                </c:pt>
              </c:numCache>
            </c:numRef>
          </c:val>
          <c:extLst>
            <c:ext xmlns:c16="http://schemas.microsoft.com/office/drawing/2014/chart" uri="{C3380CC4-5D6E-409C-BE32-E72D297353CC}">
              <c16:uniqueId val="{00000003-A6CD-419B-BA3D-A2278BDF9E24}"/>
            </c:ext>
          </c:extLst>
        </c:ser>
        <c:ser>
          <c:idx val="4"/>
          <c:order val="4"/>
          <c:tx>
            <c:strRef>
              <c:f>'4.2'!$A$7</c:f>
              <c:strCache>
                <c:ptCount val="1"/>
                <c:pt idx="0">
                  <c:v>D.企业的福利薪酬待遇缺乏竞争力</c:v>
                </c:pt>
              </c:strCache>
            </c:strRef>
          </c:tx>
          <c:spPr>
            <a:solidFill>
              <a:srgbClr val="4472C4"/>
            </a:solidFill>
            <a:ln w="25400">
              <a:noFill/>
            </a:ln>
          </c:spPr>
          <c:invertIfNegative val="0"/>
          <c:cat>
            <c:strRef>
              <c:f>'4.2'!$B$1:$E$1</c:f>
              <c:strCache>
                <c:ptCount val="4"/>
                <c:pt idx="0">
                  <c:v>微型企业</c:v>
                </c:pt>
                <c:pt idx="1">
                  <c:v>小型企业</c:v>
                </c:pt>
                <c:pt idx="2">
                  <c:v>中型企业</c:v>
                </c:pt>
                <c:pt idx="3">
                  <c:v>大型企业</c:v>
                </c:pt>
              </c:strCache>
            </c:strRef>
          </c:cat>
          <c:val>
            <c:numRef>
              <c:f>'4.2'!$B$7:$E$7</c:f>
              <c:numCache>
                <c:formatCode>General</c:formatCode>
                <c:ptCount val="4"/>
                <c:pt idx="0">
                  <c:v>6.02</c:v>
                </c:pt>
                <c:pt idx="1">
                  <c:v>6.14</c:v>
                </c:pt>
                <c:pt idx="2">
                  <c:v>7.67</c:v>
                </c:pt>
                <c:pt idx="3">
                  <c:v>9.09</c:v>
                </c:pt>
              </c:numCache>
            </c:numRef>
          </c:val>
          <c:extLst>
            <c:ext xmlns:c16="http://schemas.microsoft.com/office/drawing/2014/chart" uri="{C3380CC4-5D6E-409C-BE32-E72D297353CC}">
              <c16:uniqueId val="{00000004-A6CD-419B-BA3D-A2278BDF9E24}"/>
            </c:ext>
          </c:extLst>
        </c:ser>
        <c:ser>
          <c:idx val="5"/>
          <c:order val="5"/>
          <c:tx>
            <c:strRef>
              <c:f>'4.2'!$A$8</c:f>
              <c:strCache>
                <c:ptCount val="1"/>
                <c:pt idx="0">
                  <c:v>E.其他</c:v>
                </c:pt>
              </c:strCache>
            </c:strRef>
          </c:tx>
          <c:spPr>
            <a:solidFill>
              <a:srgbClr val="70AD47"/>
            </a:solidFill>
            <a:ln w="25400">
              <a:noFill/>
            </a:ln>
          </c:spPr>
          <c:invertIfNegative val="0"/>
          <c:cat>
            <c:strRef>
              <c:f>'4.2'!$B$1:$E$1</c:f>
              <c:strCache>
                <c:ptCount val="4"/>
                <c:pt idx="0">
                  <c:v>微型企业</c:v>
                </c:pt>
                <c:pt idx="1">
                  <c:v>小型企业</c:v>
                </c:pt>
                <c:pt idx="2">
                  <c:v>中型企业</c:v>
                </c:pt>
                <c:pt idx="3">
                  <c:v>大型企业</c:v>
                </c:pt>
              </c:strCache>
            </c:strRef>
          </c:cat>
          <c:val>
            <c:numRef>
              <c:f>'4.2'!$B$8:$E$8</c:f>
              <c:numCache>
                <c:formatCode>General</c:formatCode>
                <c:ptCount val="4"/>
                <c:pt idx="0">
                  <c:v>4.8899999999999997</c:v>
                </c:pt>
                <c:pt idx="1">
                  <c:v>0.23</c:v>
                </c:pt>
                <c:pt idx="2">
                  <c:v>0</c:v>
                </c:pt>
                <c:pt idx="3">
                  <c:v>0.76000000000000056</c:v>
                </c:pt>
              </c:numCache>
            </c:numRef>
          </c:val>
          <c:extLst>
            <c:ext xmlns:c16="http://schemas.microsoft.com/office/drawing/2014/chart" uri="{C3380CC4-5D6E-409C-BE32-E72D297353CC}">
              <c16:uniqueId val="{00000005-A6CD-419B-BA3D-A2278BDF9E24}"/>
            </c:ext>
          </c:extLst>
        </c:ser>
        <c:dLbls>
          <c:showLegendKey val="0"/>
          <c:showVal val="0"/>
          <c:showCatName val="0"/>
          <c:showSerName val="0"/>
          <c:showPercent val="0"/>
          <c:showBubbleSize val="0"/>
        </c:dLbls>
        <c:gapWidth val="219"/>
        <c:overlap val="-27"/>
        <c:axId val="423892480"/>
        <c:axId val="423915520"/>
      </c:barChart>
      <c:catAx>
        <c:axId val="4238924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423915520"/>
        <c:crosses val="autoZero"/>
        <c:auto val="1"/>
        <c:lblAlgn val="ctr"/>
        <c:lblOffset val="100"/>
        <c:noMultiLvlLbl val="0"/>
      </c:catAx>
      <c:valAx>
        <c:axId val="423915520"/>
        <c:scaling>
          <c:orientation val="minMax"/>
        </c:scaling>
        <c:delete val="0"/>
        <c:axPos val="l"/>
        <c:numFmt formatCode="General" sourceLinked="1"/>
        <c:majorTickMark val="none"/>
        <c:minorTickMark val="none"/>
        <c:tickLblPos val="nextTo"/>
        <c:spPr>
          <a:ln w="6350">
            <a:noFill/>
          </a:ln>
        </c:spPr>
        <c:txPr>
          <a:bodyPr rot="0" vert="horz"/>
          <a:lstStyle/>
          <a:p>
            <a:pPr>
              <a:defRPr/>
            </a:pPr>
            <a:endParaRPr lang="zh-CN"/>
          </a:p>
        </c:txPr>
        <c:crossAx val="423892480"/>
        <c:crosses val="autoZero"/>
        <c:crossBetween val="between"/>
      </c:valAx>
      <c:spPr>
        <a:noFill/>
        <a:ln w="25400">
          <a:noFill/>
        </a:ln>
      </c:spPr>
    </c:plotArea>
    <c:legend>
      <c:legendPos val="b"/>
      <c:layout>
        <c:manualLayout>
          <c:xMode val="edge"/>
          <c:yMode val="edge"/>
          <c:x val="0.11506298114409338"/>
          <c:y val="0.75665399239543873"/>
          <c:w val="0.82426866097804719"/>
          <c:h val="0.19771863117870744"/>
        </c:manualLayout>
      </c:layout>
      <c:overlay val="0"/>
      <c:spPr>
        <a:noFill/>
        <a:ln w="25400">
          <a:noFill/>
        </a:ln>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100" b="0" i="0" u="none" strike="noStrike" baseline="0">
          <a:solidFill>
            <a:srgbClr val="000000"/>
          </a:solidFill>
          <a:latin typeface="宋体"/>
          <a:ea typeface="宋体"/>
          <a:cs typeface="宋体"/>
        </a:defRPr>
      </a:pPr>
      <a:endParaRPr lang="zh-CN"/>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b="1">
                <a:latin typeface="+mn-lt"/>
              </a:defRPr>
            </a:pPr>
            <a:r>
              <a:rPr lang="en-US" altLang="zh-CN" sz="1600" b="1" dirty="0">
                <a:latin typeface="+mn-lt"/>
              </a:rPr>
              <a:t>Frequency of employee training</a:t>
            </a:r>
            <a:endParaRPr lang="zh-CN" sz="1600" b="1" dirty="0">
              <a:latin typeface="+mn-lt"/>
            </a:endParaRPr>
          </a:p>
        </c:rich>
      </c:tx>
      <c:overlay val="0"/>
      <c:spPr>
        <a:noFill/>
        <a:ln w="25400">
          <a:noFill/>
        </a:ln>
      </c:spPr>
    </c:title>
    <c:autoTitleDeleted val="0"/>
    <c:plotArea>
      <c:layout/>
      <c:barChart>
        <c:barDir val="col"/>
        <c:grouping val="clustered"/>
        <c:varyColors val="0"/>
        <c:ser>
          <c:idx val="0"/>
          <c:order val="0"/>
          <c:tx>
            <c:strRef>
              <c:f>'4.3'!$A$3</c:f>
              <c:strCache>
                <c:ptCount val="1"/>
                <c:pt idx="0">
                  <c:v>A.不培训</c:v>
                </c:pt>
              </c:strCache>
            </c:strRef>
          </c:tx>
          <c:spPr>
            <a:solidFill>
              <a:srgbClr val="5B9BD5"/>
            </a:solidFill>
            <a:ln w="25400">
              <a:noFill/>
            </a:ln>
          </c:spPr>
          <c:invertIfNegative val="0"/>
          <c:cat>
            <c:strRef>
              <c:f>'4.3'!$B$1:$E$1</c:f>
              <c:strCache>
                <c:ptCount val="4"/>
                <c:pt idx="0">
                  <c:v>微型企业</c:v>
                </c:pt>
                <c:pt idx="1">
                  <c:v>小型企业</c:v>
                </c:pt>
                <c:pt idx="2">
                  <c:v>中型企业</c:v>
                </c:pt>
                <c:pt idx="3">
                  <c:v>大型企业</c:v>
                </c:pt>
              </c:strCache>
            </c:strRef>
          </c:cat>
          <c:val>
            <c:numRef>
              <c:f>'4.3'!$B$3:$E$3</c:f>
              <c:numCache>
                <c:formatCode>General</c:formatCode>
                <c:ptCount val="4"/>
                <c:pt idx="0">
                  <c:v>27.82</c:v>
                </c:pt>
                <c:pt idx="1">
                  <c:v>7.2700000000000014</c:v>
                </c:pt>
                <c:pt idx="2">
                  <c:v>2.4499999999999997</c:v>
                </c:pt>
                <c:pt idx="3">
                  <c:v>3.03</c:v>
                </c:pt>
              </c:numCache>
            </c:numRef>
          </c:val>
          <c:extLst>
            <c:ext xmlns:c16="http://schemas.microsoft.com/office/drawing/2014/chart" uri="{C3380CC4-5D6E-409C-BE32-E72D297353CC}">
              <c16:uniqueId val="{00000000-BC91-4337-BF8B-DD11411E3B8A}"/>
            </c:ext>
          </c:extLst>
        </c:ser>
        <c:ser>
          <c:idx val="1"/>
          <c:order val="1"/>
          <c:tx>
            <c:strRef>
              <c:f>'4.3'!$A$4</c:f>
              <c:strCache>
                <c:ptCount val="1"/>
                <c:pt idx="0">
                  <c:v>B.少于一年一次</c:v>
                </c:pt>
              </c:strCache>
            </c:strRef>
          </c:tx>
          <c:spPr>
            <a:solidFill>
              <a:srgbClr val="ED7D31"/>
            </a:solidFill>
            <a:ln w="25400">
              <a:noFill/>
            </a:ln>
          </c:spPr>
          <c:invertIfNegative val="0"/>
          <c:cat>
            <c:strRef>
              <c:f>'4.3'!$B$1:$E$1</c:f>
              <c:strCache>
                <c:ptCount val="4"/>
                <c:pt idx="0">
                  <c:v>微型企业</c:v>
                </c:pt>
                <c:pt idx="1">
                  <c:v>小型企业</c:v>
                </c:pt>
                <c:pt idx="2">
                  <c:v>中型企业</c:v>
                </c:pt>
                <c:pt idx="3">
                  <c:v>大型企业</c:v>
                </c:pt>
              </c:strCache>
            </c:strRef>
          </c:cat>
          <c:val>
            <c:numRef>
              <c:f>'4.3'!$B$4:$E$4</c:f>
              <c:numCache>
                <c:formatCode>General</c:formatCode>
                <c:ptCount val="4"/>
                <c:pt idx="0">
                  <c:v>36.47</c:v>
                </c:pt>
                <c:pt idx="1">
                  <c:v>34.090000000000003</c:v>
                </c:pt>
                <c:pt idx="2">
                  <c:v>36.809999999999995</c:v>
                </c:pt>
                <c:pt idx="3">
                  <c:v>30.3</c:v>
                </c:pt>
              </c:numCache>
            </c:numRef>
          </c:val>
          <c:extLst>
            <c:ext xmlns:c16="http://schemas.microsoft.com/office/drawing/2014/chart" uri="{C3380CC4-5D6E-409C-BE32-E72D297353CC}">
              <c16:uniqueId val="{00000001-BC91-4337-BF8B-DD11411E3B8A}"/>
            </c:ext>
          </c:extLst>
        </c:ser>
        <c:ser>
          <c:idx val="2"/>
          <c:order val="2"/>
          <c:tx>
            <c:strRef>
              <c:f>'4.3'!$A$5</c:f>
              <c:strCache>
                <c:ptCount val="1"/>
                <c:pt idx="0">
                  <c:v>C.一年多次</c:v>
                </c:pt>
              </c:strCache>
            </c:strRef>
          </c:tx>
          <c:spPr>
            <a:solidFill>
              <a:srgbClr val="A5A5A5"/>
            </a:solidFill>
            <a:ln w="25400">
              <a:noFill/>
            </a:ln>
          </c:spPr>
          <c:invertIfNegative val="0"/>
          <c:cat>
            <c:strRef>
              <c:f>'4.3'!$B$1:$E$1</c:f>
              <c:strCache>
                <c:ptCount val="4"/>
                <c:pt idx="0">
                  <c:v>微型企业</c:v>
                </c:pt>
                <c:pt idx="1">
                  <c:v>小型企业</c:v>
                </c:pt>
                <c:pt idx="2">
                  <c:v>中型企业</c:v>
                </c:pt>
                <c:pt idx="3">
                  <c:v>大型企业</c:v>
                </c:pt>
              </c:strCache>
            </c:strRef>
          </c:cat>
          <c:val>
            <c:numRef>
              <c:f>'4.3'!$B$5:$E$5</c:f>
              <c:numCache>
                <c:formatCode>General</c:formatCode>
                <c:ptCount val="4"/>
                <c:pt idx="0">
                  <c:v>35.71</c:v>
                </c:pt>
                <c:pt idx="1">
                  <c:v>58.64</c:v>
                </c:pt>
                <c:pt idx="2">
                  <c:v>60.74</c:v>
                </c:pt>
                <c:pt idx="3">
                  <c:v>66.669999999999987</c:v>
                </c:pt>
              </c:numCache>
            </c:numRef>
          </c:val>
          <c:extLst>
            <c:ext xmlns:c16="http://schemas.microsoft.com/office/drawing/2014/chart" uri="{C3380CC4-5D6E-409C-BE32-E72D297353CC}">
              <c16:uniqueId val="{00000002-BC91-4337-BF8B-DD11411E3B8A}"/>
            </c:ext>
          </c:extLst>
        </c:ser>
        <c:dLbls>
          <c:showLegendKey val="0"/>
          <c:showVal val="0"/>
          <c:showCatName val="0"/>
          <c:showSerName val="0"/>
          <c:showPercent val="0"/>
          <c:showBubbleSize val="0"/>
        </c:dLbls>
        <c:gapWidth val="219"/>
        <c:overlap val="-27"/>
        <c:axId val="424191104"/>
        <c:axId val="424247296"/>
      </c:barChart>
      <c:catAx>
        <c:axId val="4241911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424247296"/>
        <c:crosses val="autoZero"/>
        <c:auto val="1"/>
        <c:lblAlgn val="ctr"/>
        <c:lblOffset val="100"/>
        <c:noMultiLvlLbl val="0"/>
      </c:catAx>
      <c:valAx>
        <c:axId val="424247296"/>
        <c:scaling>
          <c:orientation val="minMax"/>
        </c:scaling>
        <c:delete val="0"/>
        <c:axPos val="l"/>
        <c:numFmt formatCode="General" sourceLinked="1"/>
        <c:majorTickMark val="none"/>
        <c:minorTickMark val="none"/>
        <c:tickLblPos val="nextTo"/>
        <c:spPr>
          <a:ln w="6350">
            <a:noFill/>
          </a:ln>
        </c:spPr>
        <c:txPr>
          <a:bodyPr rot="0" vert="horz"/>
          <a:lstStyle/>
          <a:p>
            <a:pPr>
              <a:defRPr/>
            </a:pPr>
            <a:endParaRPr lang="zh-CN"/>
          </a:p>
        </c:txPr>
        <c:crossAx val="424191104"/>
        <c:crosses val="autoZero"/>
        <c:crossBetween val="between"/>
      </c:valAx>
      <c:spPr>
        <a:noFill/>
        <a:ln w="25400">
          <a:noFill/>
        </a:ln>
      </c:spPr>
    </c:plotArea>
    <c:legend>
      <c:legendPos val="b"/>
      <c:layout>
        <c:manualLayout>
          <c:xMode val="edge"/>
          <c:yMode val="edge"/>
          <c:x val="0.26778264641605976"/>
          <c:y val="0.88973384030418345"/>
          <c:w val="0.51464479074006952"/>
          <c:h val="6.84410646387833E-2"/>
        </c:manualLayout>
      </c:layout>
      <c:overlay val="0"/>
      <c:spPr>
        <a:noFill/>
        <a:ln w="25400">
          <a:noFill/>
        </a:ln>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050" b="0" i="0" u="none" strike="noStrike" baseline="0">
          <a:solidFill>
            <a:srgbClr val="000000"/>
          </a:solidFill>
          <a:latin typeface="宋体"/>
          <a:ea typeface="宋体"/>
          <a:cs typeface="宋体"/>
        </a:defRPr>
      </a:pPr>
      <a:endParaRPr lang="zh-CN"/>
    </a:p>
  </c:txPr>
  <c:externalData r:id="rId2">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title>
      <c:tx>
        <c:rich>
          <a:bodyPr/>
          <a:lstStyle/>
          <a:p>
            <a:pPr>
              <a:defRPr sz="1600"/>
            </a:pPr>
            <a:r>
              <a:rPr lang="en-US" altLang="zh-CN" sz="1800" b="1" i="0" baseline="0" dirty="0">
                <a:effectLst/>
              </a:rPr>
              <a:t>Frequency of employee training (by economic region)</a:t>
            </a:r>
            <a:endParaRPr lang="zh-CN" altLang="zh-CN" sz="1600" dirty="0">
              <a:effectLst/>
            </a:endParaRPr>
          </a:p>
        </c:rich>
      </c:tx>
      <c:overlay val="0"/>
    </c:title>
    <c:autoTitleDeleted val="0"/>
    <c:plotArea>
      <c:layout>
        <c:manualLayout>
          <c:layoutTarget val="inner"/>
          <c:xMode val="edge"/>
          <c:yMode val="edge"/>
          <c:x val="3.3710570671803552E-2"/>
          <c:y val="8.1790848170355257E-2"/>
          <c:w val="0.9470262460871659"/>
          <c:h val="0.6126350303755439"/>
        </c:manualLayout>
      </c:layout>
      <c:barChart>
        <c:barDir val="col"/>
        <c:grouping val="clustered"/>
        <c:varyColors val="0"/>
        <c:ser>
          <c:idx val="4"/>
          <c:order val="0"/>
          <c:tx>
            <c:strRef>
              <c:f>'2.1.14'!$A$33</c:f>
              <c:strCache>
                <c:ptCount val="1"/>
                <c:pt idx="0">
                  <c:v>A.不培训</c:v>
                </c:pt>
              </c:strCache>
            </c:strRef>
          </c:tx>
          <c:invertIfNegative val="0"/>
          <c:dLbls>
            <c:delete val="1"/>
          </c:dLbls>
          <c:cat>
            <c:strRef>
              <c:f>'2.1.14'!$F$31:$I$31</c:f>
              <c:strCache>
                <c:ptCount val="4"/>
                <c:pt idx="0">
                  <c:v>东部沿海地区（不包含长三角）</c:v>
                </c:pt>
                <c:pt idx="1">
                  <c:v>中部内陆地区</c:v>
                </c:pt>
                <c:pt idx="2">
                  <c:v>西部边远地区</c:v>
                </c:pt>
                <c:pt idx="3">
                  <c:v>长江三角洲地区</c:v>
                </c:pt>
              </c:strCache>
            </c:strRef>
          </c:cat>
          <c:val>
            <c:numRef>
              <c:f>'2.1.14'!$F$33:$I$33</c:f>
              <c:numCache>
                <c:formatCode>0.00%</c:formatCode>
                <c:ptCount val="4"/>
                <c:pt idx="0">
                  <c:v>0.1086142322097379</c:v>
                </c:pt>
                <c:pt idx="1">
                  <c:v>0.22261484098939929</c:v>
                </c:pt>
                <c:pt idx="2">
                  <c:v>0.14606741573033732</c:v>
                </c:pt>
                <c:pt idx="3">
                  <c:v>1.4925373134328361E-2</c:v>
                </c:pt>
              </c:numCache>
            </c:numRef>
          </c:val>
          <c:extLst>
            <c:ext xmlns:c16="http://schemas.microsoft.com/office/drawing/2014/chart" uri="{C3380CC4-5D6E-409C-BE32-E72D297353CC}">
              <c16:uniqueId val="{00000000-A4D2-4490-AD44-A44B9890172D}"/>
            </c:ext>
          </c:extLst>
        </c:ser>
        <c:ser>
          <c:idx val="0"/>
          <c:order val="1"/>
          <c:tx>
            <c:strRef>
              <c:f>'2.1.14'!$A$34</c:f>
              <c:strCache>
                <c:ptCount val="1"/>
                <c:pt idx="0">
                  <c:v>B.少于一年一次</c:v>
                </c:pt>
              </c:strCache>
            </c:strRef>
          </c:tx>
          <c:invertIfNegative val="0"/>
          <c:dLbls>
            <c:delete val="1"/>
          </c:dLbls>
          <c:cat>
            <c:strRef>
              <c:f>'2.1.14'!$F$31:$I$31</c:f>
              <c:strCache>
                <c:ptCount val="4"/>
                <c:pt idx="0">
                  <c:v>东部沿海地区（不包含长三角）</c:v>
                </c:pt>
                <c:pt idx="1">
                  <c:v>中部内陆地区</c:v>
                </c:pt>
                <c:pt idx="2">
                  <c:v>西部边远地区</c:v>
                </c:pt>
                <c:pt idx="3">
                  <c:v>长江三角洲地区</c:v>
                </c:pt>
              </c:strCache>
            </c:strRef>
          </c:cat>
          <c:val>
            <c:numRef>
              <c:f>'2.1.14'!$F$34:$I$34</c:f>
              <c:numCache>
                <c:formatCode>0.00%</c:formatCode>
                <c:ptCount val="4"/>
                <c:pt idx="0">
                  <c:v>0.32958801498127388</c:v>
                </c:pt>
                <c:pt idx="1">
                  <c:v>0.35689045936395797</c:v>
                </c:pt>
                <c:pt idx="2">
                  <c:v>0.43820224719101131</c:v>
                </c:pt>
                <c:pt idx="3">
                  <c:v>0.28358208955223912</c:v>
                </c:pt>
              </c:numCache>
            </c:numRef>
          </c:val>
          <c:extLst>
            <c:ext xmlns:c16="http://schemas.microsoft.com/office/drawing/2014/chart" uri="{C3380CC4-5D6E-409C-BE32-E72D297353CC}">
              <c16:uniqueId val="{00000001-A4D2-4490-AD44-A44B9890172D}"/>
            </c:ext>
          </c:extLst>
        </c:ser>
        <c:ser>
          <c:idx val="1"/>
          <c:order val="2"/>
          <c:tx>
            <c:strRef>
              <c:f>'2.1.14'!$A$35</c:f>
              <c:strCache>
                <c:ptCount val="1"/>
                <c:pt idx="0">
                  <c:v>C.一年多次</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'2.1.14'!$F$31:$I$31</c:f>
              <c:strCache>
                <c:ptCount val="4"/>
                <c:pt idx="0">
                  <c:v>东部沿海地区（不包含长三角）</c:v>
                </c:pt>
                <c:pt idx="1">
                  <c:v>中部内陆地区</c:v>
                </c:pt>
                <c:pt idx="2">
                  <c:v>西部边远地区</c:v>
                </c:pt>
                <c:pt idx="3">
                  <c:v>长江三角洲地区</c:v>
                </c:pt>
              </c:strCache>
            </c:strRef>
          </c:cat>
          <c:val>
            <c:numRef>
              <c:f>'2.1.14'!$F$35:$I$35</c:f>
              <c:numCache>
                <c:formatCode>0.00%</c:formatCode>
                <c:ptCount val="4"/>
                <c:pt idx="0">
                  <c:v>0.56179775280898936</c:v>
                </c:pt>
                <c:pt idx="1">
                  <c:v>0.42049469964664354</c:v>
                </c:pt>
                <c:pt idx="2">
                  <c:v>0.41573033707865181</c:v>
                </c:pt>
                <c:pt idx="3">
                  <c:v>0.70149253731343342</c:v>
                </c:pt>
              </c:numCache>
            </c:numRef>
          </c:val>
          <c:extLst>
            <c:ext xmlns:c16="http://schemas.microsoft.com/office/drawing/2014/chart" uri="{C3380CC4-5D6E-409C-BE32-E72D297353CC}">
              <c16:uniqueId val="{00000002-A4D2-4490-AD44-A44B9890172D}"/>
            </c:ext>
          </c:extLst>
        </c:ser>
        <c:dLbls>
          <c:showLegendKey val="0"/>
          <c:showVal val="1"/>
          <c:showCatName val="0"/>
          <c:showSerName val="0"/>
          <c:showPercent val="0"/>
          <c:showBubbleSize val="0"/>
        </c:dLbls>
        <c:gapWidth val="150"/>
        <c:overlap val="-25"/>
        <c:axId val="410388352"/>
        <c:axId val="410389888"/>
      </c:barChart>
      <c:catAx>
        <c:axId val="410388352"/>
        <c:scaling>
          <c:orientation val="minMax"/>
        </c:scaling>
        <c:delete val="0"/>
        <c:axPos val="b"/>
        <c:numFmt formatCode="General" sourceLinked="1"/>
        <c:majorTickMark val="none"/>
        <c:minorTickMark val="none"/>
        <c:tickLblPos val="nextTo"/>
        <c:txPr>
          <a:bodyPr/>
          <a:lstStyle/>
          <a:p>
            <a:pPr>
              <a:defRPr sz="1100"/>
            </a:pPr>
            <a:endParaRPr lang="zh-CN"/>
          </a:p>
        </c:txPr>
        <c:crossAx val="410389888"/>
        <c:crosses val="autoZero"/>
        <c:auto val="1"/>
        <c:lblAlgn val="ctr"/>
        <c:lblOffset val="100"/>
        <c:noMultiLvlLbl val="0"/>
      </c:catAx>
      <c:valAx>
        <c:axId val="410389888"/>
        <c:scaling>
          <c:orientation val="minMax"/>
        </c:scaling>
        <c:delete val="1"/>
        <c:axPos val="l"/>
        <c:numFmt formatCode="0.00%" sourceLinked="1"/>
        <c:majorTickMark val="none"/>
        <c:minorTickMark val="none"/>
        <c:tickLblPos val="none"/>
        <c:crossAx val="410388352"/>
        <c:crosses val="autoZero"/>
        <c:crossBetween val="between"/>
      </c:valAx>
    </c:plotArea>
    <c:legend>
      <c:legendPos val="t"/>
      <c:layout>
        <c:manualLayout>
          <c:xMode val="edge"/>
          <c:yMode val="edge"/>
          <c:x val="0.29614511376262032"/>
          <c:y val="0.79614254403766427"/>
          <c:w val="0.38474767947965355"/>
          <c:h val="0.13949690795424993"/>
        </c:manualLayout>
      </c:layout>
      <c:overlay val="0"/>
    </c:legend>
    <c:plotVisOnly val="1"/>
    <c:dispBlanksAs val="gap"/>
    <c:showDLblsOverMax val="0"/>
  </c:chart>
  <c:spPr>
    <a:solidFill>
      <a:sysClr val="window" lastClr="FFFFFF"/>
    </a:solidFill>
  </c:spPr>
  <c:txPr>
    <a:bodyPr/>
    <a:lstStyle/>
    <a:p>
      <a:pPr>
        <a:defRPr sz="1100"/>
      </a:pPr>
      <a:endParaRPr lang="zh-CN"/>
    </a:p>
  </c:txPr>
  <c:externalData r:id="rId2">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b="1">
                <a:latin typeface="+mn-lt"/>
              </a:defRPr>
            </a:pPr>
            <a:r>
              <a:rPr lang="en-US" altLang="zh-CN" sz="1600" b="1" dirty="0">
                <a:latin typeface="+mn-lt"/>
              </a:rPr>
              <a:t>Is there a clear </a:t>
            </a:r>
            <a:br>
              <a:rPr lang="en-US" altLang="zh-CN" sz="1600" b="1" dirty="0">
                <a:latin typeface="+mn-lt"/>
              </a:rPr>
            </a:br>
            <a:r>
              <a:rPr lang="en-US" altLang="zh-CN" sz="1600" b="1" dirty="0">
                <a:latin typeface="+mn-lt"/>
              </a:rPr>
              <a:t>performance evaluation system?</a:t>
            </a:r>
            <a:endParaRPr lang="zh-CN" sz="1600" b="1" dirty="0">
              <a:latin typeface="+mn-lt"/>
            </a:endParaRPr>
          </a:p>
        </c:rich>
      </c:tx>
      <c:overlay val="0"/>
      <c:spPr>
        <a:noFill/>
        <a:ln w="25400">
          <a:noFill/>
        </a:ln>
      </c:spPr>
    </c:title>
    <c:autoTitleDeleted val="0"/>
    <c:plotArea>
      <c:layout>
        <c:manualLayout>
          <c:layoutTarget val="inner"/>
          <c:xMode val="edge"/>
          <c:yMode val="edge"/>
          <c:x val="8.213184646150426E-2"/>
          <c:y val="0.18325456715635588"/>
          <c:w val="0.88553378328333876"/>
          <c:h val="0.48548095795623863"/>
        </c:manualLayout>
      </c:layout>
      <c:barChart>
        <c:barDir val="col"/>
        <c:grouping val="clustered"/>
        <c:varyColors val="0"/>
        <c:ser>
          <c:idx val="0"/>
          <c:order val="0"/>
          <c:tx>
            <c:strRef>
              <c:f>'4.4'!$A$3</c:f>
              <c:strCache>
                <c:ptCount val="1"/>
                <c:pt idx="0">
                  <c:v>A.有，完全明确</c:v>
                </c:pt>
              </c:strCache>
            </c:strRef>
          </c:tx>
          <c:spPr>
            <a:solidFill>
              <a:srgbClr val="5B9BD5"/>
            </a:solidFill>
            <a:ln w="25400">
              <a:noFill/>
            </a:ln>
          </c:spPr>
          <c:invertIfNegative val="0"/>
          <c:cat>
            <c:strRef>
              <c:f>'4.4'!$B$1:$E$1</c:f>
              <c:strCache>
                <c:ptCount val="4"/>
                <c:pt idx="0">
                  <c:v>微型企业</c:v>
                </c:pt>
                <c:pt idx="1">
                  <c:v>小型企业</c:v>
                </c:pt>
                <c:pt idx="2">
                  <c:v>中型企业</c:v>
                </c:pt>
                <c:pt idx="3">
                  <c:v>大型企业</c:v>
                </c:pt>
              </c:strCache>
            </c:strRef>
          </c:cat>
          <c:val>
            <c:numRef>
              <c:f>'4.4'!$B$3:$E$3</c:f>
              <c:numCache>
                <c:formatCode>General</c:formatCode>
                <c:ptCount val="4"/>
                <c:pt idx="0">
                  <c:v>35.339999999999996</c:v>
                </c:pt>
                <c:pt idx="1">
                  <c:v>38.18</c:v>
                </c:pt>
                <c:pt idx="2">
                  <c:v>44.48</c:v>
                </c:pt>
                <c:pt idx="3">
                  <c:v>59.849999999999994</c:v>
                </c:pt>
              </c:numCache>
            </c:numRef>
          </c:val>
          <c:extLst>
            <c:ext xmlns:c16="http://schemas.microsoft.com/office/drawing/2014/chart" uri="{C3380CC4-5D6E-409C-BE32-E72D297353CC}">
              <c16:uniqueId val="{00000000-9AAD-4B85-AE82-C7A64C8ED175}"/>
            </c:ext>
          </c:extLst>
        </c:ser>
        <c:ser>
          <c:idx val="1"/>
          <c:order val="1"/>
          <c:tx>
            <c:strRef>
              <c:f>'4.4'!$A$4</c:f>
              <c:strCache>
                <c:ptCount val="1"/>
                <c:pt idx="0">
                  <c:v>B.有，基本明确</c:v>
                </c:pt>
              </c:strCache>
            </c:strRef>
          </c:tx>
          <c:spPr>
            <a:solidFill>
              <a:srgbClr val="ED7D31"/>
            </a:solidFill>
            <a:ln w="25400">
              <a:noFill/>
            </a:ln>
          </c:spPr>
          <c:invertIfNegative val="0"/>
          <c:cat>
            <c:strRef>
              <c:f>'4.4'!$B$1:$E$1</c:f>
              <c:strCache>
                <c:ptCount val="4"/>
                <c:pt idx="0">
                  <c:v>微型企业</c:v>
                </c:pt>
                <c:pt idx="1">
                  <c:v>小型企业</c:v>
                </c:pt>
                <c:pt idx="2">
                  <c:v>中型企业</c:v>
                </c:pt>
                <c:pt idx="3">
                  <c:v>大型企业</c:v>
                </c:pt>
              </c:strCache>
            </c:strRef>
          </c:cat>
          <c:val>
            <c:numRef>
              <c:f>'4.4'!$B$4:$E$4</c:f>
              <c:numCache>
                <c:formatCode>General</c:formatCode>
                <c:ptCount val="4"/>
                <c:pt idx="0">
                  <c:v>29.7</c:v>
                </c:pt>
                <c:pt idx="1">
                  <c:v>46.14</c:v>
                </c:pt>
                <c:pt idx="2">
                  <c:v>46.01</c:v>
                </c:pt>
                <c:pt idx="3">
                  <c:v>30.3</c:v>
                </c:pt>
              </c:numCache>
            </c:numRef>
          </c:val>
          <c:extLst>
            <c:ext xmlns:c16="http://schemas.microsoft.com/office/drawing/2014/chart" uri="{C3380CC4-5D6E-409C-BE32-E72D297353CC}">
              <c16:uniqueId val="{00000001-9AAD-4B85-AE82-C7A64C8ED175}"/>
            </c:ext>
          </c:extLst>
        </c:ser>
        <c:ser>
          <c:idx val="2"/>
          <c:order val="2"/>
          <c:tx>
            <c:strRef>
              <c:f>'4.4'!$A$5</c:f>
              <c:strCache>
                <c:ptCount val="1"/>
                <c:pt idx="0">
                  <c:v>C.有但不太明确</c:v>
                </c:pt>
              </c:strCache>
            </c:strRef>
          </c:tx>
          <c:spPr>
            <a:solidFill>
              <a:srgbClr val="A5A5A5"/>
            </a:solidFill>
            <a:ln w="25400">
              <a:noFill/>
            </a:ln>
          </c:spPr>
          <c:invertIfNegative val="0"/>
          <c:cat>
            <c:strRef>
              <c:f>'4.4'!$B$1:$E$1</c:f>
              <c:strCache>
                <c:ptCount val="4"/>
                <c:pt idx="0">
                  <c:v>微型企业</c:v>
                </c:pt>
                <c:pt idx="1">
                  <c:v>小型企业</c:v>
                </c:pt>
                <c:pt idx="2">
                  <c:v>中型企业</c:v>
                </c:pt>
                <c:pt idx="3">
                  <c:v>大型企业</c:v>
                </c:pt>
              </c:strCache>
            </c:strRef>
          </c:cat>
          <c:val>
            <c:numRef>
              <c:f>'4.4'!$B$5:$E$5</c:f>
              <c:numCache>
                <c:formatCode>General</c:formatCode>
                <c:ptCount val="4"/>
                <c:pt idx="0">
                  <c:v>14.66</c:v>
                </c:pt>
                <c:pt idx="1">
                  <c:v>12.27</c:v>
                </c:pt>
                <c:pt idx="2">
                  <c:v>8.59</c:v>
                </c:pt>
                <c:pt idx="3">
                  <c:v>9.8500000000000068</c:v>
                </c:pt>
              </c:numCache>
            </c:numRef>
          </c:val>
          <c:extLst>
            <c:ext xmlns:c16="http://schemas.microsoft.com/office/drawing/2014/chart" uri="{C3380CC4-5D6E-409C-BE32-E72D297353CC}">
              <c16:uniqueId val="{00000002-9AAD-4B85-AE82-C7A64C8ED175}"/>
            </c:ext>
          </c:extLst>
        </c:ser>
        <c:ser>
          <c:idx val="3"/>
          <c:order val="3"/>
          <c:tx>
            <c:strRef>
              <c:f>'4.4'!$A$6</c:f>
              <c:strCache>
                <c:ptCount val="1"/>
                <c:pt idx="0">
                  <c:v>D.没有该类制度</c:v>
                </c:pt>
              </c:strCache>
            </c:strRef>
          </c:tx>
          <c:spPr>
            <a:solidFill>
              <a:srgbClr val="FFC000"/>
            </a:solidFill>
            <a:ln w="25400">
              <a:no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'4.4'!$B$1:$E$1</c:f>
              <c:strCache>
                <c:ptCount val="4"/>
                <c:pt idx="0">
                  <c:v>微型企业</c:v>
                </c:pt>
                <c:pt idx="1">
                  <c:v>小型企业</c:v>
                </c:pt>
                <c:pt idx="2">
                  <c:v>中型企业</c:v>
                </c:pt>
                <c:pt idx="3">
                  <c:v>大型企业</c:v>
                </c:pt>
              </c:strCache>
            </c:strRef>
          </c:cat>
          <c:val>
            <c:numRef>
              <c:f>'4.4'!$B$6:$E$6</c:f>
              <c:numCache>
                <c:formatCode>General</c:formatCode>
                <c:ptCount val="4"/>
                <c:pt idx="0">
                  <c:v>20.3</c:v>
                </c:pt>
                <c:pt idx="1">
                  <c:v>3.4099999999999997</c:v>
                </c:pt>
                <c:pt idx="2">
                  <c:v>0.92</c:v>
                </c:pt>
                <c:pt idx="3">
                  <c:v>0</c:v>
                </c:pt>
              </c:numCache>
            </c:numRef>
          </c:val>
          <c:extLst>
            <c:ext xmlns:c16="http://schemas.microsoft.com/office/drawing/2014/chart" uri="{C3380CC4-5D6E-409C-BE32-E72D297353CC}">
              <c16:uniqueId val="{00000003-9AAD-4B85-AE82-C7A64C8ED175}"/>
            </c:ext>
          </c:extLst>
        </c:ser>
        <c:dLbls>
          <c:showLegendKey val="0"/>
          <c:showVal val="0"/>
          <c:showCatName val="0"/>
          <c:showSerName val="0"/>
          <c:showPercent val="0"/>
          <c:showBubbleSize val="0"/>
        </c:dLbls>
        <c:gapWidth val="219"/>
        <c:overlap val="-27"/>
        <c:axId val="435156096"/>
        <c:axId val="405328256"/>
      </c:barChart>
      <c:catAx>
        <c:axId val="4351560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405328256"/>
        <c:crosses val="autoZero"/>
        <c:auto val="1"/>
        <c:lblAlgn val="ctr"/>
        <c:lblOffset val="100"/>
        <c:noMultiLvlLbl val="0"/>
      </c:catAx>
      <c:valAx>
        <c:axId val="405328256"/>
        <c:scaling>
          <c:orientation val="minMax"/>
        </c:scaling>
        <c:delete val="0"/>
        <c:axPos val="l"/>
        <c:numFmt formatCode="General" sourceLinked="1"/>
        <c:majorTickMark val="none"/>
        <c:minorTickMark val="none"/>
        <c:tickLblPos val="nextTo"/>
        <c:spPr>
          <a:ln w="6350">
            <a:noFill/>
          </a:ln>
        </c:spPr>
        <c:txPr>
          <a:bodyPr rot="0" vert="horz"/>
          <a:lstStyle/>
          <a:p>
            <a:pPr>
              <a:defRPr/>
            </a:pPr>
            <a:endParaRPr lang="zh-CN"/>
          </a:p>
        </c:txPr>
        <c:crossAx val="435156096"/>
        <c:crosses val="autoZero"/>
        <c:crossBetween val="between"/>
      </c:valAx>
      <c:spPr>
        <a:noFill/>
        <a:ln w="25400">
          <a:noFill/>
        </a:ln>
      </c:spPr>
    </c:plotArea>
    <c:legend>
      <c:legendPos val="b"/>
      <c:layout>
        <c:manualLayout>
          <c:xMode val="edge"/>
          <c:yMode val="edge"/>
          <c:x val="0.10251046025104603"/>
          <c:y val="0.82189941858312077"/>
          <c:w val="0.85146531369771261"/>
          <c:h val="0.13627545657320131"/>
        </c:manualLayout>
      </c:layout>
      <c:overlay val="0"/>
      <c:spPr>
        <a:noFill/>
        <a:ln w="25400">
          <a:noFill/>
        </a:ln>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200" b="0" i="0" u="none" strike="noStrike" baseline="0">
          <a:solidFill>
            <a:srgbClr val="000000"/>
          </a:solidFill>
          <a:latin typeface="宋体"/>
          <a:ea typeface="宋体"/>
          <a:cs typeface="宋体"/>
        </a:defRPr>
      </a:pPr>
      <a:endParaRPr lang="zh-CN"/>
    </a:p>
  </c:txPr>
  <c:externalData r:id="rId2">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altLang="zh-CN" b="1" dirty="0">
                <a:latin typeface="+mj-lt"/>
              </a:rPr>
              <a:t>On average,</a:t>
            </a:r>
            <a:r>
              <a:rPr lang="en-US" altLang="zh-CN" b="1" baseline="0" dirty="0">
                <a:latin typeface="+mj-lt"/>
              </a:rPr>
              <a:t> h</a:t>
            </a:r>
            <a:r>
              <a:rPr lang="en-US" altLang="zh-CN" b="1" dirty="0">
                <a:latin typeface="+mj-lt"/>
              </a:rPr>
              <a:t>ow</a:t>
            </a:r>
            <a:r>
              <a:rPr lang="en-US" altLang="zh-CN" b="1" baseline="0" dirty="0">
                <a:latin typeface="+mj-lt"/>
              </a:rPr>
              <a:t> long does an employee stay at the company?</a:t>
            </a:r>
            <a:endParaRPr lang="zh-CN" b="1" dirty="0">
              <a:latin typeface="+mj-lt"/>
            </a:endParaRPr>
          </a:p>
        </c:rich>
      </c:tx>
      <c:overlay val="0"/>
      <c:spPr>
        <a:noFill/>
        <a:ln w="25400">
          <a:noFill/>
        </a:ln>
      </c:spPr>
    </c:title>
    <c:autoTitleDeleted val="0"/>
    <c:plotArea>
      <c:layout>
        <c:manualLayout>
          <c:layoutTarget val="inner"/>
          <c:xMode val="edge"/>
          <c:yMode val="edge"/>
          <c:x val="6.7513181633823402E-2"/>
          <c:y val="0.23076923076923106"/>
          <c:w val="0.89341044181200169"/>
          <c:h val="0.43982973282185939"/>
        </c:manualLayout>
      </c:layout>
      <c:barChart>
        <c:barDir val="col"/>
        <c:grouping val="clustered"/>
        <c:varyColors val="0"/>
        <c:ser>
          <c:idx val="0"/>
          <c:order val="0"/>
          <c:tx>
            <c:strRef>
              <c:f>'4.5'!$A$3</c:f>
              <c:strCache>
                <c:ptCount val="1"/>
                <c:pt idx="0">
                  <c:v>A.小于六个月</c:v>
                </c:pt>
              </c:strCache>
            </c:strRef>
          </c:tx>
          <c:spPr>
            <a:solidFill>
              <a:srgbClr val="5B9BD5"/>
            </a:solidFill>
            <a:ln w="25400">
              <a:noFill/>
            </a:ln>
          </c:spPr>
          <c:invertIfNegative val="0"/>
          <c:cat>
            <c:strRef>
              <c:f>'4.5'!$B$1:$E$1</c:f>
              <c:strCache>
                <c:ptCount val="4"/>
                <c:pt idx="0">
                  <c:v>微型企业</c:v>
                </c:pt>
                <c:pt idx="1">
                  <c:v>小型企业</c:v>
                </c:pt>
                <c:pt idx="2">
                  <c:v>中型企业</c:v>
                </c:pt>
                <c:pt idx="3">
                  <c:v>大型企业</c:v>
                </c:pt>
              </c:strCache>
            </c:strRef>
          </c:cat>
          <c:val>
            <c:numRef>
              <c:f>'4.5'!$B$3:$E$3</c:f>
              <c:numCache>
                <c:formatCode>General</c:formatCode>
                <c:ptCount val="4"/>
                <c:pt idx="0">
                  <c:v>9.77</c:v>
                </c:pt>
                <c:pt idx="1">
                  <c:v>4.7699999999999996</c:v>
                </c:pt>
                <c:pt idx="2">
                  <c:v>3.68</c:v>
                </c:pt>
                <c:pt idx="3">
                  <c:v>3.79</c:v>
                </c:pt>
              </c:numCache>
            </c:numRef>
          </c:val>
          <c:extLst>
            <c:ext xmlns:c16="http://schemas.microsoft.com/office/drawing/2014/chart" uri="{C3380CC4-5D6E-409C-BE32-E72D297353CC}">
              <c16:uniqueId val="{00000000-C911-45E9-A5FE-41D911C1CBB8}"/>
            </c:ext>
          </c:extLst>
        </c:ser>
        <c:ser>
          <c:idx val="1"/>
          <c:order val="1"/>
          <c:tx>
            <c:strRef>
              <c:f>'4.5'!$A$4</c:f>
              <c:strCache>
                <c:ptCount val="1"/>
                <c:pt idx="0">
                  <c:v>B.六个月到一年</c:v>
                </c:pt>
              </c:strCache>
            </c:strRef>
          </c:tx>
          <c:spPr>
            <a:solidFill>
              <a:srgbClr val="ED7D31"/>
            </a:solidFill>
            <a:ln w="25400">
              <a:noFill/>
            </a:ln>
          </c:spPr>
          <c:invertIfNegative val="0"/>
          <c:cat>
            <c:strRef>
              <c:f>'4.5'!$B$1:$E$1</c:f>
              <c:strCache>
                <c:ptCount val="4"/>
                <c:pt idx="0">
                  <c:v>微型企业</c:v>
                </c:pt>
                <c:pt idx="1">
                  <c:v>小型企业</c:v>
                </c:pt>
                <c:pt idx="2">
                  <c:v>中型企业</c:v>
                </c:pt>
                <c:pt idx="3">
                  <c:v>大型企业</c:v>
                </c:pt>
              </c:strCache>
            </c:strRef>
          </c:cat>
          <c:val>
            <c:numRef>
              <c:f>'4.5'!$B$4:$E$4</c:f>
              <c:numCache>
                <c:formatCode>General</c:formatCode>
                <c:ptCount val="4"/>
                <c:pt idx="0">
                  <c:v>29.32</c:v>
                </c:pt>
                <c:pt idx="1">
                  <c:v>21.59</c:v>
                </c:pt>
                <c:pt idx="2">
                  <c:v>19.939999999999987</c:v>
                </c:pt>
                <c:pt idx="3">
                  <c:v>12.88</c:v>
                </c:pt>
              </c:numCache>
            </c:numRef>
          </c:val>
          <c:extLst>
            <c:ext xmlns:c16="http://schemas.microsoft.com/office/drawing/2014/chart" uri="{C3380CC4-5D6E-409C-BE32-E72D297353CC}">
              <c16:uniqueId val="{00000001-C911-45E9-A5FE-41D911C1CBB8}"/>
            </c:ext>
          </c:extLst>
        </c:ser>
        <c:ser>
          <c:idx val="2"/>
          <c:order val="2"/>
          <c:tx>
            <c:strRef>
              <c:f>'4.5'!$A$5</c:f>
              <c:strCache>
                <c:ptCount val="1"/>
                <c:pt idx="0">
                  <c:v>C.一年到三年</c:v>
                </c:pt>
              </c:strCache>
            </c:strRef>
          </c:tx>
          <c:spPr>
            <a:solidFill>
              <a:srgbClr val="A5A5A5"/>
            </a:solidFill>
            <a:ln w="25400">
              <a:noFill/>
            </a:ln>
          </c:spPr>
          <c:invertIfNegative val="0"/>
          <c:cat>
            <c:strRef>
              <c:f>'4.5'!$B$1:$E$1</c:f>
              <c:strCache>
                <c:ptCount val="4"/>
                <c:pt idx="0">
                  <c:v>微型企业</c:v>
                </c:pt>
                <c:pt idx="1">
                  <c:v>小型企业</c:v>
                </c:pt>
                <c:pt idx="2">
                  <c:v>中型企业</c:v>
                </c:pt>
                <c:pt idx="3">
                  <c:v>大型企业</c:v>
                </c:pt>
              </c:strCache>
            </c:strRef>
          </c:cat>
          <c:val>
            <c:numRef>
              <c:f>'4.5'!$B$5:$E$5</c:f>
              <c:numCache>
                <c:formatCode>General</c:formatCode>
                <c:ptCount val="4"/>
                <c:pt idx="0">
                  <c:v>40.98</c:v>
                </c:pt>
                <c:pt idx="1">
                  <c:v>45</c:v>
                </c:pt>
                <c:pt idx="2">
                  <c:v>45.71</c:v>
                </c:pt>
                <c:pt idx="3">
                  <c:v>41.67</c:v>
                </c:pt>
              </c:numCache>
            </c:numRef>
          </c:val>
          <c:extLst>
            <c:ext xmlns:c16="http://schemas.microsoft.com/office/drawing/2014/chart" uri="{C3380CC4-5D6E-409C-BE32-E72D297353CC}">
              <c16:uniqueId val="{00000002-C911-45E9-A5FE-41D911C1CBB8}"/>
            </c:ext>
          </c:extLst>
        </c:ser>
        <c:ser>
          <c:idx val="3"/>
          <c:order val="3"/>
          <c:tx>
            <c:strRef>
              <c:f>'4.5'!$A$6</c:f>
              <c:strCache>
                <c:ptCount val="1"/>
                <c:pt idx="0">
                  <c:v>D.大于三年</c:v>
                </c:pt>
              </c:strCache>
            </c:strRef>
          </c:tx>
          <c:spPr>
            <a:solidFill>
              <a:srgbClr val="FFC000"/>
            </a:solidFill>
            <a:ln w="25400">
              <a:noFill/>
            </a:ln>
          </c:spPr>
          <c:invertIfNegative val="0"/>
          <c:cat>
            <c:strRef>
              <c:f>'4.5'!$B$1:$E$1</c:f>
              <c:strCache>
                <c:ptCount val="4"/>
                <c:pt idx="0">
                  <c:v>微型企业</c:v>
                </c:pt>
                <c:pt idx="1">
                  <c:v>小型企业</c:v>
                </c:pt>
                <c:pt idx="2">
                  <c:v>中型企业</c:v>
                </c:pt>
                <c:pt idx="3">
                  <c:v>大型企业</c:v>
                </c:pt>
              </c:strCache>
            </c:strRef>
          </c:cat>
          <c:val>
            <c:numRef>
              <c:f>'4.5'!$B$6:$E$6</c:f>
              <c:numCache>
                <c:formatCode>General</c:formatCode>
                <c:ptCount val="4"/>
                <c:pt idx="0">
                  <c:v>19.920000000000002</c:v>
                </c:pt>
                <c:pt idx="1">
                  <c:v>28.64</c:v>
                </c:pt>
                <c:pt idx="2">
                  <c:v>30.67</c:v>
                </c:pt>
                <c:pt idx="3">
                  <c:v>41.67</c:v>
                </c:pt>
              </c:numCache>
            </c:numRef>
          </c:val>
          <c:extLst>
            <c:ext xmlns:c16="http://schemas.microsoft.com/office/drawing/2014/chart" uri="{C3380CC4-5D6E-409C-BE32-E72D297353CC}">
              <c16:uniqueId val="{00000003-C911-45E9-A5FE-41D911C1CBB8}"/>
            </c:ext>
          </c:extLst>
        </c:ser>
        <c:dLbls>
          <c:showLegendKey val="0"/>
          <c:showVal val="0"/>
          <c:showCatName val="0"/>
          <c:showSerName val="0"/>
          <c:showPercent val="0"/>
          <c:showBubbleSize val="0"/>
        </c:dLbls>
        <c:gapWidth val="219"/>
        <c:overlap val="-27"/>
        <c:axId val="410503040"/>
        <c:axId val="410504576"/>
      </c:barChart>
      <c:catAx>
        <c:axId val="4105030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410504576"/>
        <c:crosses val="autoZero"/>
        <c:auto val="1"/>
        <c:lblAlgn val="ctr"/>
        <c:lblOffset val="100"/>
        <c:noMultiLvlLbl val="0"/>
      </c:catAx>
      <c:valAx>
        <c:axId val="410504576"/>
        <c:scaling>
          <c:orientation val="minMax"/>
        </c:scaling>
        <c:delete val="0"/>
        <c:axPos val="l"/>
        <c:numFmt formatCode="General" sourceLinked="1"/>
        <c:majorTickMark val="none"/>
        <c:minorTickMark val="none"/>
        <c:tickLblPos val="nextTo"/>
        <c:spPr>
          <a:ln w="6350">
            <a:noFill/>
          </a:ln>
        </c:spPr>
        <c:txPr>
          <a:bodyPr rot="0" vert="horz"/>
          <a:lstStyle/>
          <a:p>
            <a:pPr>
              <a:defRPr/>
            </a:pPr>
            <a:endParaRPr lang="zh-CN"/>
          </a:p>
        </c:txPr>
        <c:crossAx val="410503040"/>
        <c:crosses val="autoZero"/>
        <c:crossBetween val="between"/>
      </c:valAx>
      <c:spPr>
        <a:noFill/>
        <a:ln w="25400">
          <a:noFill/>
        </a:ln>
      </c:spPr>
    </c:plotArea>
    <c:legend>
      <c:legendPos val="b"/>
      <c:layout>
        <c:manualLayout>
          <c:xMode val="edge"/>
          <c:yMode val="edge"/>
          <c:x val="0.15062783470057875"/>
          <c:y val="0.83094393832784019"/>
          <c:w val="0.75104668401805463"/>
          <c:h val="0.12723084780703381"/>
        </c:manualLayout>
      </c:layout>
      <c:overlay val="0"/>
      <c:spPr>
        <a:noFill/>
        <a:ln w="25400">
          <a:noFill/>
        </a:ln>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100" b="0" i="0" u="none" strike="noStrike" baseline="0">
          <a:solidFill>
            <a:srgbClr val="000000"/>
          </a:solidFill>
          <a:latin typeface="宋体"/>
          <a:ea typeface="宋体"/>
          <a:cs typeface="宋体"/>
        </a:defRPr>
      </a:pPr>
      <a:endParaRPr lang="zh-CN"/>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b="1"/>
            </a:pPr>
            <a:r>
              <a:rPr lang="en-US" altLang="zh-CN" sz="1600" b="1" dirty="0">
                <a:latin typeface="+mj-lt"/>
              </a:rPr>
              <a:t>Reasons of employee loss</a:t>
            </a:r>
            <a:endParaRPr lang="zh-CN" sz="1600" b="1" dirty="0">
              <a:latin typeface="+mj-lt"/>
            </a:endParaRPr>
          </a:p>
        </c:rich>
      </c:tx>
      <c:overlay val="0"/>
      <c:spPr>
        <a:noFill/>
        <a:ln w="25400">
          <a:noFill/>
        </a:ln>
      </c:spPr>
    </c:title>
    <c:autoTitleDeleted val="0"/>
    <c:plotArea>
      <c:layout>
        <c:manualLayout>
          <c:layoutTarget val="inner"/>
          <c:xMode val="edge"/>
          <c:yMode val="edge"/>
          <c:x val="8.0189707299245669E-2"/>
          <c:y val="0.15240963855421702"/>
          <c:w val="0.87339679059104969"/>
          <c:h val="0.4688558960250454"/>
        </c:manualLayout>
      </c:layout>
      <c:barChart>
        <c:barDir val="col"/>
        <c:grouping val="clustered"/>
        <c:varyColors val="0"/>
        <c:ser>
          <c:idx val="0"/>
          <c:order val="0"/>
          <c:tx>
            <c:strRef>
              <c:f>'4.6'!$A$3</c:f>
              <c:strCache>
                <c:ptCount val="1"/>
                <c:pt idx="0">
                  <c:v>A．不能胜任工作</c:v>
                </c:pt>
              </c:strCache>
            </c:strRef>
          </c:tx>
          <c:spPr>
            <a:solidFill>
              <a:srgbClr val="5B9BD5"/>
            </a:solidFill>
            <a:ln w="25400">
              <a:noFill/>
            </a:ln>
          </c:spPr>
          <c:invertIfNegative val="0"/>
          <c:cat>
            <c:strRef>
              <c:f>'4.6'!$B$1:$E$1</c:f>
              <c:strCache>
                <c:ptCount val="4"/>
                <c:pt idx="0">
                  <c:v>微型企业</c:v>
                </c:pt>
                <c:pt idx="1">
                  <c:v>小型企业</c:v>
                </c:pt>
                <c:pt idx="2">
                  <c:v>中型企业</c:v>
                </c:pt>
                <c:pt idx="3">
                  <c:v>大型企业</c:v>
                </c:pt>
              </c:strCache>
            </c:strRef>
          </c:cat>
          <c:val>
            <c:numRef>
              <c:f>'4.6'!$B$3:$E$3</c:f>
              <c:numCache>
                <c:formatCode>General</c:formatCode>
                <c:ptCount val="4"/>
                <c:pt idx="0">
                  <c:v>23.310000000000016</c:v>
                </c:pt>
                <c:pt idx="1">
                  <c:v>22.95</c:v>
                </c:pt>
                <c:pt idx="2">
                  <c:v>25.459999999999987</c:v>
                </c:pt>
                <c:pt idx="3">
                  <c:v>31.82</c:v>
                </c:pt>
              </c:numCache>
            </c:numRef>
          </c:val>
          <c:extLst>
            <c:ext xmlns:c16="http://schemas.microsoft.com/office/drawing/2014/chart" uri="{C3380CC4-5D6E-409C-BE32-E72D297353CC}">
              <c16:uniqueId val="{00000000-F802-4B77-A56A-4DBBCDB227A3}"/>
            </c:ext>
          </c:extLst>
        </c:ser>
        <c:ser>
          <c:idx val="1"/>
          <c:order val="1"/>
          <c:tx>
            <c:strRef>
              <c:f>'4.6'!$A$4</c:f>
              <c:strCache>
                <c:ptCount val="1"/>
                <c:pt idx="0">
                  <c:v>B．骑驴找马</c:v>
                </c:pt>
              </c:strCache>
            </c:strRef>
          </c:tx>
          <c:spPr>
            <a:solidFill>
              <a:srgbClr val="ED7D31"/>
            </a:solidFill>
            <a:ln w="25400">
              <a:noFill/>
            </a:ln>
          </c:spPr>
          <c:invertIfNegative val="0"/>
          <c:cat>
            <c:strRef>
              <c:f>'4.6'!$B$1:$E$1</c:f>
              <c:strCache>
                <c:ptCount val="4"/>
                <c:pt idx="0">
                  <c:v>微型企业</c:v>
                </c:pt>
                <c:pt idx="1">
                  <c:v>小型企业</c:v>
                </c:pt>
                <c:pt idx="2">
                  <c:v>中型企业</c:v>
                </c:pt>
                <c:pt idx="3">
                  <c:v>大型企业</c:v>
                </c:pt>
              </c:strCache>
            </c:strRef>
          </c:cat>
          <c:val>
            <c:numRef>
              <c:f>'4.6'!$B$4:$E$4</c:f>
              <c:numCache>
                <c:formatCode>General</c:formatCode>
                <c:ptCount val="4"/>
                <c:pt idx="0">
                  <c:v>13.53</c:v>
                </c:pt>
                <c:pt idx="1">
                  <c:v>18.41</c:v>
                </c:pt>
                <c:pt idx="2">
                  <c:v>14.11</c:v>
                </c:pt>
                <c:pt idx="3">
                  <c:v>10.61</c:v>
                </c:pt>
              </c:numCache>
            </c:numRef>
          </c:val>
          <c:extLst>
            <c:ext xmlns:c16="http://schemas.microsoft.com/office/drawing/2014/chart" uri="{C3380CC4-5D6E-409C-BE32-E72D297353CC}">
              <c16:uniqueId val="{00000001-F802-4B77-A56A-4DBBCDB227A3}"/>
            </c:ext>
          </c:extLst>
        </c:ser>
        <c:ser>
          <c:idx val="2"/>
          <c:order val="2"/>
          <c:tx>
            <c:strRef>
              <c:f>'4.6'!$A$5</c:f>
              <c:strCache>
                <c:ptCount val="1"/>
                <c:pt idx="0">
                  <c:v>C．不能接受企业文化和制度</c:v>
                </c:pt>
              </c:strCache>
            </c:strRef>
          </c:tx>
          <c:spPr>
            <a:solidFill>
              <a:srgbClr val="A5A5A5"/>
            </a:solidFill>
            <a:ln w="25400">
              <a:noFill/>
            </a:ln>
          </c:spPr>
          <c:invertIfNegative val="0"/>
          <c:cat>
            <c:strRef>
              <c:f>'4.6'!$B$1:$E$1</c:f>
              <c:strCache>
                <c:ptCount val="4"/>
                <c:pt idx="0">
                  <c:v>微型企业</c:v>
                </c:pt>
                <c:pt idx="1">
                  <c:v>小型企业</c:v>
                </c:pt>
                <c:pt idx="2">
                  <c:v>中型企业</c:v>
                </c:pt>
                <c:pt idx="3">
                  <c:v>大型企业</c:v>
                </c:pt>
              </c:strCache>
            </c:strRef>
          </c:cat>
          <c:val>
            <c:numRef>
              <c:f>'4.6'!$B$5:$E$5</c:f>
              <c:numCache>
                <c:formatCode>General</c:formatCode>
                <c:ptCount val="4"/>
                <c:pt idx="0">
                  <c:v>4.8899999999999997</c:v>
                </c:pt>
                <c:pt idx="1">
                  <c:v>7.73</c:v>
                </c:pt>
                <c:pt idx="2">
                  <c:v>11.04</c:v>
                </c:pt>
                <c:pt idx="3">
                  <c:v>6.8199999999999985</c:v>
                </c:pt>
              </c:numCache>
            </c:numRef>
          </c:val>
          <c:extLst>
            <c:ext xmlns:c16="http://schemas.microsoft.com/office/drawing/2014/chart" uri="{C3380CC4-5D6E-409C-BE32-E72D297353CC}">
              <c16:uniqueId val="{00000002-F802-4B77-A56A-4DBBCDB227A3}"/>
            </c:ext>
          </c:extLst>
        </c:ser>
        <c:ser>
          <c:idx val="3"/>
          <c:order val="3"/>
          <c:tx>
            <c:strRef>
              <c:f>'4.6'!$A$6</c:f>
              <c:strCache>
                <c:ptCount val="1"/>
                <c:pt idx="0">
                  <c:v>D．不能承受工作强度</c:v>
                </c:pt>
              </c:strCache>
            </c:strRef>
          </c:tx>
          <c:spPr>
            <a:solidFill>
              <a:srgbClr val="FFC000"/>
            </a:solidFill>
            <a:ln w="25400">
              <a:noFill/>
            </a:ln>
          </c:spPr>
          <c:invertIfNegative val="0"/>
          <c:cat>
            <c:strRef>
              <c:f>'4.6'!$B$1:$E$1</c:f>
              <c:strCache>
                <c:ptCount val="4"/>
                <c:pt idx="0">
                  <c:v>微型企业</c:v>
                </c:pt>
                <c:pt idx="1">
                  <c:v>小型企业</c:v>
                </c:pt>
                <c:pt idx="2">
                  <c:v>中型企业</c:v>
                </c:pt>
                <c:pt idx="3">
                  <c:v>大型企业</c:v>
                </c:pt>
              </c:strCache>
            </c:strRef>
          </c:cat>
          <c:val>
            <c:numRef>
              <c:f>'4.6'!$B$6:$E$6</c:f>
              <c:numCache>
                <c:formatCode>General</c:formatCode>
                <c:ptCount val="4"/>
                <c:pt idx="0">
                  <c:v>15.79</c:v>
                </c:pt>
                <c:pt idx="1">
                  <c:v>19.55</c:v>
                </c:pt>
                <c:pt idx="2">
                  <c:v>16.260000000000002</c:v>
                </c:pt>
                <c:pt idx="3">
                  <c:v>21.97</c:v>
                </c:pt>
              </c:numCache>
            </c:numRef>
          </c:val>
          <c:extLst>
            <c:ext xmlns:c16="http://schemas.microsoft.com/office/drawing/2014/chart" uri="{C3380CC4-5D6E-409C-BE32-E72D297353CC}">
              <c16:uniqueId val="{00000003-F802-4B77-A56A-4DBBCDB227A3}"/>
            </c:ext>
          </c:extLst>
        </c:ser>
        <c:ser>
          <c:idx val="4"/>
          <c:order val="4"/>
          <c:tx>
            <c:strRef>
              <c:f>'4.6'!$A$7</c:f>
              <c:strCache>
                <c:ptCount val="1"/>
                <c:pt idx="0">
                  <c:v>E．不满意薪酬待遇</c:v>
                </c:pt>
              </c:strCache>
            </c:strRef>
          </c:tx>
          <c:spPr>
            <a:solidFill>
              <a:srgbClr val="4472C4"/>
            </a:solidFill>
            <a:ln w="25400">
              <a:noFill/>
            </a:ln>
          </c:spPr>
          <c:invertIfNegative val="0"/>
          <c:cat>
            <c:strRef>
              <c:f>'4.6'!$B$1:$E$1</c:f>
              <c:strCache>
                <c:ptCount val="4"/>
                <c:pt idx="0">
                  <c:v>微型企业</c:v>
                </c:pt>
                <c:pt idx="1">
                  <c:v>小型企业</c:v>
                </c:pt>
                <c:pt idx="2">
                  <c:v>中型企业</c:v>
                </c:pt>
                <c:pt idx="3">
                  <c:v>大型企业</c:v>
                </c:pt>
              </c:strCache>
            </c:strRef>
          </c:cat>
          <c:val>
            <c:numRef>
              <c:f>'4.6'!$B$7:$E$7</c:f>
              <c:numCache>
                <c:formatCode>General</c:formatCode>
                <c:ptCount val="4"/>
                <c:pt idx="0">
                  <c:v>16.920000000000002</c:v>
                </c:pt>
                <c:pt idx="1">
                  <c:v>19.55</c:v>
                </c:pt>
                <c:pt idx="2">
                  <c:v>25.150000000000016</c:v>
                </c:pt>
                <c:pt idx="3">
                  <c:v>15.15</c:v>
                </c:pt>
              </c:numCache>
            </c:numRef>
          </c:val>
          <c:extLst>
            <c:ext xmlns:c16="http://schemas.microsoft.com/office/drawing/2014/chart" uri="{C3380CC4-5D6E-409C-BE32-E72D297353CC}">
              <c16:uniqueId val="{00000004-F802-4B77-A56A-4DBBCDB227A3}"/>
            </c:ext>
          </c:extLst>
        </c:ser>
        <c:ser>
          <c:idx val="5"/>
          <c:order val="5"/>
          <c:tx>
            <c:strRef>
              <c:f>'4.6'!$A$8</c:f>
              <c:strCache>
                <c:ptCount val="1"/>
                <c:pt idx="0">
                  <c:v>F．转行</c:v>
                </c:pt>
              </c:strCache>
            </c:strRef>
          </c:tx>
          <c:spPr>
            <a:solidFill>
              <a:srgbClr val="70AD47"/>
            </a:solidFill>
            <a:ln w="25400">
              <a:noFill/>
            </a:ln>
          </c:spPr>
          <c:invertIfNegative val="0"/>
          <c:cat>
            <c:strRef>
              <c:f>'4.6'!$B$1:$E$1</c:f>
              <c:strCache>
                <c:ptCount val="4"/>
                <c:pt idx="0">
                  <c:v>微型企业</c:v>
                </c:pt>
                <c:pt idx="1">
                  <c:v>小型企业</c:v>
                </c:pt>
                <c:pt idx="2">
                  <c:v>中型企业</c:v>
                </c:pt>
                <c:pt idx="3">
                  <c:v>大型企业</c:v>
                </c:pt>
              </c:strCache>
            </c:strRef>
          </c:cat>
          <c:val>
            <c:numRef>
              <c:f>'4.6'!$B$8:$E$8</c:f>
              <c:numCache>
                <c:formatCode>General</c:formatCode>
                <c:ptCount val="4"/>
                <c:pt idx="0">
                  <c:v>14.66</c:v>
                </c:pt>
                <c:pt idx="1">
                  <c:v>10</c:v>
                </c:pt>
                <c:pt idx="2">
                  <c:v>5.52</c:v>
                </c:pt>
                <c:pt idx="3">
                  <c:v>10.61</c:v>
                </c:pt>
              </c:numCache>
            </c:numRef>
          </c:val>
          <c:extLst>
            <c:ext xmlns:c16="http://schemas.microsoft.com/office/drawing/2014/chart" uri="{C3380CC4-5D6E-409C-BE32-E72D297353CC}">
              <c16:uniqueId val="{00000005-F802-4B77-A56A-4DBBCDB227A3}"/>
            </c:ext>
          </c:extLst>
        </c:ser>
        <c:ser>
          <c:idx val="6"/>
          <c:order val="6"/>
          <c:tx>
            <c:strRef>
              <c:f>'4.6'!$A$9</c:f>
              <c:strCache>
                <c:ptCount val="1"/>
                <c:pt idx="0">
                  <c:v>G．其他</c:v>
                </c:pt>
              </c:strCache>
            </c:strRef>
          </c:tx>
          <c:spPr>
            <a:solidFill>
              <a:schemeClr val="accent1">
                <a:lumMod val="60000"/>
              </a:schemeClr>
            </a:solidFill>
            <a:ln>
              <a:noFill/>
            </a:ln>
            <a:effectLst/>
          </c:spPr>
          <c:invertIfNegative val="0"/>
          <c:cat>
            <c:strRef>
              <c:f>'4.6'!$B$1:$E$1</c:f>
              <c:strCache>
                <c:ptCount val="4"/>
                <c:pt idx="0">
                  <c:v>微型企业</c:v>
                </c:pt>
                <c:pt idx="1">
                  <c:v>小型企业</c:v>
                </c:pt>
                <c:pt idx="2">
                  <c:v>中型企业</c:v>
                </c:pt>
                <c:pt idx="3">
                  <c:v>大型企业</c:v>
                </c:pt>
              </c:strCache>
            </c:strRef>
          </c:cat>
          <c:val>
            <c:numRef>
              <c:f>'4.6'!$B$9:$E$9</c:f>
              <c:numCache>
                <c:formatCode>General</c:formatCode>
                <c:ptCount val="4"/>
                <c:pt idx="0">
                  <c:v>0</c:v>
                </c:pt>
                <c:pt idx="1">
                  <c:v>1.82</c:v>
                </c:pt>
                <c:pt idx="2">
                  <c:v>0</c:v>
                </c:pt>
                <c:pt idx="3">
                  <c:v>3.03</c:v>
                </c:pt>
              </c:numCache>
            </c:numRef>
          </c:val>
          <c:extLst>
            <c:ext xmlns:c16="http://schemas.microsoft.com/office/drawing/2014/chart" uri="{C3380CC4-5D6E-409C-BE32-E72D297353CC}">
              <c16:uniqueId val="{00000006-F802-4B77-A56A-4DBBCDB227A3}"/>
            </c:ext>
          </c:extLst>
        </c:ser>
        <c:dLbls>
          <c:showLegendKey val="0"/>
          <c:showVal val="0"/>
          <c:showCatName val="0"/>
          <c:showSerName val="0"/>
          <c:showPercent val="0"/>
          <c:showBubbleSize val="0"/>
        </c:dLbls>
        <c:gapWidth val="219"/>
        <c:overlap val="-27"/>
        <c:axId val="410689536"/>
        <c:axId val="410691072"/>
      </c:barChart>
      <c:catAx>
        <c:axId val="4106895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410691072"/>
        <c:crosses val="autoZero"/>
        <c:auto val="1"/>
        <c:lblAlgn val="ctr"/>
        <c:lblOffset val="100"/>
        <c:noMultiLvlLbl val="0"/>
      </c:catAx>
      <c:valAx>
        <c:axId val="410691072"/>
        <c:scaling>
          <c:orientation val="minMax"/>
        </c:scaling>
        <c:delete val="0"/>
        <c:axPos val="l"/>
        <c:numFmt formatCode="General" sourceLinked="1"/>
        <c:majorTickMark val="none"/>
        <c:minorTickMark val="none"/>
        <c:tickLblPos val="nextTo"/>
        <c:spPr>
          <a:ln w="6350">
            <a:noFill/>
          </a:ln>
        </c:spPr>
        <c:txPr>
          <a:bodyPr rot="0" vert="horz"/>
          <a:lstStyle/>
          <a:p>
            <a:pPr>
              <a:defRPr/>
            </a:pPr>
            <a:endParaRPr lang="zh-CN"/>
          </a:p>
        </c:txPr>
        <c:crossAx val="410689536"/>
        <c:crosses val="autoZero"/>
        <c:crossBetween val="between"/>
      </c:valAx>
      <c:spPr>
        <a:noFill/>
        <a:ln w="25400">
          <a:noFill/>
        </a:ln>
      </c:spPr>
    </c:plotArea>
    <c:legend>
      <c:legendPos val="b"/>
      <c:layout>
        <c:manualLayout>
          <c:xMode val="edge"/>
          <c:yMode val="edge"/>
          <c:x val="0.14619655138044454"/>
          <c:y val="0.7090565411251305"/>
          <c:w val="0.69874542878792867"/>
          <c:h val="0.23104591594725371"/>
        </c:manualLayout>
      </c:layout>
      <c:overlay val="0"/>
      <c:spPr>
        <a:noFill/>
        <a:ln w="25400">
          <a:noFill/>
        </a:ln>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000" b="0" i="0" u="none" strike="noStrike" baseline="0">
          <a:solidFill>
            <a:srgbClr val="000000"/>
          </a:solidFill>
          <a:latin typeface="宋体"/>
          <a:ea typeface="宋体"/>
          <a:cs typeface="宋体"/>
        </a:defRPr>
      </a:pPr>
      <a:endParaRPr lang="zh-CN"/>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400" b="1"/>
            </a:pPr>
            <a:r>
              <a:rPr lang="en-US" altLang="zh-CN" sz="1400" b="1" dirty="0">
                <a:latin typeface="+mn-lt"/>
              </a:rPr>
              <a:t>Do </a:t>
            </a:r>
            <a:r>
              <a:rPr lang="en-US" altLang="zh-CN" sz="1400" b="1" baseline="0" dirty="0">
                <a:latin typeface="+mn-lt"/>
              </a:rPr>
              <a:t>you know about your competitors?</a:t>
            </a:r>
            <a:endParaRPr lang="zh-CN" sz="1400" b="1" dirty="0">
              <a:latin typeface="+mn-lt"/>
            </a:endParaRPr>
          </a:p>
        </c:rich>
      </c:tx>
      <c:overlay val="0"/>
      <c:spPr>
        <a:noFill/>
        <a:ln w="25400">
          <a:noFill/>
        </a:ln>
      </c:spPr>
    </c:title>
    <c:autoTitleDeleted val="0"/>
    <c:plotArea>
      <c:layout/>
      <c:barChart>
        <c:barDir val="col"/>
        <c:grouping val="clustered"/>
        <c:varyColors val="0"/>
        <c:ser>
          <c:idx val="0"/>
          <c:order val="0"/>
          <c:tx>
            <c:strRef>
              <c:f>'5.1'!$A$3</c:f>
              <c:strCache>
                <c:ptCount val="1"/>
                <c:pt idx="0">
                  <c:v>A.完全了解</c:v>
                </c:pt>
              </c:strCache>
            </c:strRef>
          </c:tx>
          <c:spPr>
            <a:solidFill>
              <a:srgbClr val="5B9BD5"/>
            </a:solidFill>
            <a:ln w="25400">
              <a:noFill/>
            </a:ln>
          </c:spPr>
          <c:invertIfNegative val="0"/>
          <c:cat>
            <c:strRef>
              <c:f>'5.1'!$B$1:$E$1</c:f>
              <c:strCache>
                <c:ptCount val="4"/>
                <c:pt idx="0">
                  <c:v>微型企业</c:v>
                </c:pt>
                <c:pt idx="1">
                  <c:v>小型企业</c:v>
                </c:pt>
                <c:pt idx="2">
                  <c:v>中型企业</c:v>
                </c:pt>
                <c:pt idx="3">
                  <c:v>大型企业</c:v>
                </c:pt>
              </c:strCache>
            </c:strRef>
          </c:cat>
          <c:val>
            <c:numRef>
              <c:f>'5.1'!$B$3:$E$3</c:f>
              <c:numCache>
                <c:formatCode>General</c:formatCode>
                <c:ptCount val="4"/>
                <c:pt idx="0">
                  <c:v>25.56</c:v>
                </c:pt>
                <c:pt idx="1">
                  <c:v>17.95</c:v>
                </c:pt>
                <c:pt idx="2">
                  <c:v>18.399999999999999</c:v>
                </c:pt>
                <c:pt idx="3">
                  <c:v>19.7</c:v>
                </c:pt>
              </c:numCache>
            </c:numRef>
          </c:val>
          <c:extLst>
            <c:ext xmlns:c16="http://schemas.microsoft.com/office/drawing/2014/chart" uri="{C3380CC4-5D6E-409C-BE32-E72D297353CC}">
              <c16:uniqueId val="{00000000-78B1-40F8-B931-102DCD9D3758}"/>
            </c:ext>
          </c:extLst>
        </c:ser>
        <c:ser>
          <c:idx val="1"/>
          <c:order val="1"/>
          <c:tx>
            <c:strRef>
              <c:f>'5.1'!$A$4</c:f>
              <c:strCache>
                <c:ptCount val="1"/>
                <c:pt idx="0">
                  <c:v>B.比较了解</c:v>
                </c:pt>
              </c:strCache>
            </c:strRef>
          </c:tx>
          <c:spPr>
            <a:solidFill>
              <a:srgbClr val="ED7D31"/>
            </a:solidFill>
            <a:ln w="25400">
              <a:noFill/>
            </a:ln>
          </c:spPr>
          <c:invertIfNegative val="0"/>
          <c:cat>
            <c:strRef>
              <c:f>'5.1'!$B$1:$E$1</c:f>
              <c:strCache>
                <c:ptCount val="4"/>
                <c:pt idx="0">
                  <c:v>微型企业</c:v>
                </c:pt>
                <c:pt idx="1">
                  <c:v>小型企业</c:v>
                </c:pt>
                <c:pt idx="2">
                  <c:v>中型企业</c:v>
                </c:pt>
                <c:pt idx="3">
                  <c:v>大型企业</c:v>
                </c:pt>
              </c:strCache>
            </c:strRef>
          </c:cat>
          <c:val>
            <c:numRef>
              <c:f>'5.1'!$B$4:$E$4</c:f>
              <c:numCache>
                <c:formatCode>General</c:formatCode>
                <c:ptCount val="4"/>
                <c:pt idx="0">
                  <c:v>38.349999999999994</c:v>
                </c:pt>
                <c:pt idx="1">
                  <c:v>47.730000000000011</c:v>
                </c:pt>
                <c:pt idx="2">
                  <c:v>59.2</c:v>
                </c:pt>
                <c:pt idx="3">
                  <c:v>49.24</c:v>
                </c:pt>
              </c:numCache>
            </c:numRef>
          </c:val>
          <c:extLst>
            <c:ext xmlns:c16="http://schemas.microsoft.com/office/drawing/2014/chart" uri="{C3380CC4-5D6E-409C-BE32-E72D297353CC}">
              <c16:uniqueId val="{00000001-78B1-40F8-B931-102DCD9D3758}"/>
            </c:ext>
          </c:extLst>
        </c:ser>
        <c:ser>
          <c:idx val="2"/>
          <c:order val="2"/>
          <c:tx>
            <c:strRef>
              <c:f>'5.1'!$A$5</c:f>
              <c:strCache>
                <c:ptCount val="1"/>
                <c:pt idx="0">
                  <c:v>C.基本了解</c:v>
                </c:pt>
              </c:strCache>
            </c:strRef>
          </c:tx>
          <c:spPr>
            <a:solidFill>
              <a:srgbClr val="A5A5A5"/>
            </a:solidFill>
            <a:ln w="25400">
              <a:noFill/>
            </a:ln>
          </c:spPr>
          <c:invertIfNegative val="0"/>
          <c:cat>
            <c:strRef>
              <c:f>'5.1'!$B$1:$E$1</c:f>
              <c:strCache>
                <c:ptCount val="4"/>
                <c:pt idx="0">
                  <c:v>微型企业</c:v>
                </c:pt>
                <c:pt idx="1">
                  <c:v>小型企业</c:v>
                </c:pt>
                <c:pt idx="2">
                  <c:v>中型企业</c:v>
                </c:pt>
                <c:pt idx="3">
                  <c:v>大型企业</c:v>
                </c:pt>
              </c:strCache>
            </c:strRef>
          </c:cat>
          <c:val>
            <c:numRef>
              <c:f>'5.1'!$B$5:$E$5</c:f>
              <c:numCache>
                <c:formatCode>General</c:formatCode>
                <c:ptCount val="4"/>
                <c:pt idx="0">
                  <c:v>28.2</c:v>
                </c:pt>
                <c:pt idx="1">
                  <c:v>30.45</c:v>
                </c:pt>
                <c:pt idx="2">
                  <c:v>18.100000000000001</c:v>
                </c:pt>
                <c:pt idx="3">
                  <c:v>25</c:v>
                </c:pt>
              </c:numCache>
            </c:numRef>
          </c:val>
          <c:extLst>
            <c:ext xmlns:c16="http://schemas.microsoft.com/office/drawing/2014/chart" uri="{C3380CC4-5D6E-409C-BE32-E72D297353CC}">
              <c16:uniqueId val="{00000002-78B1-40F8-B931-102DCD9D3758}"/>
            </c:ext>
          </c:extLst>
        </c:ser>
        <c:ser>
          <c:idx val="3"/>
          <c:order val="3"/>
          <c:tx>
            <c:strRef>
              <c:f>'5.1'!$A$6</c:f>
              <c:strCache>
                <c:ptCount val="1"/>
                <c:pt idx="0">
                  <c:v>D.不太了解</c:v>
                </c:pt>
              </c:strCache>
            </c:strRef>
          </c:tx>
          <c:spPr>
            <a:solidFill>
              <a:srgbClr val="FFC000"/>
            </a:solidFill>
            <a:ln w="25400">
              <a:noFill/>
            </a:ln>
          </c:spPr>
          <c:invertIfNegative val="0"/>
          <c:cat>
            <c:strRef>
              <c:f>'5.1'!$B$1:$E$1</c:f>
              <c:strCache>
                <c:ptCount val="4"/>
                <c:pt idx="0">
                  <c:v>微型企业</c:v>
                </c:pt>
                <c:pt idx="1">
                  <c:v>小型企业</c:v>
                </c:pt>
                <c:pt idx="2">
                  <c:v>中型企业</c:v>
                </c:pt>
                <c:pt idx="3">
                  <c:v>大型企业</c:v>
                </c:pt>
              </c:strCache>
            </c:strRef>
          </c:cat>
          <c:val>
            <c:numRef>
              <c:f>'5.1'!$B$6:$E$6</c:f>
              <c:numCache>
                <c:formatCode>General</c:formatCode>
                <c:ptCount val="4"/>
                <c:pt idx="0">
                  <c:v>6.7700000000000014</c:v>
                </c:pt>
                <c:pt idx="1">
                  <c:v>3.64</c:v>
                </c:pt>
                <c:pt idx="2">
                  <c:v>4.29</c:v>
                </c:pt>
                <c:pt idx="3">
                  <c:v>6.06</c:v>
                </c:pt>
              </c:numCache>
            </c:numRef>
          </c:val>
          <c:extLst>
            <c:ext xmlns:c16="http://schemas.microsoft.com/office/drawing/2014/chart" uri="{C3380CC4-5D6E-409C-BE32-E72D297353CC}">
              <c16:uniqueId val="{00000003-78B1-40F8-B931-102DCD9D3758}"/>
            </c:ext>
          </c:extLst>
        </c:ser>
        <c:ser>
          <c:idx val="4"/>
          <c:order val="4"/>
          <c:tx>
            <c:strRef>
              <c:f>'5.1'!$A$7</c:f>
              <c:strCache>
                <c:ptCount val="1"/>
                <c:pt idx="0">
                  <c:v>E.完全不了解</c:v>
                </c:pt>
              </c:strCache>
            </c:strRef>
          </c:tx>
          <c:spPr>
            <a:solidFill>
              <a:srgbClr val="4472C4"/>
            </a:solidFill>
            <a:ln w="25400">
              <a:noFill/>
            </a:ln>
          </c:spPr>
          <c:invertIfNegative val="0"/>
          <c:cat>
            <c:strRef>
              <c:f>'5.1'!$B$1:$E$1</c:f>
              <c:strCache>
                <c:ptCount val="4"/>
                <c:pt idx="0">
                  <c:v>微型企业</c:v>
                </c:pt>
                <c:pt idx="1">
                  <c:v>小型企业</c:v>
                </c:pt>
                <c:pt idx="2">
                  <c:v>中型企业</c:v>
                </c:pt>
                <c:pt idx="3">
                  <c:v>大型企业</c:v>
                </c:pt>
              </c:strCache>
            </c:strRef>
          </c:cat>
          <c:val>
            <c:numRef>
              <c:f>'5.1'!$B$7:$E$7</c:f>
              <c:numCache>
                <c:formatCode>General</c:formatCode>
                <c:ptCount val="4"/>
                <c:pt idx="0">
                  <c:v>1.1299999999999988</c:v>
                </c:pt>
                <c:pt idx="1">
                  <c:v>0.23</c:v>
                </c:pt>
                <c:pt idx="2">
                  <c:v>0</c:v>
                </c:pt>
                <c:pt idx="3">
                  <c:v>0</c:v>
                </c:pt>
              </c:numCache>
            </c:numRef>
          </c:val>
          <c:extLst>
            <c:ext xmlns:c16="http://schemas.microsoft.com/office/drawing/2014/chart" uri="{C3380CC4-5D6E-409C-BE32-E72D297353CC}">
              <c16:uniqueId val="{00000004-78B1-40F8-B931-102DCD9D3758}"/>
            </c:ext>
          </c:extLst>
        </c:ser>
        <c:dLbls>
          <c:showLegendKey val="0"/>
          <c:showVal val="0"/>
          <c:showCatName val="0"/>
          <c:showSerName val="0"/>
          <c:showPercent val="0"/>
          <c:showBubbleSize val="0"/>
        </c:dLbls>
        <c:gapWidth val="219"/>
        <c:overlap val="-27"/>
        <c:axId val="412218112"/>
        <c:axId val="412219648"/>
      </c:barChart>
      <c:catAx>
        <c:axId val="4122181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412219648"/>
        <c:crosses val="autoZero"/>
        <c:auto val="1"/>
        <c:lblAlgn val="ctr"/>
        <c:lblOffset val="100"/>
        <c:noMultiLvlLbl val="0"/>
      </c:catAx>
      <c:valAx>
        <c:axId val="412219648"/>
        <c:scaling>
          <c:orientation val="minMax"/>
        </c:scaling>
        <c:delete val="0"/>
        <c:axPos val="l"/>
        <c:numFmt formatCode="General" sourceLinked="1"/>
        <c:majorTickMark val="none"/>
        <c:minorTickMark val="none"/>
        <c:tickLblPos val="nextTo"/>
        <c:spPr>
          <a:ln w="6350">
            <a:noFill/>
          </a:ln>
        </c:spPr>
        <c:txPr>
          <a:bodyPr rot="0" vert="horz"/>
          <a:lstStyle/>
          <a:p>
            <a:pPr>
              <a:defRPr/>
            </a:pPr>
            <a:endParaRPr lang="zh-CN"/>
          </a:p>
        </c:txPr>
        <c:crossAx val="412218112"/>
        <c:crosses val="autoZero"/>
        <c:crossBetween val="between"/>
      </c:valAx>
      <c:spPr>
        <a:noFill/>
        <a:ln w="25400">
          <a:noFill/>
        </a:ln>
      </c:spPr>
    </c:plotArea>
    <c:legend>
      <c:legendPos val="b"/>
      <c:layout>
        <c:manualLayout>
          <c:xMode val="edge"/>
          <c:yMode val="edge"/>
          <c:x val="0.10878683051647844"/>
          <c:y val="0.80439404582286556"/>
          <c:w val="0.83682096223327873"/>
          <c:h val="0.15378085230673294"/>
        </c:manualLayout>
      </c:layout>
      <c:overlay val="0"/>
      <c:spPr>
        <a:noFill/>
        <a:ln w="25400">
          <a:noFill/>
        </a:ln>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000" b="0" i="0" u="none" strike="noStrike" baseline="0">
          <a:solidFill>
            <a:srgbClr val="000000"/>
          </a:solidFill>
          <a:latin typeface="宋体"/>
          <a:ea typeface="宋体"/>
          <a:cs typeface="宋体"/>
        </a:defRPr>
      </a:pPr>
      <a:endParaRPr lang="zh-CN"/>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400" b="1"/>
            </a:pPr>
            <a:r>
              <a:rPr lang="en-US" altLang="zh-CN" sz="1400" b="1" dirty="0">
                <a:latin typeface="+mj-lt"/>
              </a:rPr>
              <a:t>Are you clear</a:t>
            </a:r>
            <a:r>
              <a:rPr lang="en-US" altLang="zh-CN" sz="1400" b="1" baseline="0" dirty="0">
                <a:latin typeface="+mj-lt"/>
              </a:rPr>
              <a:t> about your target audience?</a:t>
            </a:r>
            <a:endParaRPr lang="zh-CN" sz="1400" b="1" dirty="0">
              <a:latin typeface="+mj-lt"/>
            </a:endParaRPr>
          </a:p>
        </c:rich>
      </c:tx>
      <c:overlay val="0"/>
      <c:spPr>
        <a:noFill/>
        <a:ln w="25400">
          <a:noFill/>
        </a:ln>
      </c:spPr>
    </c:title>
    <c:autoTitleDeleted val="0"/>
    <c:plotArea>
      <c:layout/>
      <c:barChart>
        <c:barDir val="col"/>
        <c:grouping val="clustered"/>
        <c:varyColors val="0"/>
        <c:ser>
          <c:idx val="0"/>
          <c:order val="0"/>
          <c:tx>
            <c:strRef>
              <c:f>'5.2'!$A$3</c:f>
              <c:strCache>
                <c:ptCount val="1"/>
                <c:pt idx="0">
                  <c:v>A.非常明确</c:v>
                </c:pt>
              </c:strCache>
            </c:strRef>
          </c:tx>
          <c:spPr>
            <a:solidFill>
              <a:srgbClr val="5B9BD5"/>
            </a:solidFill>
            <a:ln w="25400">
              <a:noFill/>
            </a:ln>
          </c:spPr>
          <c:invertIfNegative val="0"/>
          <c:cat>
            <c:strRef>
              <c:f>'5.2'!$B$1:$E$1</c:f>
              <c:strCache>
                <c:ptCount val="4"/>
                <c:pt idx="0">
                  <c:v>微型企业</c:v>
                </c:pt>
                <c:pt idx="1">
                  <c:v>小型企业</c:v>
                </c:pt>
                <c:pt idx="2">
                  <c:v>中型企业</c:v>
                </c:pt>
                <c:pt idx="3">
                  <c:v>大型企业</c:v>
                </c:pt>
              </c:strCache>
            </c:strRef>
          </c:cat>
          <c:val>
            <c:numRef>
              <c:f>'5.2'!$B$3:$E$3</c:f>
              <c:numCache>
                <c:formatCode>General</c:formatCode>
                <c:ptCount val="4"/>
                <c:pt idx="0">
                  <c:v>54.14</c:v>
                </c:pt>
                <c:pt idx="1">
                  <c:v>47.5</c:v>
                </c:pt>
                <c:pt idx="2">
                  <c:v>46.63</c:v>
                </c:pt>
                <c:pt idx="3">
                  <c:v>58.33</c:v>
                </c:pt>
              </c:numCache>
            </c:numRef>
          </c:val>
          <c:extLst>
            <c:ext xmlns:c16="http://schemas.microsoft.com/office/drawing/2014/chart" uri="{C3380CC4-5D6E-409C-BE32-E72D297353CC}">
              <c16:uniqueId val="{00000000-44B1-4E37-9066-447DEF398F43}"/>
            </c:ext>
          </c:extLst>
        </c:ser>
        <c:ser>
          <c:idx val="1"/>
          <c:order val="1"/>
          <c:tx>
            <c:strRef>
              <c:f>'5.2'!$A$4</c:f>
              <c:strCache>
                <c:ptCount val="1"/>
                <c:pt idx="0">
                  <c:v>B.比较明确</c:v>
                </c:pt>
              </c:strCache>
            </c:strRef>
          </c:tx>
          <c:spPr>
            <a:solidFill>
              <a:srgbClr val="ED7D31"/>
            </a:solidFill>
            <a:ln w="25400">
              <a:noFill/>
            </a:ln>
          </c:spPr>
          <c:invertIfNegative val="0"/>
          <c:cat>
            <c:strRef>
              <c:f>'5.2'!$B$1:$E$1</c:f>
              <c:strCache>
                <c:ptCount val="4"/>
                <c:pt idx="0">
                  <c:v>微型企业</c:v>
                </c:pt>
                <c:pt idx="1">
                  <c:v>小型企业</c:v>
                </c:pt>
                <c:pt idx="2">
                  <c:v>中型企业</c:v>
                </c:pt>
                <c:pt idx="3">
                  <c:v>大型企业</c:v>
                </c:pt>
              </c:strCache>
            </c:strRef>
          </c:cat>
          <c:val>
            <c:numRef>
              <c:f>'5.2'!$B$4:$E$4</c:f>
              <c:numCache>
                <c:formatCode>General</c:formatCode>
                <c:ptCount val="4"/>
                <c:pt idx="0">
                  <c:v>28.95</c:v>
                </c:pt>
                <c:pt idx="1">
                  <c:v>39.550000000000004</c:v>
                </c:pt>
                <c:pt idx="2">
                  <c:v>46.32</c:v>
                </c:pt>
                <c:pt idx="3">
                  <c:v>34.090000000000003</c:v>
                </c:pt>
              </c:numCache>
            </c:numRef>
          </c:val>
          <c:extLst>
            <c:ext xmlns:c16="http://schemas.microsoft.com/office/drawing/2014/chart" uri="{C3380CC4-5D6E-409C-BE32-E72D297353CC}">
              <c16:uniqueId val="{00000001-44B1-4E37-9066-447DEF398F43}"/>
            </c:ext>
          </c:extLst>
        </c:ser>
        <c:ser>
          <c:idx val="2"/>
          <c:order val="2"/>
          <c:tx>
            <c:strRef>
              <c:f>'5.2'!$A$5</c:f>
              <c:strCache>
                <c:ptCount val="1"/>
                <c:pt idx="0">
                  <c:v>C.基本明确</c:v>
                </c:pt>
              </c:strCache>
            </c:strRef>
          </c:tx>
          <c:spPr>
            <a:solidFill>
              <a:srgbClr val="A5A5A5"/>
            </a:solidFill>
            <a:ln w="25400">
              <a:noFill/>
            </a:ln>
          </c:spPr>
          <c:invertIfNegative val="0"/>
          <c:cat>
            <c:strRef>
              <c:f>'5.2'!$B$1:$E$1</c:f>
              <c:strCache>
                <c:ptCount val="4"/>
                <c:pt idx="0">
                  <c:v>微型企业</c:v>
                </c:pt>
                <c:pt idx="1">
                  <c:v>小型企业</c:v>
                </c:pt>
                <c:pt idx="2">
                  <c:v>中型企业</c:v>
                </c:pt>
                <c:pt idx="3">
                  <c:v>大型企业</c:v>
                </c:pt>
              </c:strCache>
            </c:strRef>
          </c:cat>
          <c:val>
            <c:numRef>
              <c:f>'5.2'!$B$5:$E$5</c:f>
              <c:numCache>
                <c:formatCode>General</c:formatCode>
                <c:ptCount val="4"/>
                <c:pt idx="0">
                  <c:v>14.66</c:v>
                </c:pt>
                <c:pt idx="1">
                  <c:v>11.59</c:v>
                </c:pt>
                <c:pt idx="2">
                  <c:v>5.83</c:v>
                </c:pt>
                <c:pt idx="3">
                  <c:v>6.06</c:v>
                </c:pt>
              </c:numCache>
            </c:numRef>
          </c:val>
          <c:extLst>
            <c:ext xmlns:c16="http://schemas.microsoft.com/office/drawing/2014/chart" uri="{C3380CC4-5D6E-409C-BE32-E72D297353CC}">
              <c16:uniqueId val="{00000002-44B1-4E37-9066-447DEF398F43}"/>
            </c:ext>
          </c:extLst>
        </c:ser>
        <c:ser>
          <c:idx val="3"/>
          <c:order val="3"/>
          <c:tx>
            <c:strRef>
              <c:f>'5.2'!$A$6</c:f>
              <c:strCache>
                <c:ptCount val="1"/>
                <c:pt idx="0">
                  <c:v>D.不太明确</c:v>
                </c:pt>
              </c:strCache>
            </c:strRef>
          </c:tx>
          <c:spPr>
            <a:solidFill>
              <a:srgbClr val="FFC000"/>
            </a:solidFill>
            <a:ln w="25400">
              <a:noFill/>
            </a:ln>
          </c:spPr>
          <c:invertIfNegative val="0"/>
          <c:cat>
            <c:strRef>
              <c:f>'5.2'!$B$1:$E$1</c:f>
              <c:strCache>
                <c:ptCount val="4"/>
                <c:pt idx="0">
                  <c:v>微型企业</c:v>
                </c:pt>
                <c:pt idx="1">
                  <c:v>小型企业</c:v>
                </c:pt>
                <c:pt idx="2">
                  <c:v>中型企业</c:v>
                </c:pt>
                <c:pt idx="3">
                  <c:v>大型企业</c:v>
                </c:pt>
              </c:strCache>
            </c:strRef>
          </c:cat>
          <c:val>
            <c:numRef>
              <c:f>'5.2'!$B$6:$E$6</c:f>
              <c:numCache>
                <c:formatCode>General</c:formatCode>
                <c:ptCount val="4"/>
                <c:pt idx="0">
                  <c:v>1.1299999999999988</c:v>
                </c:pt>
                <c:pt idx="1">
                  <c:v>1.36</c:v>
                </c:pt>
                <c:pt idx="2">
                  <c:v>1.23</c:v>
                </c:pt>
                <c:pt idx="3">
                  <c:v>1.52</c:v>
                </c:pt>
              </c:numCache>
            </c:numRef>
          </c:val>
          <c:extLst>
            <c:ext xmlns:c16="http://schemas.microsoft.com/office/drawing/2014/chart" uri="{C3380CC4-5D6E-409C-BE32-E72D297353CC}">
              <c16:uniqueId val="{00000003-44B1-4E37-9066-447DEF398F43}"/>
            </c:ext>
          </c:extLst>
        </c:ser>
        <c:ser>
          <c:idx val="4"/>
          <c:order val="4"/>
          <c:tx>
            <c:strRef>
              <c:f>'5.2'!$A$7</c:f>
              <c:strCache>
                <c:ptCount val="1"/>
                <c:pt idx="0">
                  <c:v>E.完全不明确</c:v>
                </c:pt>
              </c:strCache>
            </c:strRef>
          </c:tx>
          <c:spPr>
            <a:solidFill>
              <a:srgbClr val="4472C4"/>
            </a:solidFill>
            <a:ln w="25400">
              <a:noFill/>
            </a:ln>
          </c:spPr>
          <c:invertIfNegative val="0"/>
          <c:cat>
            <c:strRef>
              <c:f>'5.2'!$B$1:$E$1</c:f>
              <c:strCache>
                <c:ptCount val="4"/>
                <c:pt idx="0">
                  <c:v>微型企业</c:v>
                </c:pt>
                <c:pt idx="1">
                  <c:v>小型企业</c:v>
                </c:pt>
                <c:pt idx="2">
                  <c:v>中型企业</c:v>
                </c:pt>
                <c:pt idx="3">
                  <c:v>大型企业</c:v>
                </c:pt>
              </c:strCache>
            </c:strRef>
          </c:cat>
          <c:val>
            <c:numRef>
              <c:f>'5.2'!$B$7:$E$7</c:f>
              <c:numCache>
                <c:formatCode>General</c:formatCode>
                <c:ptCount val="4"/>
                <c:pt idx="0">
                  <c:v>1.1299999999999988</c:v>
                </c:pt>
                <c:pt idx="1">
                  <c:v>0</c:v>
                </c:pt>
                <c:pt idx="2">
                  <c:v>0</c:v>
                </c:pt>
                <c:pt idx="3">
                  <c:v>0</c:v>
                </c:pt>
              </c:numCache>
            </c:numRef>
          </c:val>
          <c:extLst>
            <c:ext xmlns:c16="http://schemas.microsoft.com/office/drawing/2014/chart" uri="{C3380CC4-5D6E-409C-BE32-E72D297353CC}">
              <c16:uniqueId val="{00000004-44B1-4E37-9066-447DEF398F43}"/>
            </c:ext>
          </c:extLst>
        </c:ser>
        <c:dLbls>
          <c:showLegendKey val="0"/>
          <c:showVal val="0"/>
          <c:showCatName val="0"/>
          <c:showSerName val="0"/>
          <c:showPercent val="0"/>
          <c:showBubbleSize val="0"/>
        </c:dLbls>
        <c:gapWidth val="219"/>
        <c:overlap val="-27"/>
        <c:axId val="412370048"/>
        <c:axId val="412371584"/>
      </c:barChart>
      <c:catAx>
        <c:axId val="4123700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412371584"/>
        <c:crosses val="autoZero"/>
        <c:auto val="1"/>
        <c:lblAlgn val="ctr"/>
        <c:lblOffset val="100"/>
        <c:noMultiLvlLbl val="0"/>
      </c:catAx>
      <c:valAx>
        <c:axId val="412371584"/>
        <c:scaling>
          <c:orientation val="minMax"/>
        </c:scaling>
        <c:delete val="0"/>
        <c:axPos val="l"/>
        <c:numFmt formatCode="General" sourceLinked="1"/>
        <c:majorTickMark val="none"/>
        <c:minorTickMark val="none"/>
        <c:tickLblPos val="nextTo"/>
        <c:spPr>
          <a:ln w="6350">
            <a:noFill/>
          </a:ln>
        </c:spPr>
        <c:txPr>
          <a:bodyPr rot="0" vert="horz"/>
          <a:lstStyle/>
          <a:p>
            <a:pPr>
              <a:defRPr/>
            </a:pPr>
            <a:endParaRPr lang="zh-CN"/>
          </a:p>
        </c:txPr>
        <c:crossAx val="412370048"/>
        <c:crosses val="autoZero"/>
        <c:crossBetween val="between"/>
      </c:valAx>
      <c:spPr>
        <a:noFill/>
        <a:ln w="25400">
          <a:noFill/>
        </a:ln>
      </c:spPr>
    </c:plotArea>
    <c:legend>
      <c:legendPos val="b"/>
      <c:layout>
        <c:manualLayout>
          <c:xMode val="edge"/>
          <c:yMode val="edge"/>
          <c:x val="0.10878683051647844"/>
          <c:y val="0.812572474586157"/>
          <c:w val="0.83682096223327873"/>
          <c:h val="0.14560274552827465"/>
        </c:manualLayout>
      </c:layout>
      <c:overlay val="0"/>
      <c:spPr>
        <a:noFill/>
        <a:ln w="25400">
          <a:noFill/>
        </a:ln>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000" b="0" i="0" u="none" strike="noStrike" baseline="0">
          <a:solidFill>
            <a:srgbClr val="000000"/>
          </a:solidFill>
          <a:latin typeface="宋体"/>
          <a:ea typeface="宋体"/>
          <a:cs typeface="宋体"/>
        </a:defRPr>
      </a:pPr>
      <a:endParaRPr lang="zh-CN"/>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altLang="zh-CN" b="1" dirty="0">
                <a:latin typeface="+mj-lt"/>
              </a:rPr>
              <a:t>Marketing strategy adjustment</a:t>
            </a:r>
            <a:endParaRPr lang="zh-CN" b="1" dirty="0">
              <a:latin typeface="+mj-lt"/>
            </a:endParaRPr>
          </a:p>
        </c:rich>
      </c:tx>
      <c:overlay val="0"/>
      <c:spPr>
        <a:noFill/>
        <a:ln w="25400">
          <a:noFill/>
        </a:ln>
      </c:spPr>
    </c:title>
    <c:autoTitleDeleted val="0"/>
    <c:plotArea>
      <c:layout/>
      <c:barChart>
        <c:barDir val="col"/>
        <c:grouping val="clustered"/>
        <c:varyColors val="0"/>
        <c:ser>
          <c:idx val="0"/>
          <c:order val="0"/>
          <c:tx>
            <c:strRef>
              <c:f>'5.3'!$A$3</c:f>
              <c:strCache>
                <c:ptCount val="1"/>
                <c:pt idx="0">
                  <c:v>A.总是先于同行业的其他企业进行调整</c:v>
                </c:pt>
              </c:strCache>
            </c:strRef>
          </c:tx>
          <c:spPr>
            <a:solidFill>
              <a:srgbClr val="5B9BD5"/>
            </a:solidFill>
            <a:ln w="25400">
              <a:noFill/>
            </a:ln>
          </c:spPr>
          <c:invertIfNegative val="0"/>
          <c:cat>
            <c:strRef>
              <c:f>'5.3'!$B$1:$E$1</c:f>
              <c:strCache>
                <c:ptCount val="4"/>
                <c:pt idx="0">
                  <c:v>微型企业</c:v>
                </c:pt>
                <c:pt idx="1">
                  <c:v>小型企业</c:v>
                </c:pt>
                <c:pt idx="2">
                  <c:v>中型企业</c:v>
                </c:pt>
                <c:pt idx="3">
                  <c:v>大型企业</c:v>
                </c:pt>
              </c:strCache>
            </c:strRef>
          </c:cat>
          <c:val>
            <c:numRef>
              <c:f>'5.3'!$B$3:$E$3</c:f>
              <c:numCache>
                <c:formatCode>General</c:formatCode>
                <c:ptCount val="4"/>
                <c:pt idx="0">
                  <c:v>39.47</c:v>
                </c:pt>
                <c:pt idx="1">
                  <c:v>43.18</c:v>
                </c:pt>
                <c:pt idx="2">
                  <c:v>47.24</c:v>
                </c:pt>
                <c:pt idx="3">
                  <c:v>56.06</c:v>
                </c:pt>
              </c:numCache>
            </c:numRef>
          </c:val>
          <c:extLst>
            <c:ext xmlns:c16="http://schemas.microsoft.com/office/drawing/2014/chart" uri="{C3380CC4-5D6E-409C-BE32-E72D297353CC}">
              <c16:uniqueId val="{00000000-3571-4AD1-88A6-26585924B57E}"/>
            </c:ext>
          </c:extLst>
        </c:ser>
        <c:ser>
          <c:idx val="1"/>
          <c:order val="1"/>
          <c:tx>
            <c:strRef>
              <c:f>'5.3'!$A$4</c:f>
              <c:strCache>
                <c:ptCount val="1"/>
                <c:pt idx="0">
                  <c:v>B.和同行业的其他企业同时调整</c:v>
                </c:pt>
              </c:strCache>
            </c:strRef>
          </c:tx>
          <c:spPr>
            <a:solidFill>
              <a:srgbClr val="ED7D31"/>
            </a:solidFill>
            <a:ln w="25400">
              <a:noFill/>
            </a:ln>
          </c:spPr>
          <c:invertIfNegative val="0"/>
          <c:cat>
            <c:strRef>
              <c:f>'5.3'!$B$1:$E$1</c:f>
              <c:strCache>
                <c:ptCount val="4"/>
                <c:pt idx="0">
                  <c:v>微型企业</c:v>
                </c:pt>
                <c:pt idx="1">
                  <c:v>小型企业</c:v>
                </c:pt>
                <c:pt idx="2">
                  <c:v>中型企业</c:v>
                </c:pt>
                <c:pt idx="3">
                  <c:v>大型企业</c:v>
                </c:pt>
              </c:strCache>
            </c:strRef>
          </c:cat>
          <c:val>
            <c:numRef>
              <c:f>'5.3'!$B$4:$E$4</c:f>
              <c:numCache>
                <c:formatCode>General</c:formatCode>
                <c:ptCount val="4"/>
                <c:pt idx="0">
                  <c:v>37.97</c:v>
                </c:pt>
                <c:pt idx="1">
                  <c:v>45</c:v>
                </c:pt>
                <c:pt idx="2">
                  <c:v>45.4</c:v>
                </c:pt>
                <c:pt idx="3">
                  <c:v>33.33</c:v>
                </c:pt>
              </c:numCache>
            </c:numRef>
          </c:val>
          <c:extLst>
            <c:ext xmlns:c16="http://schemas.microsoft.com/office/drawing/2014/chart" uri="{C3380CC4-5D6E-409C-BE32-E72D297353CC}">
              <c16:uniqueId val="{00000001-3571-4AD1-88A6-26585924B57E}"/>
            </c:ext>
          </c:extLst>
        </c:ser>
        <c:ser>
          <c:idx val="2"/>
          <c:order val="2"/>
          <c:tx>
            <c:strRef>
              <c:f>'5.3'!$A$5</c:f>
              <c:strCache>
                <c:ptCount val="1"/>
                <c:pt idx="0">
                  <c:v>C.看到同行业的其他企业进行调整，就跟着调整</c:v>
                </c:pt>
              </c:strCache>
            </c:strRef>
          </c:tx>
          <c:spPr>
            <a:solidFill>
              <a:srgbClr val="A5A5A5"/>
            </a:solidFill>
            <a:ln w="25400">
              <a:noFill/>
            </a:ln>
          </c:spPr>
          <c:invertIfNegative val="0"/>
          <c:cat>
            <c:strRef>
              <c:f>'5.3'!$B$1:$E$1</c:f>
              <c:strCache>
                <c:ptCount val="4"/>
                <c:pt idx="0">
                  <c:v>微型企业</c:v>
                </c:pt>
                <c:pt idx="1">
                  <c:v>小型企业</c:v>
                </c:pt>
                <c:pt idx="2">
                  <c:v>中型企业</c:v>
                </c:pt>
                <c:pt idx="3">
                  <c:v>大型企业</c:v>
                </c:pt>
              </c:strCache>
            </c:strRef>
          </c:cat>
          <c:val>
            <c:numRef>
              <c:f>'5.3'!$B$5:$E$5</c:f>
              <c:numCache>
                <c:formatCode>General</c:formatCode>
                <c:ptCount val="4"/>
                <c:pt idx="0">
                  <c:v>16.54</c:v>
                </c:pt>
                <c:pt idx="1">
                  <c:v>9.09</c:v>
                </c:pt>
                <c:pt idx="2">
                  <c:v>5.52</c:v>
                </c:pt>
                <c:pt idx="3">
                  <c:v>8.33</c:v>
                </c:pt>
              </c:numCache>
            </c:numRef>
          </c:val>
          <c:extLst>
            <c:ext xmlns:c16="http://schemas.microsoft.com/office/drawing/2014/chart" uri="{C3380CC4-5D6E-409C-BE32-E72D297353CC}">
              <c16:uniqueId val="{00000002-3571-4AD1-88A6-26585924B57E}"/>
            </c:ext>
          </c:extLst>
        </c:ser>
        <c:ser>
          <c:idx val="3"/>
          <c:order val="3"/>
          <c:tx>
            <c:strRef>
              <c:f>'5.3'!$A$6</c:f>
              <c:strCache>
                <c:ptCount val="1"/>
                <c:pt idx="0">
                  <c:v>D.基本不会调整营销策略</c:v>
                </c:pt>
              </c:strCache>
            </c:strRef>
          </c:tx>
          <c:spPr>
            <a:solidFill>
              <a:srgbClr val="FFC000"/>
            </a:solidFill>
            <a:ln w="25400">
              <a:noFill/>
            </a:ln>
          </c:spPr>
          <c:invertIfNegative val="0"/>
          <c:cat>
            <c:strRef>
              <c:f>'5.3'!$B$1:$E$1</c:f>
              <c:strCache>
                <c:ptCount val="4"/>
                <c:pt idx="0">
                  <c:v>微型企业</c:v>
                </c:pt>
                <c:pt idx="1">
                  <c:v>小型企业</c:v>
                </c:pt>
                <c:pt idx="2">
                  <c:v>中型企业</c:v>
                </c:pt>
                <c:pt idx="3">
                  <c:v>大型企业</c:v>
                </c:pt>
              </c:strCache>
            </c:strRef>
          </c:cat>
          <c:val>
            <c:numRef>
              <c:f>'5.3'!$B$6:$E$6</c:f>
              <c:numCache>
                <c:formatCode>General</c:formatCode>
                <c:ptCount val="4"/>
                <c:pt idx="0">
                  <c:v>6.02</c:v>
                </c:pt>
                <c:pt idx="1">
                  <c:v>2.73</c:v>
                </c:pt>
                <c:pt idx="2">
                  <c:v>1.84</c:v>
                </c:pt>
                <c:pt idx="3">
                  <c:v>2.27</c:v>
                </c:pt>
              </c:numCache>
            </c:numRef>
          </c:val>
          <c:extLst>
            <c:ext xmlns:c16="http://schemas.microsoft.com/office/drawing/2014/chart" uri="{C3380CC4-5D6E-409C-BE32-E72D297353CC}">
              <c16:uniqueId val="{00000003-3571-4AD1-88A6-26585924B57E}"/>
            </c:ext>
          </c:extLst>
        </c:ser>
        <c:dLbls>
          <c:showLegendKey val="0"/>
          <c:showVal val="0"/>
          <c:showCatName val="0"/>
          <c:showSerName val="0"/>
          <c:showPercent val="0"/>
          <c:showBubbleSize val="0"/>
        </c:dLbls>
        <c:gapWidth val="219"/>
        <c:overlap val="-27"/>
        <c:axId val="412549888"/>
        <c:axId val="412551424"/>
      </c:barChart>
      <c:catAx>
        <c:axId val="4125498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0" vert="horz"/>
          <a:lstStyle/>
          <a:p>
            <a:pPr>
              <a:defRPr/>
            </a:pPr>
            <a:endParaRPr lang="zh-CN"/>
          </a:p>
        </c:txPr>
        <c:crossAx val="412551424"/>
        <c:crosses val="autoZero"/>
        <c:auto val="1"/>
        <c:lblAlgn val="ctr"/>
        <c:lblOffset val="100"/>
        <c:noMultiLvlLbl val="0"/>
      </c:catAx>
      <c:valAx>
        <c:axId val="412551424"/>
        <c:scaling>
          <c:orientation val="minMax"/>
        </c:scaling>
        <c:delete val="0"/>
        <c:axPos val="l"/>
        <c:numFmt formatCode="General" sourceLinked="1"/>
        <c:majorTickMark val="none"/>
        <c:minorTickMark val="none"/>
        <c:tickLblPos val="nextTo"/>
        <c:spPr>
          <a:ln w="6350">
            <a:noFill/>
          </a:ln>
        </c:spPr>
        <c:txPr>
          <a:bodyPr rot="0" vert="horz"/>
          <a:lstStyle/>
          <a:p>
            <a:pPr>
              <a:defRPr/>
            </a:pPr>
            <a:endParaRPr lang="zh-CN"/>
          </a:p>
        </c:txPr>
        <c:crossAx val="412549888"/>
        <c:crosses val="autoZero"/>
        <c:crossBetween val="between"/>
      </c:valAx>
      <c:spPr>
        <a:noFill/>
        <a:ln w="25400">
          <a:noFill/>
        </a:ln>
      </c:spPr>
    </c:plotArea>
    <c:legend>
      <c:legendPos val="b"/>
      <c:layout>
        <c:manualLayout>
          <c:xMode val="edge"/>
          <c:yMode val="edge"/>
          <c:x val="0.17224568686236438"/>
          <c:y val="0.71179115018966166"/>
          <c:w val="0.77475636675122728"/>
          <c:h val="0.24638373514053993"/>
        </c:manualLayout>
      </c:layout>
      <c:overlay val="0"/>
      <c:spPr>
        <a:noFill/>
        <a:ln w="25400">
          <a:noFill/>
        </a:ln>
      </c:spPr>
    </c:legend>
    <c:plotVisOnly val="1"/>
    <c:dispBlanksAs val="gap"/>
    <c:showDLblsOverMax val="0"/>
  </c:chart>
  <c:spPr>
    <a:solidFill>
      <a:schemeClr val="bg1"/>
    </a:solidFill>
    <a:ln w="9525" cap="flat" cmpd="sng" algn="ctr">
      <a:solidFill>
        <a:schemeClr val="tx1">
          <a:lumMod val="15000"/>
          <a:lumOff val="85000"/>
        </a:schemeClr>
      </a:solidFill>
      <a:prstDash val="solid"/>
      <a:round/>
    </a:ln>
    <a:effectLst/>
  </c:spPr>
  <c:txPr>
    <a:bodyPr/>
    <a:lstStyle/>
    <a:p>
      <a:pPr>
        <a:defRPr sz="1050" b="0" i="0" u="none" strike="noStrike" baseline="0">
          <a:solidFill>
            <a:srgbClr val="000000"/>
          </a:solidFill>
          <a:latin typeface="宋体"/>
          <a:ea typeface="宋体"/>
          <a:cs typeface="宋体"/>
        </a:defRPr>
      </a:pPr>
      <a:endParaRPr lang="zh-CN"/>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100"/>
            </a:pPr>
            <a:r>
              <a:rPr lang="en-US" altLang="zh-CN" sz="1100" dirty="0"/>
              <a:t>MSEs’ </a:t>
            </a:r>
            <a:r>
              <a:rPr lang="en-US" altLang="zh-CN" sz="1100" baseline="0" dirty="0"/>
              <a:t>working capital management (by provincial-level region, total score)</a:t>
            </a:r>
            <a:endParaRPr lang="zh-CN" altLang="en-US" sz="1100" dirty="0"/>
          </a:p>
        </c:rich>
      </c:tx>
      <c:overlay val="0"/>
    </c:title>
    <c:autoTitleDeleted val="0"/>
    <c:plotArea>
      <c:layout>
        <c:manualLayout>
          <c:layoutTarget val="inner"/>
          <c:xMode val="edge"/>
          <c:yMode val="edge"/>
          <c:x val="8.7389704427649942E-2"/>
          <c:y val="0.22551928783382807"/>
          <c:w val="0.87575937429931894"/>
          <c:h val="0.66385943596813135"/>
        </c:manualLayout>
      </c:layout>
      <c:barChart>
        <c:barDir val="col"/>
        <c:grouping val="clustered"/>
        <c:varyColors val="0"/>
        <c:ser>
          <c:idx val="5"/>
          <c:order val="0"/>
          <c:tx>
            <c:strRef>
              <c:f>Sheet3!$G$2</c:f>
              <c:strCache>
                <c:ptCount val="1"/>
                <c:pt idx="0">
                  <c:v>累计总分</c:v>
                </c:pt>
              </c:strCache>
            </c:strRef>
          </c:tx>
          <c:invertIfNegative val="0"/>
          <c:cat>
            <c:strRef>
              <c:f>Sheet3!$A$3:$A$21</c:f>
              <c:strCache>
                <c:ptCount val="19"/>
                <c:pt idx="0">
                  <c:v>   浙江</c:v>
                </c:pt>
                <c:pt idx="1">
                  <c:v>   广西</c:v>
                </c:pt>
                <c:pt idx="2">
                  <c:v>   北京</c:v>
                </c:pt>
                <c:pt idx="3">
                  <c:v>   安徽</c:v>
                </c:pt>
                <c:pt idx="4">
                  <c:v>   广东</c:v>
                </c:pt>
                <c:pt idx="5">
                  <c:v>   四川</c:v>
                </c:pt>
                <c:pt idx="6">
                  <c:v>   江苏</c:v>
                </c:pt>
                <c:pt idx="7">
                  <c:v>   上海</c:v>
                </c:pt>
                <c:pt idx="8">
                  <c:v>   福建</c:v>
                </c:pt>
                <c:pt idx="9">
                  <c:v>   山东</c:v>
                </c:pt>
                <c:pt idx="10">
                  <c:v>   江西</c:v>
                </c:pt>
                <c:pt idx="11">
                  <c:v>   辽宁</c:v>
                </c:pt>
                <c:pt idx="12">
                  <c:v>   湖北</c:v>
                </c:pt>
                <c:pt idx="13">
                  <c:v>   陕西</c:v>
                </c:pt>
                <c:pt idx="14">
                  <c:v>   河北</c:v>
                </c:pt>
                <c:pt idx="15">
                  <c:v>   河南</c:v>
                </c:pt>
                <c:pt idx="16">
                  <c:v>   重庆</c:v>
                </c:pt>
                <c:pt idx="17">
                  <c:v>   湖南</c:v>
                </c:pt>
                <c:pt idx="18">
                  <c:v>   内蒙</c:v>
                </c:pt>
              </c:strCache>
            </c:strRef>
          </c:cat>
          <c:val>
            <c:numRef>
              <c:f>Sheet3!$G$3:$G$21</c:f>
              <c:numCache>
                <c:formatCode>General</c:formatCode>
                <c:ptCount val="19"/>
                <c:pt idx="0">
                  <c:v>332</c:v>
                </c:pt>
                <c:pt idx="1">
                  <c:v>327</c:v>
                </c:pt>
                <c:pt idx="2">
                  <c:v>286</c:v>
                </c:pt>
                <c:pt idx="3">
                  <c:v>267</c:v>
                </c:pt>
                <c:pt idx="4">
                  <c:v>265</c:v>
                </c:pt>
                <c:pt idx="5">
                  <c:v>263</c:v>
                </c:pt>
                <c:pt idx="6">
                  <c:v>260</c:v>
                </c:pt>
                <c:pt idx="7">
                  <c:v>238</c:v>
                </c:pt>
                <c:pt idx="8">
                  <c:v>233</c:v>
                </c:pt>
                <c:pt idx="9">
                  <c:v>233</c:v>
                </c:pt>
                <c:pt idx="10">
                  <c:v>210</c:v>
                </c:pt>
                <c:pt idx="11">
                  <c:v>207</c:v>
                </c:pt>
                <c:pt idx="12">
                  <c:v>187</c:v>
                </c:pt>
                <c:pt idx="13">
                  <c:v>171</c:v>
                </c:pt>
                <c:pt idx="14">
                  <c:v>169</c:v>
                </c:pt>
                <c:pt idx="15">
                  <c:v>162</c:v>
                </c:pt>
                <c:pt idx="16">
                  <c:v>153</c:v>
                </c:pt>
                <c:pt idx="17">
                  <c:v>150</c:v>
                </c:pt>
                <c:pt idx="18">
                  <c:v>143</c:v>
                </c:pt>
              </c:numCache>
            </c:numRef>
          </c:val>
          <c:extLst>
            <c:ext xmlns:c16="http://schemas.microsoft.com/office/drawing/2014/chart" uri="{C3380CC4-5D6E-409C-BE32-E72D297353CC}">
              <c16:uniqueId val="{00000000-4580-4176-A9D3-4B9C2CD1ADBF}"/>
            </c:ext>
          </c:extLst>
        </c:ser>
        <c:dLbls>
          <c:showLegendKey val="0"/>
          <c:showVal val="0"/>
          <c:showCatName val="0"/>
          <c:showSerName val="0"/>
          <c:showPercent val="0"/>
          <c:showBubbleSize val="0"/>
        </c:dLbls>
        <c:gapWidth val="150"/>
        <c:axId val="419964416"/>
        <c:axId val="419965952"/>
      </c:barChart>
      <c:catAx>
        <c:axId val="419964416"/>
        <c:scaling>
          <c:orientation val="minMax"/>
        </c:scaling>
        <c:delete val="0"/>
        <c:axPos val="b"/>
        <c:numFmt formatCode="General" sourceLinked="0"/>
        <c:majorTickMark val="out"/>
        <c:minorTickMark val="none"/>
        <c:tickLblPos val="nextTo"/>
        <c:txPr>
          <a:bodyPr/>
          <a:lstStyle/>
          <a:p>
            <a:pPr>
              <a:defRPr sz="600"/>
            </a:pPr>
            <a:endParaRPr lang="zh-CN"/>
          </a:p>
        </c:txPr>
        <c:crossAx val="419965952"/>
        <c:crosses val="autoZero"/>
        <c:auto val="1"/>
        <c:lblAlgn val="ctr"/>
        <c:lblOffset val="100"/>
        <c:noMultiLvlLbl val="0"/>
      </c:catAx>
      <c:valAx>
        <c:axId val="419965952"/>
        <c:scaling>
          <c:orientation val="minMax"/>
        </c:scaling>
        <c:delete val="0"/>
        <c:axPos val="l"/>
        <c:numFmt formatCode="General" sourceLinked="1"/>
        <c:majorTickMark val="out"/>
        <c:minorTickMark val="none"/>
        <c:tickLblPos val="nextTo"/>
        <c:txPr>
          <a:bodyPr/>
          <a:lstStyle/>
          <a:p>
            <a:pPr>
              <a:defRPr sz="700"/>
            </a:pPr>
            <a:endParaRPr lang="zh-CN"/>
          </a:p>
        </c:txPr>
        <c:crossAx val="419964416"/>
        <c:crosses val="autoZero"/>
        <c:crossBetween val="between"/>
      </c:valAx>
    </c:plotArea>
    <c:plotVisOnly val="1"/>
    <c:dispBlanksAs val="gap"/>
    <c:showDLblsOverMax val="0"/>
  </c:chart>
  <c:spPr>
    <a:solidFill>
      <a:sysClr val="window" lastClr="FFFFFF"/>
    </a:solidFill>
  </c:spPr>
  <c:externalData r:id="rId2">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defRPr sz="1400"/>
            </a:pPr>
            <a:r>
              <a:rPr lang="en-US" altLang="zh-CN" sz="1400" dirty="0"/>
              <a:t>Digital management of inventory</a:t>
            </a:r>
            <a:endParaRPr lang="zh-CN" sz="1400" dirty="0"/>
          </a:p>
        </c:rich>
      </c:tx>
      <c:overlay val="0"/>
      <c:spPr>
        <a:noFill/>
        <a:ln>
          <a:noFill/>
        </a:ln>
        <a:effectLst/>
      </c:spPr>
    </c:title>
    <c:autoTitleDeleted val="0"/>
    <c:plotArea>
      <c:layout>
        <c:manualLayout>
          <c:layoutTarget val="inner"/>
          <c:xMode val="edge"/>
          <c:yMode val="edge"/>
          <c:x val="6.7731095656838672E-2"/>
          <c:y val="0.12148640181247436"/>
          <c:w val="0.90550491407552169"/>
          <c:h val="0.59994968778647872"/>
        </c:manualLayout>
      </c:layout>
      <c:barChart>
        <c:barDir val="col"/>
        <c:grouping val="clustered"/>
        <c:varyColors val="0"/>
        <c:ser>
          <c:idx val="0"/>
          <c:order val="0"/>
          <c:tx>
            <c:strRef>
              <c:f>'D1-D4+'!$B$2</c:f>
              <c:strCache>
                <c:ptCount val="1"/>
                <c:pt idx="0">
                  <c:v>A.手工记录，手工整理</c:v>
                </c:pt>
              </c:strCache>
            </c:strRef>
          </c:tx>
          <c:spPr>
            <a:solidFill>
              <a:schemeClr val="accent1"/>
            </a:solidFill>
            <a:ln>
              <a:noFill/>
            </a:ln>
            <a:effectLst/>
          </c:spPr>
          <c:invertIfNegative val="0"/>
          <c:cat>
            <c:strRef>
              <c:f>'D1-D4+'!$A$3:$A$6</c:f>
              <c:strCache>
                <c:ptCount val="4"/>
                <c:pt idx="0">
                  <c:v>大型企业</c:v>
                </c:pt>
                <c:pt idx="1">
                  <c:v>中型企业</c:v>
                </c:pt>
                <c:pt idx="2">
                  <c:v>小型企业</c:v>
                </c:pt>
                <c:pt idx="3">
                  <c:v>微型企业</c:v>
                </c:pt>
              </c:strCache>
            </c:strRef>
          </c:cat>
          <c:val>
            <c:numRef>
              <c:f>'D1-D4+'!$B$3:$B$6</c:f>
              <c:numCache>
                <c:formatCode>0.00%</c:formatCode>
                <c:ptCount val="4"/>
                <c:pt idx="0">
                  <c:v>0.105263157894737</c:v>
                </c:pt>
                <c:pt idx="1">
                  <c:v>6.4417177914110557E-2</c:v>
                </c:pt>
                <c:pt idx="2">
                  <c:v>0.10227272727272711</c:v>
                </c:pt>
                <c:pt idx="3">
                  <c:v>0.43609022556390997</c:v>
                </c:pt>
              </c:numCache>
            </c:numRef>
          </c:val>
          <c:extLst>
            <c:ext xmlns:c16="http://schemas.microsoft.com/office/drawing/2014/chart" uri="{C3380CC4-5D6E-409C-BE32-E72D297353CC}">
              <c16:uniqueId val="{00000000-E844-420E-8CB0-7DB04CEFC6E6}"/>
            </c:ext>
          </c:extLst>
        </c:ser>
        <c:ser>
          <c:idx val="1"/>
          <c:order val="1"/>
          <c:tx>
            <c:strRef>
              <c:f>'D1-D4+'!$C$2</c:f>
              <c:strCache>
                <c:ptCount val="1"/>
                <c:pt idx="0">
                  <c:v>B.电脑记录，手工整理(如Excel等电子文档记录) </c:v>
                </c:pt>
              </c:strCache>
            </c:strRef>
          </c:tx>
          <c:spPr>
            <a:solidFill>
              <a:schemeClr val="accent2"/>
            </a:solidFill>
            <a:ln>
              <a:noFill/>
            </a:ln>
            <a:effectLst/>
          </c:spPr>
          <c:invertIfNegative val="0"/>
          <c:cat>
            <c:strRef>
              <c:f>'D1-D4+'!$A$3:$A$6</c:f>
              <c:strCache>
                <c:ptCount val="4"/>
                <c:pt idx="0">
                  <c:v>大型企业</c:v>
                </c:pt>
                <c:pt idx="1">
                  <c:v>中型企业</c:v>
                </c:pt>
                <c:pt idx="2">
                  <c:v>小型企业</c:v>
                </c:pt>
                <c:pt idx="3">
                  <c:v>微型企业</c:v>
                </c:pt>
              </c:strCache>
            </c:strRef>
          </c:cat>
          <c:val>
            <c:numRef>
              <c:f>'D1-D4+'!$C$3:$C$6</c:f>
              <c:numCache>
                <c:formatCode>0.00%</c:formatCode>
                <c:ptCount val="4"/>
                <c:pt idx="0">
                  <c:v>0.24060150375939801</c:v>
                </c:pt>
                <c:pt idx="1">
                  <c:v>0.33128834355828257</c:v>
                </c:pt>
                <c:pt idx="2">
                  <c:v>0.42954545454545501</c:v>
                </c:pt>
                <c:pt idx="3">
                  <c:v>0.30827067669172897</c:v>
                </c:pt>
              </c:numCache>
            </c:numRef>
          </c:val>
          <c:extLst>
            <c:ext xmlns:c16="http://schemas.microsoft.com/office/drawing/2014/chart" uri="{C3380CC4-5D6E-409C-BE32-E72D297353CC}">
              <c16:uniqueId val="{00000001-E844-420E-8CB0-7DB04CEFC6E6}"/>
            </c:ext>
          </c:extLst>
        </c:ser>
        <c:ser>
          <c:idx val="2"/>
          <c:order val="2"/>
          <c:tx>
            <c:strRef>
              <c:f>'D1-D4+'!$D$2</c:f>
              <c:strCache>
                <c:ptCount val="1"/>
                <c:pt idx="0">
                  <c:v>C.电脑记录，程序整理(如专用ERP记录和管理) </c:v>
                </c:pt>
              </c:strCache>
            </c:strRef>
          </c:tx>
          <c:spPr>
            <a:solidFill>
              <a:schemeClr val="accent3"/>
            </a:solidFill>
            <a:ln>
              <a:noFill/>
            </a:ln>
            <a:effectLst/>
          </c:spPr>
          <c:invertIfNegative val="0"/>
          <c:cat>
            <c:strRef>
              <c:f>'D1-D4+'!$A$3:$A$6</c:f>
              <c:strCache>
                <c:ptCount val="4"/>
                <c:pt idx="0">
                  <c:v>大型企业</c:v>
                </c:pt>
                <c:pt idx="1">
                  <c:v>中型企业</c:v>
                </c:pt>
                <c:pt idx="2">
                  <c:v>小型企业</c:v>
                </c:pt>
                <c:pt idx="3">
                  <c:v>微型企业</c:v>
                </c:pt>
              </c:strCache>
            </c:strRef>
          </c:cat>
          <c:val>
            <c:numRef>
              <c:f>'D1-D4+'!$D$3:$D$6</c:f>
              <c:numCache>
                <c:formatCode>0.00%</c:formatCode>
                <c:ptCount val="4"/>
                <c:pt idx="0">
                  <c:v>0.60902255639097802</c:v>
                </c:pt>
                <c:pt idx="1">
                  <c:v>0.60122699386503098</c:v>
                </c:pt>
                <c:pt idx="2">
                  <c:v>0.44545454545454538</c:v>
                </c:pt>
                <c:pt idx="3">
                  <c:v>0.18421052631578888</c:v>
                </c:pt>
              </c:numCache>
            </c:numRef>
          </c:val>
          <c:extLst>
            <c:ext xmlns:c16="http://schemas.microsoft.com/office/drawing/2014/chart" uri="{C3380CC4-5D6E-409C-BE32-E72D297353CC}">
              <c16:uniqueId val="{00000002-E844-420E-8CB0-7DB04CEFC6E6}"/>
            </c:ext>
          </c:extLst>
        </c:ser>
        <c:ser>
          <c:idx val="3"/>
          <c:order val="3"/>
          <c:tx>
            <c:strRef>
              <c:f>'D1-D4+'!$E$2</c:f>
              <c:strCache>
                <c:ptCount val="1"/>
                <c:pt idx="0">
                  <c:v>D.其他</c:v>
                </c:pt>
              </c:strCache>
            </c:strRef>
          </c:tx>
          <c:spPr>
            <a:solidFill>
              <a:schemeClr val="accent4"/>
            </a:solidFill>
            <a:ln>
              <a:noFill/>
            </a:ln>
            <a:effectLst/>
          </c:spPr>
          <c:invertIfNegative val="0"/>
          <c:cat>
            <c:strRef>
              <c:f>'D1-D4+'!$A$3:$A$6</c:f>
              <c:strCache>
                <c:ptCount val="4"/>
                <c:pt idx="0">
                  <c:v>大型企业</c:v>
                </c:pt>
                <c:pt idx="1">
                  <c:v>中型企业</c:v>
                </c:pt>
                <c:pt idx="2">
                  <c:v>小型企业</c:v>
                </c:pt>
                <c:pt idx="3">
                  <c:v>微型企业</c:v>
                </c:pt>
              </c:strCache>
            </c:strRef>
          </c:cat>
          <c:val>
            <c:numRef>
              <c:f>'D1-D4+'!$E$3:$E$6</c:f>
              <c:numCache>
                <c:formatCode>0.00%</c:formatCode>
                <c:ptCount val="4"/>
                <c:pt idx="0">
                  <c:v>4.5112781954887396E-2</c:v>
                </c:pt>
                <c:pt idx="1">
                  <c:v>3.0674846625767006E-3</c:v>
                </c:pt>
                <c:pt idx="2">
                  <c:v>2.2727272727272776E-2</c:v>
                </c:pt>
                <c:pt idx="3">
                  <c:v>7.1428571428571411E-2</c:v>
                </c:pt>
              </c:numCache>
            </c:numRef>
          </c:val>
          <c:extLst>
            <c:ext xmlns:c16="http://schemas.microsoft.com/office/drawing/2014/chart" uri="{C3380CC4-5D6E-409C-BE32-E72D297353CC}">
              <c16:uniqueId val="{00000003-E844-420E-8CB0-7DB04CEFC6E6}"/>
            </c:ext>
          </c:extLst>
        </c:ser>
        <c:dLbls>
          <c:showLegendKey val="0"/>
          <c:showVal val="0"/>
          <c:showCatName val="0"/>
          <c:showSerName val="0"/>
          <c:showPercent val="0"/>
          <c:showBubbleSize val="0"/>
        </c:dLbls>
        <c:gapWidth val="219"/>
        <c:overlap val="-27"/>
        <c:axId val="420006912"/>
        <c:axId val="420016896"/>
      </c:barChart>
      <c:catAx>
        <c:axId val="4200069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420016896"/>
        <c:crosses val="autoZero"/>
        <c:auto val="1"/>
        <c:lblAlgn val="ctr"/>
        <c:lblOffset val="100"/>
        <c:noMultiLvlLbl val="0"/>
      </c:catAx>
      <c:valAx>
        <c:axId val="420016896"/>
        <c:scaling>
          <c:orientation val="minMax"/>
        </c:scaling>
        <c:delete val="0"/>
        <c:axPos val="l"/>
        <c:numFmt formatCode="0.00%" sourceLinked="1"/>
        <c:majorTickMark val="none"/>
        <c:minorTickMark val="none"/>
        <c:tickLblPos val="nextTo"/>
        <c:spPr>
          <a:noFill/>
          <a:ln>
            <a:noFill/>
          </a:ln>
          <a:effectLst/>
        </c:spPr>
        <c:txPr>
          <a:bodyPr rot="-60000000" vert="horz"/>
          <a:lstStyle/>
          <a:p>
            <a:pPr>
              <a:defRPr/>
            </a:pPr>
            <a:endParaRPr lang="zh-CN"/>
          </a:p>
        </c:txPr>
        <c:crossAx val="420006912"/>
        <c:crosses val="autoZero"/>
        <c:crossBetween val="between"/>
      </c:valAx>
      <c:spPr>
        <a:noFill/>
        <a:ln>
          <a:noFill/>
        </a:ln>
        <a:effectLst/>
      </c:spPr>
    </c:plotArea>
    <c:legend>
      <c:legendPos val="b"/>
      <c:layout>
        <c:manualLayout>
          <c:xMode val="edge"/>
          <c:yMode val="edge"/>
          <c:x val="1.9798072686169734E-3"/>
          <c:y val="0.8603793209876538"/>
          <c:w val="0.99802019273138298"/>
          <c:h val="0.11184290123456785"/>
        </c:manualLayout>
      </c:layout>
      <c:overlay val="0"/>
      <c:spPr>
        <a:noFill/>
        <a:ln>
          <a:noFill/>
        </a:ln>
        <a:effectLst/>
      </c:spPr>
      <c:txPr>
        <a:bodyPr rot="0" vert="horz"/>
        <a:lstStyle/>
        <a:p>
          <a:pPr>
            <a:defRPr sz="1000"/>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900"/>
      </a:pPr>
      <a:endParaRPr lang="zh-CN"/>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defRPr sz="1400"/>
            </a:pPr>
            <a:r>
              <a:rPr lang="en-US" altLang="zh-CN" sz="1400" b="1" i="0" baseline="0" dirty="0">
                <a:effectLst/>
              </a:rPr>
              <a:t>Digital management of production/work process</a:t>
            </a:r>
            <a:endParaRPr lang="zh-CN" altLang="zh-CN" sz="1100" dirty="0">
              <a:effectLst/>
            </a:endParaRPr>
          </a:p>
        </c:rich>
      </c:tx>
      <c:overlay val="0"/>
      <c:spPr>
        <a:noFill/>
        <a:ln>
          <a:noFill/>
        </a:ln>
        <a:effectLst/>
      </c:spPr>
    </c:title>
    <c:autoTitleDeleted val="0"/>
    <c:plotArea>
      <c:layout/>
      <c:barChart>
        <c:barDir val="col"/>
        <c:grouping val="clustered"/>
        <c:varyColors val="0"/>
        <c:ser>
          <c:idx val="0"/>
          <c:order val="0"/>
          <c:tx>
            <c:strRef>
              <c:f>'D1-D4+'!$G$2</c:f>
              <c:strCache>
                <c:ptCount val="1"/>
                <c:pt idx="0">
                  <c:v>A.根据经验安排</c:v>
                </c:pt>
              </c:strCache>
            </c:strRef>
          </c:tx>
          <c:spPr>
            <a:solidFill>
              <a:schemeClr val="accent1"/>
            </a:solidFill>
            <a:ln>
              <a:noFill/>
            </a:ln>
            <a:effectLst/>
          </c:spPr>
          <c:invertIfNegative val="0"/>
          <c:cat>
            <c:strRef>
              <c:f>'D1-D4+'!$F$3:$F$6</c:f>
              <c:strCache>
                <c:ptCount val="4"/>
                <c:pt idx="0">
                  <c:v>大型企业</c:v>
                </c:pt>
                <c:pt idx="1">
                  <c:v>中型企业</c:v>
                </c:pt>
                <c:pt idx="2">
                  <c:v>小型企业</c:v>
                </c:pt>
                <c:pt idx="3">
                  <c:v>微型企业</c:v>
                </c:pt>
              </c:strCache>
            </c:strRef>
          </c:cat>
          <c:val>
            <c:numRef>
              <c:f>'D1-D4+'!$G$3:$G$6</c:f>
              <c:numCache>
                <c:formatCode>0.00%</c:formatCode>
                <c:ptCount val="4"/>
                <c:pt idx="0">
                  <c:v>0.1578947368421055</c:v>
                </c:pt>
                <c:pt idx="1">
                  <c:v>0.10429447852760718</c:v>
                </c:pt>
                <c:pt idx="2">
                  <c:v>0.15909090909090928</c:v>
                </c:pt>
                <c:pt idx="3">
                  <c:v>0.37593984962406057</c:v>
                </c:pt>
              </c:numCache>
            </c:numRef>
          </c:val>
          <c:extLst>
            <c:ext xmlns:c16="http://schemas.microsoft.com/office/drawing/2014/chart" uri="{C3380CC4-5D6E-409C-BE32-E72D297353CC}">
              <c16:uniqueId val="{00000000-B15E-4FCB-B1E7-BF31F7A006B7}"/>
            </c:ext>
          </c:extLst>
        </c:ser>
        <c:ser>
          <c:idx val="1"/>
          <c:order val="1"/>
          <c:tx>
            <c:strRef>
              <c:f>'D1-D4+'!$H$2</c:f>
              <c:strCache>
                <c:ptCount val="1"/>
                <c:pt idx="0">
                  <c:v>B.根据订单情况，定期人工安排</c:v>
                </c:pt>
              </c:strCache>
            </c:strRef>
          </c:tx>
          <c:spPr>
            <a:solidFill>
              <a:schemeClr val="accent2"/>
            </a:solidFill>
            <a:ln>
              <a:noFill/>
            </a:ln>
            <a:effectLst/>
          </c:spPr>
          <c:invertIfNegative val="0"/>
          <c:cat>
            <c:strRef>
              <c:f>'D1-D4+'!$F$3:$F$6</c:f>
              <c:strCache>
                <c:ptCount val="4"/>
                <c:pt idx="0">
                  <c:v>大型企业</c:v>
                </c:pt>
                <c:pt idx="1">
                  <c:v>中型企业</c:v>
                </c:pt>
                <c:pt idx="2">
                  <c:v>小型企业</c:v>
                </c:pt>
                <c:pt idx="3">
                  <c:v>微型企业</c:v>
                </c:pt>
              </c:strCache>
            </c:strRef>
          </c:cat>
          <c:val>
            <c:numRef>
              <c:f>'D1-D4+'!$H$3:$H$6</c:f>
              <c:numCache>
                <c:formatCode>0.00%</c:formatCode>
                <c:ptCount val="4"/>
                <c:pt idx="0">
                  <c:v>0.29323308270676679</c:v>
                </c:pt>
                <c:pt idx="1">
                  <c:v>0.40797546012269964</c:v>
                </c:pt>
                <c:pt idx="2">
                  <c:v>0.46363636363636401</c:v>
                </c:pt>
                <c:pt idx="3">
                  <c:v>0.44736842105263275</c:v>
                </c:pt>
              </c:numCache>
            </c:numRef>
          </c:val>
          <c:extLst>
            <c:ext xmlns:c16="http://schemas.microsoft.com/office/drawing/2014/chart" uri="{C3380CC4-5D6E-409C-BE32-E72D297353CC}">
              <c16:uniqueId val="{00000001-B15E-4FCB-B1E7-BF31F7A006B7}"/>
            </c:ext>
          </c:extLst>
        </c:ser>
        <c:ser>
          <c:idx val="2"/>
          <c:order val="2"/>
          <c:tx>
            <c:strRef>
              <c:f>'D1-D4+'!$I$2</c:f>
              <c:strCache>
                <c:ptCount val="1"/>
                <c:pt idx="0">
                  <c:v>C.根据订单情况，软件规划方案并派发</c:v>
                </c:pt>
              </c:strCache>
            </c:strRef>
          </c:tx>
          <c:spPr>
            <a:solidFill>
              <a:schemeClr val="accent3"/>
            </a:solidFill>
            <a:ln>
              <a:noFill/>
            </a:ln>
            <a:effectLst/>
          </c:spPr>
          <c:invertIfNegative val="0"/>
          <c:cat>
            <c:strRef>
              <c:f>'D1-D4+'!$F$3:$F$6</c:f>
              <c:strCache>
                <c:ptCount val="4"/>
                <c:pt idx="0">
                  <c:v>大型企业</c:v>
                </c:pt>
                <c:pt idx="1">
                  <c:v>中型企业</c:v>
                </c:pt>
                <c:pt idx="2">
                  <c:v>小型企业</c:v>
                </c:pt>
                <c:pt idx="3">
                  <c:v>微型企业</c:v>
                </c:pt>
              </c:strCache>
            </c:strRef>
          </c:cat>
          <c:val>
            <c:numRef>
              <c:f>'D1-D4+'!$I$3:$I$6</c:f>
              <c:numCache>
                <c:formatCode>0.00%</c:formatCode>
                <c:ptCount val="4"/>
                <c:pt idx="0">
                  <c:v>0.488721804511278</c:v>
                </c:pt>
                <c:pt idx="1">
                  <c:v>0.45705521472392574</c:v>
                </c:pt>
                <c:pt idx="2">
                  <c:v>0.34545454545454557</c:v>
                </c:pt>
                <c:pt idx="3">
                  <c:v>0.11278195488721802</c:v>
                </c:pt>
              </c:numCache>
            </c:numRef>
          </c:val>
          <c:extLst>
            <c:ext xmlns:c16="http://schemas.microsoft.com/office/drawing/2014/chart" uri="{C3380CC4-5D6E-409C-BE32-E72D297353CC}">
              <c16:uniqueId val="{00000002-B15E-4FCB-B1E7-BF31F7A006B7}"/>
            </c:ext>
          </c:extLst>
        </c:ser>
        <c:ser>
          <c:idx val="3"/>
          <c:order val="3"/>
          <c:tx>
            <c:strRef>
              <c:f>'D1-D4+'!$J$2</c:f>
              <c:strCache>
                <c:ptCount val="1"/>
                <c:pt idx="0">
                  <c:v>D.其他</c:v>
                </c:pt>
              </c:strCache>
            </c:strRef>
          </c:tx>
          <c:spPr>
            <a:solidFill>
              <a:schemeClr val="accent4"/>
            </a:solidFill>
            <a:ln>
              <a:noFill/>
            </a:ln>
            <a:effectLst/>
          </c:spPr>
          <c:invertIfNegative val="0"/>
          <c:cat>
            <c:strRef>
              <c:f>'D1-D4+'!$F$3:$F$6</c:f>
              <c:strCache>
                <c:ptCount val="4"/>
                <c:pt idx="0">
                  <c:v>大型企业</c:v>
                </c:pt>
                <c:pt idx="1">
                  <c:v>中型企业</c:v>
                </c:pt>
                <c:pt idx="2">
                  <c:v>小型企业</c:v>
                </c:pt>
                <c:pt idx="3">
                  <c:v>微型企业</c:v>
                </c:pt>
              </c:strCache>
            </c:strRef>
          </c:cat>
          <c:val>
            <c:numRef>
              <c:f>'D1-D4+'!$J$3:$J$6</c:f>
              <c:numCache>
                <c:formatCode>0.00%</c:formatCode>
                <c:ptCount val="4"/>
                <c:pt idx="0">
                  <c:v>6.0150375939849683E-2</c:v>
                </c:pt>
                <c:pt idx="1">
                  <c:v>3.0674846625766982E-2</c:v>
                </c:pt>
                <c:pt idx="2">
                  <c:v>3.1818181818181801E-2</c:v>
                </c:pt>
                <c:pt idx="3">
                  <c:v>6.3909774436090194E-2</c:v>
                </c:pt>
              </c:numCache>
            </c:numRef>
          </c:val>
          <c:extLst>
            <c:ext xmlns:c16="http://schemas.microsoft.com/office/drawing/2014/chart" uri="{C3380CC4-5D6E-409C-BE32-E72D297353CC}">
              <c16:uniqueId val="{00000003-B15E-4FCB-B1E7-BF31F7A006B7}"/>
            </c:ext>
          </c:extLst>
        </c:ser>
        <c:dLbls>
          <c:showLegendKey val="0"/>
          <c:showVal val="0"/>
          <c:showCatName val="0"/>
          <c:showSerName val="0"/>
          <c:showPercent val="0"/>
          <c:showBubbleSize val="0"/>
        </c:dLbls>
        <c:gapWidth val="219"/>
        <c:overlap val="-27"/>
        <c:axId val="420730368"/>
        <c:axId val="420731904"/>
      </c:barChart>
      <c:catAx>
        <c:axId val="4207303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420731904"/>
        <c:crosses val="autoZero"/>
        <c:auto val="1"/>
        <c:lblAlgn val="ctr"/>
        <c:lblOffset val="100"/>
        <c:noMultiLvlLbl val="0"/>
      </c:catAx>
      <c:valAx>
        <c:axId val="420731904"/>
        <c:scaling>
          <c:orientation val="minMax"/>
        </c:scaling>
        <c:delete val="0"/>
        <c:axPos val="l"/>
        <c:numFmt formatCode="0.00%" sourceLinked="1"/>
        <c:majorTickMark val="none"/>
        <c:minorTickMark val="none"/>
        <c:tickLblPos val="nextTo"/>
        <c:spPr>
          <a:noFill/>
          <a:ln>
            <a:noFill/>
          </a:ln>
          <a:effectLst/>
        </c:spPr>
        <c:txPr>
          <a:bodyPr rot="-60000000" vert="horz"/>
          <a:lstStyle/>
          <a:p>
            <a:pPr>
              <a:defRPr/>
            </a:pPr>
            <a:endParaRPr lang="zh-CN"/>
          </a:p>
        </c:txPr>
        <c:crossAx val="420730368"/>
        <c:crosses val="autoZero"/>
        <c:crossBetween val="between"/>
      </c:valAx>
      <c:spPr>
        <a:noFill/>
        <a:ln>
          <a:noFill/>
        </a:ln>
        <a:effectLst/>
      </c:spPr>
    </c:plotArea>
    <c:legend>
      <c:legendPos val="b"/>
      <c:overlay val="0"/>
      <c:spPr>
        <a:noFill/>
        <a:ln>
          <a:noFill/>
        </a:ln>
        <a:effectLst/>
      </c:spPr>
      <c:txPr>
        <a:bodyPr rot="0" vert="horz"/>
        <a:lstStyle/>
        <a:p>
          <a:pPr>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1000"/>
      </a:pPr>
      <a:endParaRPr lang="zh-CN"/>
    </a:p>
  </c:txPr>
  <c:externalData r:id="rId2">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defRPr sz="1400"/>
            </a:pPr>
            <a:r>
              <a:rPr lang="en-US" altLang="zh-CN" sz="1400" dirty="0"/>
              <a:t>Digital management of </a:t>
            </a:r>
            <a:r>
              <a:rPr lang="en-US" altLang="zh-CN" sz="1400" b="1" i="0" u="none" strike="noStrike" baseline="0" dirty="0">
                <a:effectLst/>
              </a:rPr>
              <a:t>process</a:t>
            </a:r>
            <a:r>
              <a:rPr lang="en-US" altLang="zh-CN" sz="1400" dirty="0"/>
              <a:t> monitoring</a:t>
            </a:r>
            <a:endParaRPr lang="zh-CN" sz="1400" dirty="0"/>
          </a:p>
        </c:rich>
      </c:tx>
      <c:overlay val="0"/>
      <c:spPr>
        <a:noFill/>
        <a:ln>
          <a:noFill/>
        </a:ln>
        <a:effectLst/>
      </c:spPr>
    </c:title>
    <c:autoTitleDeleted val="0"/>
    <c:plotArea>
      <c:layout/>
      <c:barChart>
        <c:barDir val="col"/>
        <c:grouping val="clustered"/>
        <c:varyColors val="0"/>
        <c:ser>
          <c:idx val="0"/>
          <c:order val="0"/>
          <c:tx>
            <c:strRef>
              <c:f>'D1-D4+'!$L$2</c:f>
              <c:strCache>
                <c:ptCount val="1"/>
                <c:pt idx="0">
                  <c:v>A.人工现场清点</c:v>
                </c:pt>
              </c:strCache>
            </c:strRef>
          </c:tx>
          <c:spPr>
            <a:solidFill>
              <a:schemeClr val="accent1"/>
            </a:solidFill>
            <a:ln>
              <a:noFill/>
            </a:ln>
            <a:effectLst/>
          </c:spPr>
          <c:invertIfNegative val="0"/>
          <c:cat>
            <c:strRef>
              <c:f>'D1-D4+'!$K$3:$K$6</c:f>
              <c:strCache>
                <c:ptCount val="4"/>
                <c:pt idx="0">
                  <c:v>大型企业</c:v>
                </c:pt>
                <c:pt idx="1">
                  <c:v>中型企业</c:v>
                </c:pt>
                <c:pt idx="2">
                  <c:v>小型企业</c:v>
                </c:pt>
                <c:pt idx="3">
                  <c:v>微型企业</c:v>
                </c:pt>
              </c:strCache>
            </c:strRef>
          </c:cat>
          <c:val>
            <c:numRef>
              <c:f>'D1-D4+'!$L$3:$L$6</c:f>
              <c:numCache>
                <c:formatCode>0.00%</c:formatCode>
                <c:ptCount val="4"/>
                <c:pt idx="0">
                  <c:v>0.278195488721804</c:v>
                </c:pt>
                <c:pt idx="1">
                  <c:v>0.21472392638036822</c:v>
                </c:pt>
                <c:pt idx="2">
                  <c:v>0.32954545454545497</c:v>
                </c:pt>
                <c:pt idx="3">
                  <c:v>0.58646616541353258</c:v>
                </c:pt>
              </c:numCache>
            </c:numRef>
          </c:val>
          <c:extLst>
            <c:ext xmlns:c16="http://schemas.microsoft.com/office/drawing/2014/chart" uri="{C3380CC4-5D6E-409C-BE32-E72D297353CC}">
              <c16:uniqueId val="{00000000-FD4A-4438-A215-491A2814D7DF}"/>
            </c:ext>
          </c:extLst>
        </c:ser>
        <c:ser>
          <c:idx val="1"/>
          <c:order val="1"/>
          <c:tx>
            <c:strRef>
              <c:f>'D1-D4+'!$M$2</c:f>
              <c:strCache>
                <c:ptCount val="1"/>
                <c:pt idx="0">
                  <c:v>B.人工远程监控</c:v>
                </c:pt>
              </c:strCache>
            </c:strRef>
          </c:tx>
          <c:spPr>
            <a:solidFill>
              <a:schemeClr val="accent2"/>
            </a:solidFill>
            <a:ln>
              <a:noFill/>
            </a:ln>
            <a:effectLst/>
          </c:spPr>
          <c:invertIfNegative val="0"/>
          <c:cat>
            <c:strRef>
              <c:f>'D1-D4+'!$K$3:$K$6</c:f>
              <c:strCache>
                <c:ptCount val="4"/>
                <c:pt idx="0">
                  <c:v>大型企业</c:v>
                </c:pt>
                <c:pt idx="1">
                  <c:v>中型企业</c:v>
                </c:pt>
                <c:pt idx="2">
                  <c:v>小型企业</c:v>
                </c:pt>
                <c:pt idx="3">
                  <c:v>微型企业</c:v>
                </c:pt>
              </c:strCache>
            </c:strRef>
          </c:cat>
          <c:val>
            <c:numRef>
              <c:f>'D1-D4+'!$M$3:$M$6</c:f>
              <c:numCache>
                <c:formatCode>0.00%</c:formatCode>
                <c:ptCount val="4"/>
                <c:pt idx="0">
                  <c:v>0.12781954887218025</c:v>
                </c:pt>
                <c:pt idx="1">
                  <c:v>0.25766871165644251</c:v>
                </c:pt>
                <c:pt idx="2">
                  <c:v>0.243181818181818</c:v>
                </c:pt>
                <c:pt idx="3">
                  <c:v>0.1578947368421055</c:v>
                </c:pt>
              </c:numCache>
            </c:numRef>
          </c:val>
          <c:extLst>
            <c:ext xmlns:c16="http://schemas.microsoft.com/office/drawing/2014/chart" uri="{C3380CC4-5D6E-409C-BE32-E72D297353CC}">
              <c16:uniqueId val="{00000001-FD4A-4438-A215-491A2814D7DF}"/>
            </c:ext>
          </c:extLst>
        </c:ser>
        <c:ser>
          <c:idx val="2"/>
          <c:order val="2"/>
          <c:tx>
            <c:strRef>
              <c:f>'D1-D4+'!$N$2</c:f>
              <c:strCache>
                <c:ptCount val="1"/>
                <c:pt idx="0">
                  <c:v>C.程序实时记录</c:v>
                </c:pt>
              </c:strCache>
            </c:strRef>
          </c:tx>
          <c:spPr>
            <a:solidFill>
              <a:schemeClr val="accent3"/>
            </a:solidFill>
            <a:ln>
              <a:noFill/>
            </a:ln>
            <a:effectLst/>
          </c:spPr>
          <c:invertIfNegative val="0"/>
          <c:cat>
            <c:strRef>
              <c:f>'D1-D4+'!$K$3:$K$6</c:f>
              <c:strCache>
                <c:ptCount val="4"/>
                <c:pt idx="0">
                  <c:v>大型企业</c:v>
                </c:pt>
                <c:pt idx="1">
                  <c:v>中型企业</c:v>
                </c:pt>
                <c:pt idx="2">
                  <c:v>小型企业</c:v>
                </c:pt>
                <c:pt idx="3">
                  <c:v>微型企业</c:v>
                </c:pt>
              </c:strCache>
            </c:strRef>
          </c:cat>
          <c:val>
            <c:numRef>
              <c:f>'D1-D4+'!$N$3:$N$6</c:f>
              <c:numCache>
                <c:formatCode>0.00%</c:formatCode>
                <c:ptCount val="4"/>
                <c:pt idx="0">
                  <c:v>0.54135338345864659</c:v>
                </c:pt>
                <c:pt idx="1">
                  <c:v>0.51533742331288301</c:v>
                </c:pt>
                <c:pt idx="2">
                  <c:v>0.395454545454546</c:v>
                </c:pt>
                <c:pt idx="3">
                  <c:v>0.15037593984962422</c:v>
                </c:pt>
              </c:numCache>
            </c:numRef>
          </c:val>
          <c:extLst>
            <c:ext xmlns:c16="http://schemas.microsoft.com/office/drawing/2014/chart" uri="{C3380CC4-5D6E-409C-BE32-E72D297353CC}">
              <c16:uniqueId val="{00000002-FD4A-4438-A215-491A2814D7DF}"/>
            </c:ext>
          </c:extLst>
        </c:ser>
        <c:ser>
          <c:idx val="3"/>
          <c:order val="3"/>
          <c:tx>
            <c:strRef>
              <c:f>'D1-D4+'!$O$2</c:f>
              <c:strCache>
                <c:ptCount val="1"/>
                <c:pt idx="0">
                  <c:v>D.其他</c:v>
                </c:pt>
              </c:strCache>
            </c:strRef>
          </c:tx>
          <c:spPr>
            <a:solidFill>
              <a:schemeClr val="accent4"/>
            </a:solidFill>
            <a:ln>
              <a:noFill/>
            </a:ln>
            <a:effectLst/>
          </c:spPr>
          <c:invertIfNegative val="0"/>
          <c:cat>
            <c:strRef>
              <c:f>'D1-D4+'!$K$3:$K$6</c:f>
              <c:strCache>
                <c:ptCount val="4"/>
                <c:pt idx="0">
                  <c:v>大型企业</c:v>
                </c:pt>
                <c:pt idx="1">
                  <c:v>中型企业</c:v>
                </c:pt>
                <c:pt idx="2">
                  <c:v>小型企业</c:v>
                </c:pt>
                <c:pt idx="3">
                  <c:v>微型企业</c:v>
                </c:pt>
              </c:strCache>
            </c:strRef>
          </c:cat>
          <c:val>
            <c:numRef>
              <c:f>'D1-D4+'!$O$3:$O$6</c:f>
              <c:numCache>
                <c:formatCode>0.00%</c:formatCode>
                <c:ptCount val="4"/>
                <c:pt idx="0">
                  <c:v>5.2631578947368404E-2</c:v>
                </c:pt>
                <c:pt idx="1">
                  <c:v>1.2269938650306698E-2</c:v>
                </c:pt>
                <c:pt idx="2">
                  <c:v>3.1818181818181801E-2</c:v>
                </c:pt>
                <c:pt idx="3">
                  <c:v>0.105263157894737</c:v>
                </c:pt>
              </c:numCache>
            </c:numRef>
          </c:val>
          <c:extLst>
            <c:ext xmlns:c16="http://schemas.microsoft.com/office/drawing/2014/chart" uri="{C3380CC4-5D6E-409C-BE32-E72D297353CC}">
              <c16:uniqueId val="{00000003-FD4A-4438-A215-491A2814D7DF}"/>
            </c:ext>
          </c:extLst>
        </c:ser>
        <c:dLbls>
          <c:showLegendKey val="0"/>
          <c:showVal val="0"/>
          <c:showCatName val="0"/>
          <c:showSerName val="0"/>
          <c:showPercent val="0"/>
          <c:showBubbleSize val="0"/>
        </c:dLbls>
        <c:gapWidth val="219"/>
        <c:overlap val="-27"/>
        <c:axId val="421817344"/>
        <c:axId val="421831424"/>
      </c:barChart>
      <c:catAx>
        <c:axId val="4218173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sz="900"/>
            </a:pPr>
            <a:endParaRPr lang="zh-CN"/>
          </a:p>
        </c:txPr>
        <c:crossAx val="421831424"/>
        <c:crosses val="autoZero"/>
        <c:auto val="1"/>
        <c:lblAlgn val="ctr"/>
        <c:lblOffset val="100"/>
        <c:noMultiLvlLbl val="0"/>
      </c:catAx>
      <c:valAx>
        <c:axId val="421831424"/>
        <c:scaling>
          <c:orientation val="minMax"/>
        </c:scaling>
        <c:delete val="0"/>
        <c:axPos val="l"/>
        <c:numFmt formatCode="0.00%" sourceLinked="1"/>
        <c:majorTickMark val="none"/>
        <c:minorTickMark val="none"/>
        <c:tickLblPos val="nextTo"/>
        <c:spPr>
          <a:noFill/>
          <a:ln>
            <a:noFill/>
          </a:ln>
          <a:effectLst/>
        </c:spPr>
        <c:txPr>
          <a:bodyPr rot="-60000000" vert="horz"/>
          <a:lstStyle/>
          <a:p>
            <a:pPr>
              <a:defRPr sz="800"/>
            </a:pPr>
            <a:endParaRPr lang="zh-CN"/>
          </a:p>
        </c:txPr>
        <c:crossAx val="421817344"/>
        <c:crosses val="autoZero"/>
        <c:crossBetween val="between"/>
      </c:valAx>
      <c:spPr>
        <a:noFill/>
        <a:ln>
          <a:noFill/>
        </a:ln>
        <a:effectLst/>
      </c:spPr>
    </c:plotArea>
    <c:legend>
      <c:legendPos val="b"/>
      <c:overlay val="0"/>
      <c:spPr>
        <a:noFill/>
        <a:ln>
          <a:noFill/>
        </a:ln>
        <a:effectLst/>
      </c:spPr>
      <c:txPr>
        <a:bodyPr rot="0" vert="horz"/>
        <a:lstStyle/>
        <a:p>
          <a:pPr>
            <a:defRPr sz="900"/>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800"/>
      </a:pPr>
      <a:endParaRPr lang="zh-CN"/>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defRPr sz="1400"/>
            </a:pPr>
            <a:r>
              <a:rPr lang="en-US" altLang="zh-CN" sz="1400" dirty="0"/>
              <a:t>Digital management of </a:t>
            </a:r>
            <a:br>
              <a:rPr lang="en-US" altLang="zh-CN" sz="1400" dirty="0"/>
            </a:br>
            <a:r>
              <a:rPr lang="en-US" altLang="zh-CN" sz="1400" dirty="0"/>
              <a:t>client demands</a:t>
            </a:r>
            <a:endParaRPr lang="zh-CN" sz="1400" dirty="0"/>
          </a:p>
        </c:rich>
      </c:tx>
      <c:overlay val="0"/>
      <c:spPr>
        <a:noFill/>
        <a:ln>
          <a:noFill/>
        </a:ln>
        <a:effectLst/>
      </c:spPr>
    </c:title>
    <c:autoTitleDeleted val="0"/>
    <c:plotArea>
      <c:layout/>
      <c:barChart>
        <c:barDir val="col"/>
        <c:grouping val="clustered"/>
        <c:varyColors val="0"/>
        <c:ser>
          <c:idx val="0"/>
          <c:order val="0"/>
          <c:tx>
            <c:strRef>
              <c:f>'D1-D4+'!$Q$2</c:f>
              <c:strCache>
                <c:ptCount val="1"/>
                <c:pt idx="0">
                  <c:v>A.主要根据自身经验</c:v>
                </c:pt>
              </c:strCache>
            </c:strRef>
          </c:tx>
          <c:spPr>
            <a:solidFill>
              <a:schemeClr val="accent1"/>
            </a:solidFill>
            <a:ln>
              <a:noFill/>
            </a:ln>
            <a:effectLst/>
          </c:spPr>
          <c:invertIfNegative val="0"/>
          <c:cat>
            <c:strRef>
              <c:f>'D1-D4+'!$P$3:$P$6</c:f>
              <c:strCache>
                <c:ptCount val="4"/>
                <c:pt idx="0">
                  <c:v>大型企业</c:v>
                </c:pt>
                <c:pt idx="1">
                  <c:v>中型企业</c:v>
                </c:pt>
                <c:pt idx="2">
                  <c:v>小型企业</c:v>
                </c:pt>
                <c:pt idx="3">
                  <c:v>微型企业</c:v>
                </c:pt>
              </c:strCache>
            </c:strRef>
          </c:cat>
          <c:val>
            <c:numRef>
              <c:f>'D1-D4+'!$Q$3:$Q$6</c:f>
              <c:numCache>
                <c:formatCode>0.00%</c:formatCode>
                <c:ptCount val="4"/>
                <c:pt idx="0">
                  <c:v>0.14285714285714338</c:v>
                </c:pt>
                <c:pt idx="1">
                  <c:v>9.5092024539877459E-2</c:v>
                </c:pt>
                <c:pt idx="2">
                  <c:v>0.16818181818181788</c:v>
                </c:pt>
                <c:pt idx="3">
                  <c:v>0.39097744360902364</c:v>
                </c:pt>
              </c:numCache>
            </c:numRef>
          </c:val>
          <c:extLst>
            <c:ext xmlns:c16="http://schemas.microsoft.com/office/drawing/2014/chart" uri="{C3380CC4-5D6E-409C-BE32-E72D297353CC}">
              <c16:uniqueId val="{00000000-C987-45D2-9A22-DA9FD24D2047}"/>
            </c:ext>
          </c:extLst>
        </c:ser>
        <c:ser>
          <c:idx val="1"/>
          <c:order val="1"/>
          <c:tx>
            <c:strRef>
              <c:f>'D1-D4+'!$R$2</c:f>
              <c:strCache>
                <c:ptCount val="1"/>
                <c:pt idx="0">
                  <c:v>B.主要根据客户最近一次的反馈</c:v>
                </c:pt>
              </c:strCache>
            </c:strRef>
          </c:tx>
          <c:spPr>
            <a:solidFill>
              <a:schemeClr val="accent2"/>
            </a:solidFill>
            <a:ln>
              <a:noFill/>
            </a:ln>
            <a:effectLst/>
          </c:spPr>
          <c:invertIfNegative val="0"/>
          <c:cat>
            <c:strRef>
              <c:f>'D1-D4+'!$P$3:$P$6</c:f>
              <c:strCache>
                <c:ptCount val="4"/>
                <c:pt idx="0">
                  <c:v>大型企业</c:v>
                </c:pt>
                <c:pt idx="1">
                  <c:v>中型企业</c:v>
                </c:pt>
                <c:pt idx="2">
                  <c:v>小型企业</c:v>
                </c:pt>
                <c:pt idx="3">
                  <c:v>微型企业</c:v>
                </c:pt>
              </c:strCache>
            </c:strRef>
          </c:cat>
          <c:val>
            <c:numRef>
              <c:f>'D1-D4+'!$R$3:$R$6</c:f>
              <c:numCache>
                <c:formatCode>0.00%</c:formatCode>
                <c:ptCount val="4"/>
                <c:pt idx="0">
                  <c:v>0.1578947368421055</c:v>
                </c:pt>
                <c:pt idx="1">
                  <c:v>0.18711656441717825</c:v>
                </c:pt>
                <c:pt idx="2">
                  <c:v>0.23409090909090899</c:v>
                </c:pt>
                <c:pt idx="3">
                  <c:v>0.21052631578947428</c:v>
                </c:pt>
              </c:numCache>
            </c:numRef>
          </c:val>
          <c:extLst>
            <c:ext xmlns:c16="http://schemas.microsoft.com/office/drawing/2014/chart" uri="{C3380CC4-5D6E-409C-BE32-E72D297353CC}">
              <c16:uniqueId val="{00000001-C987-45D2-9A22-DA9FD24D2047}"/>
            </c:ext>
          </c:extLst>
        </c:ser>
        <c:ser>
          <c:idx val="2"/>
          <c:order val="2"/>
          <c:tx>
            <c:strRef>
              <c:f>'D1-D4+'!$S$2</c:f>
              <c:strCache>
                <c:ptCount val="1"/>
                <c:pt idx="0">
                  <c:v>C.根据历史销售数据和市场销售数据，进行数据分析</c:v>
                </c:pt>
              </c:strCache>
            </c:strRef>
          </c:tx>
          <c:spPr>
            <a:solidFill>
              <a:schemeClr val="accent3"/>
            </a:solidFill>
            <a:ln>
              <a:noFill/>
            </a:ln>
            <a:effectLst/>
          </c:spPr>
          <c:invertIfNegative val="0"/>
          <c:cat>
            <c:strRef>
              <c:f>'D1-D4+'!$P$3:$P$6</c:f>
              <c:strCache>
                <c:ptCount val="4"/>
                <c:pt idx="0">
                  <c:v>大型企业</c:v>
                </c:pt>
                <c:pt idx="1">
                  <c:v>中型企业</c:v>
                </c:pt>
                <c:pt idx="2">
                  <c:v>小型企业</c:v>
                </c:pt>
                <c:pt idx="3">
                  <c:v>微型企业</c:v>
                </c:pt>
              </c:strCache>
            </c:strRef>
          </c:cat>
          <c:val>
            <c:numRef>
              <c:f>'D1-D4+'!$S$3:$S$6</c:f>
              <c:numCache>
                <c:formatCode>0.00%</c:formatCode>
                <c:ptCount val="4"/>
                <c:pt idx="0">
                  <c:v>0.65413533834586601</c:v>
                </c:pt>
                <c:pt idx="1">
                  <c:v>0.70858895705521496</c:v>
                </c:pt>
                <c:pt idx="2">
                  <c:v>0.57727272727272649</c:v>
                </c:pt>
                <c:pt idx="3">
                  <c:v>0.33082706766917402</c:v>
                </c:pt>
              </c:numCache>
            </c:numRef>
          </c:val>
          <c:extLst>
            <c:ext xmlns:c16="http://schemas.microsoft.com/office/drawing/2014/chart" uri="{C3380CC4-5D6E-409C-BE32-E72D297353CC}">
              <c16:uniqueId val="{00000002-C987-45D2-9A22-DA9FD24D2047}"/>
            </c:ext>
          </c:extLst>
        </c:ser>
        <c:ser>
          <c:idx val="3"/>
          <c:order val="3"/>
          <c:tx>
            <c:strRef>
              <c:f>'D1-D4+'!$T$2</c:f>
              <c:strCache>
                <c:ptCount val="1"/>
                <c:pt idx="0">
                  <c:v>D.其他</c:v>
                </c:pt>
              </c:strCache>
            </c:strRef>
          </c:tx>
          <c:spPr>
            <a:solidFill>
              <a:schemeClr val="accent4"/>
            </a:solidFill>
            <a:ln>
              <a:noFill/>
            </a:ln>
            <a:effectLst/>
          </c:spPr>
          <c:invertIfNegative val="0"/>
          <c:cat>
            <c:strRef>
              <c:f>'D1-D4+'!$P$3:$P$6</c:f>
              <c:strCache>
                <c:ptCount val="4"/>
                <c:pt idx="0">
                  <c:v>大型企业</c:v>
                </c:pt>
                <c:pt idx="1">
                  <c:v>中型企业</c:v>
                </c:pt>
                <c:pt idx="2">
                  <c:v>小型企业</c:v>
                </c:pt>
                <c:pt idx="3">
                  <c:v>微型企业</c:v>
                </c:pt>
              </c:strCache>
            </c:strRef>
          </c:cat>
          <c:val>
            <c:numRef>
              <c:f>'D1-D4+'!$T$3:$T$6</c:f>
              <c:numCache>
                <c:formatCode>0.00%</c:formatCode>
                <c:ptCount val="4"/>
                <c:pt idx="0">
                  <c:v>4.5112781954887396E-2</c:v>
                </c:pt>
                <c:pt idx="1">
                  <c:v>9.2024539877300724E-3</c:v>
                </c:pt>
                <c:pt idx="2">
                  <c:v>2.0454545454545545E-2</c:v>
                </c:pt>
                <c:pt idx="3">
                  <c:v>6.7669172932330809E-2</c:v>
                </c:pt>
              </c:numCache>
            </c:numRef>
          </c:val>
          <c:extLst>
            <c:ext xmlns:c16="http://schemas.microsoft.com/office/drawing/2014/chart" uri="{C3380CC4-5D6E-409C-BE32-E72D297353CC}">
              <c16:uniqueId val="{00000003-C987-45D2-9A22-DA9FD24D2047}"/>
            </c:ext>
          </c:extLst>
        </c:ser>
        <c:dLbls>
          <c:showLegendKey val="0"/>
          <c:showVal val="0"/>
          <c:showCatName val="0"/>
          <c:showSerName val="0"/>
          <c:showPercent val="0"/>
          <c:showBubbleSize val="0"/>
        </c:dLbls>
        <c:gapWidth val="219"/>
        <c:overlap val="-27"/>
        <c:axId val="422085376"/>
        <c:axId val="422086912"/>
      </c:barChart>
      <c:catAx>
        <c:axId val="4220853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422086912"/>
        <c:crosses val="autoZero"/>
        <c:auto val="1"/>
        <c:lblAlgn val="ctr"/>
        <c:lblOffset val="100"/>
        <c:noMultiLvlLbl val="0"/>
      </c:catAx>
      <c:valAx>
        <c:axId val="422086912"/>
        <c:scaling>
          <c:orientation val="minMax"/>
        </c:scaling>
        <c:delete val="0"/>
        <c:axPos val="l"/>
        <c:numFmt formatCode="0.00%" sourceLinked="1"/>
        <c:majorTickMark val="none"/>
        <c:minorTickMark val="none"/>
        <c:tickLblPos val="nextTo"/>
        <c:spPr>
          <a:noFill/>
          <a:ln>
            <a:noFill/>
          </a:ln>
          <a:effectLst/>
        </c:spPr>
        <c:txPr>
          <a:bodyPr rot="-60000000" vert="horz"/>
          <a:lstStyle/>
          <a:p>
            <a:pPr>
              <a:defRPr/>
            </a:pPr>
            <a:endParaRPr lang="zh-CN"/>
          </a:p>
        </c:txPr>
        <c:crossAx val="422085376"/>
        <c:crosses val="autoZero"/>
        <c:crossBetween val="between"/>
      </c:valAx>
      <c:spPr>
        <a:noFill/>
        <a:ln>
          <a:noFill/>
        </a:ln>
        <a:effectLst/>
      </c:spPr>
    </c:plotArea>
    <c:legend>
      <c:legendPos val="b"/>
      <c:overlay val="0"/>
      <c:spPr>
        <a:noFill/>
        <a:ln>
          <a:noFill/>
        </a:ln>
        <a:effectLst/>
      </c:spPr>
      <c:txPr>
        <a:bodyPr rot="0" vert="horz"/>
        <a:lstStyle/>
        <a:p>
          <a:pPr>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1000"/>
      </a:pPr>
      <a:endParaRPr lang="zh-CN"/>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defRPr sz="1600"/>
            </a:pPr>
            <a:r>
              <a:rPr lang="en-US" altLang="zh-CN" sz="1600" dirty="0"/>
              <a:t>Use of EMS</a:t>
            </a:r>
            <a:endParaRPr lang="zh-CN" sz="1600" dirty="0"/>
          </a:p>
        </c:rich>
      </c:tx>
      <c:overlay val="0"/>
      <c:spPr>
        <a:noFill/>
        <a:ln>
          <a:noFill/>
        </a:ln>
        <a:effectLst/>
      </c:spPr>
    </c:title>
    <c:autoTitleDeleted val="0"/>
    <c:plotArea>
      <c:layout/>
      <c:barChart>
        <c:barDir val="col"/>
        <c:grouping val="clustered"/>
        <c:varyColors val="0"/>
        <c:ser>
          <c:idx val="0"/>
          <c:order val="0"/>
          <c:tx>
            <c:strRef>
              <c:f>'D5-D10+'!$I$2</c:f>
              <c:strCache>
                <c:ptCount val="1"/>
                <c:pt idx="0">
                  <c:v>A.生产运作管理系统</c:v>
                </c:pt>
              </c:strCache>
            </c:strRef>
          </c:tx>
          <c:spPr>
            <a:solidFill>
              <a:schemeClr val="accent1"/>
            </a:solidFill>
            <a:ln>
              <a:noFill/>
            </a:ln>
            <a:effectLst/>
          </c:spPr>
          <c:invertIfNegative val="0"/>
          <c:cat>
            <c:strRef>
              <c:f>'D5-D10+'!$H$3:$H$6</c:f>
              <c:strCache>
                <c:ptCount val="4"/>
                <c:pt idx="0">
                  <c:v>大型</c:v>
                </c:pt>
                <c:pt idx="1">
                  <c:v>中型</c:v>
                </c:pt>
                <c:pt idx="2">
                  <c:v>小型</c:v>
                </c:pt>
                <c:pt idx="3">
                  <c:v>微型</c:v>
                </c:pt>
              </c:strCache>
            </c:strRef>
          </c:cat>
          <c:val>
            <c:numRef>
              <c:f>'D5-D10+'!$I$3:$I$6</c:f>
              <c:numCache>
                <c:formatCode>General</c:formatCode>
                <c:ptCount val="4"/>
                <c:pt idx="0">
                  <c:v>0.63157894736842246</c:v>
                </c:pt>
                <c:pt idx="1">
                  <c:v>0.65230769230769381</c:v>
                </c:pt>
                <c:pt idx="2">
                  <c:v>0.54691075514874099</c:v>
                </c:pt>
                <c:pt idx="3">
                  <c:v>0.34241245136186915</c:v>
                </c:pt>
              </c:numCache>
            </c:numRef>
          </c:val>
          <c:extLst>
            <c:ext xmlns:c16="http://schemas.microsoft.com/office/drawing/2014/chart" uri="{C3380CC4-5D6E-409C-BE32-E72D297353CC}">
              <c16:uniqueId val="{00000000-F63B-483B-ADD1-AED6B74C7D0A}"/>
            </c:ext>
          </c:extLst>
        </c:ser>
        <c:ser>
          <c:idx val="1"/>
          <c:order val="1"/>
          <c:tx>
            <c:strRef>
              <c:f>'D5-D10+'!$J$2</c:f>
              <c:strCache>
                <c:ptCount val="1"/>
                <c:pt idx="0">
                  <c:v>B.财务管理系统</c:v>
                </c:pt>
              </c:strCache>
            </c:strRef>
          </c:tx>
          <c:spPr>
            <a:solidFill>
              <a:schemeClr val="accent2"/>
            </a:solidFill>
            <a:ln>
              <a:noFill/>
            </a:ln>
            <a:effectLst/>
          </c:spPr>
          <c:invertIfNegative val="0"/>
          <c:cat>
            <c:strRef>
              <c:f>'D5-D10+'!$H$3:$H$6</c:f>
              <c:strCache>
                <c:ptCount val="4"/>
                <c:pt idx="0">
                  <c:v>大型</c:v>
                </c:pt>
                <c:pt idx="1">
                  <c:v>中型</c:v>
                </c:pt>
                <c:pt idx="2">
                  <c:v>小型</c:v>
                </c:pt>
                <c:pt idx="3">
                  <c:v>微型</c:v>
                </c:pt>
              </c:strCache>
            </c:strRef>
          </c:cat>
          <c:val>
            <c:numRef>
              <c:f>'D5-D10+'!$J$3:$J$6</c:f>
              <c:numCache>
                <c:formatCode>General</c:formatCode>
                <c:ptCount val="4"/>
                <c:pt idx="0">
                  <c:v>0.76691729323308566</c:v>
                </c:pt>
                <c:pt idx="1">
                  <c:v>0.82461538461538564</c:v>
                </c:pt>
                <c:pt idx="2">
                  <c:v>0.76201372997711658</c:v>
                </c:pt>
                <c:pt idx="3">
                  <c:v>0.30350194552529208</c:v>
                </c:pt>
              </c:numCache>
            </c:numRef>
          </c:val>
          <c:extLst>
            <c:ext xmlns:c16="http://schemas.microsoft.com/office/drawing/2014/chart" uri="{C3380CC4-5D6E-409C-BE32-E72D297353CC}">
              <c16:uniqueId val="{00000001-F63B-483B-ADD1-AED6B74C7D0A}"/>
            </c:ext>
          </c:extLst>
        </c:ser>
        <c:ser>
          <c:idx val="2"/>
          <c:order val="2"/>
          <c:tx>
            <c:strRef>
              <c:f>'D5-D10+'!$K$2</c:f>
              <c:strCache>
                <c:ptCount val="1"/>
                <c:pt idx="0">
                  <c:v>C.人力资源管理系统</c:v>
                </c:pt>
              </c:strCache>
            </c:strRef>
          </c:tx>
          <c:spPr>
            <a:solidFill>
              <a:schemeClr val="accent3"/>
            </a:solidFill>
            <a:ln>
              <a:noFill/>
            </a:ln>
            <a:effectLst/>
          </c:spPr>
          <c:invertIfNegative val="0"/>
          <c:cat>
            <c:strRef>
              <c:f>'D5-D10+'!$H$3:$H$6</c:f>
              <c:strCache>
                <c:ptCount val="4"/>
                <c:pt idx="0">
                  <c:v>大型</c:v>
                </c:pt>
                <c:pt idx="1">
                  <c:v>中型</c:v>
                </c:pt>
                <c:pt idx="2">
                  <c:v>小型</c:v>
                </c:pt>
                <c:pt idx="3">
                  <c:v>微型</c:v>
                </c:pt>
              </c:strCache>
            </c:strRef>
          </c:cat>
          <c:val>
            <c:numRef>
              <c:f>'D5-D10+'!$K$3:$K$6</c:f>
              <c:numCache>
                <c:formatCode>General</c:formatCode>
                <c:ptCount val="4"/>
                <c:pt idx="0">
                  <c:v>0.744360902255639</c:v>
                </c:pt>
                <c:pt idx="1">
                  <c:v>0.65538461538461645</c:v>
                </c:pt>
                <c:pt idx="2">
                  <c:v>0.47368421052631599</c:v>
                </c:pt>
                <c:pt idx="3">
                  <c:v>0.20233463035019536</c:v>
                </c:pt>
              </c:numCache>
            </c:numRef>
          </c:val>
          <c:extLst>
            <c:ext xmlns:c16="http://schemas.microsoft.com/office/drawing/2014/chart" uri="{C3380CC4-5D6E-409C-BE32-E72D297353CC}">
              <c16:uniqueId val="{00000002-F63B-483B-ADD1-AED6B74C7D0A}"/>
            </c:ext>
          </c:extLst>
        </c:ser>
        <c:ser>
          <c:idx val="3"/>
          <c:order val="3"/>
          <c:tx>
            <c:strRef>
              <c:f>'D5-D10+'!$L$2</c:f>
              <c:strCache>
                <c:ptCount val="1"/>
                <c:pt idx="0">
                  <c:v>D.办公系统</c:v>
                </c:pt>
              </c:strCache>
            </c:strRef>
          </c:tx>
          <c:spPr>
            <a:solidFill>
              <a:schemeClr val="accent4"/>
            </a:solidFill>
            <a:ln>
              <a:noFill/>
            </a:ln>
            <a:effectLst/>
          </c:spPr>
          <c:invertIfNegative val="0"/>
          <c:cat>
            <c:strRef>
              <c:f>'D5-D10+'!$H$3:$H$6</c:f>
              <c:strCache>
                <c:ptCount val="4"/>
                <c:pt idx="0">
                  <c:v>大型</c:v>
                </c:pt>
                <c:pt idx="1">
                  <c:v>中型</c:v>
                </c:pt>
                <c:pt idx="2">
                  <c:v>小型</c:v>
                </c:pt>
                <c:pt idx="3">
                  <c:v>微型</c:v>
                </c:pt>
              </c:strCache>
            </c:strRef>
          </c:cat>
          <c:val>
            <c:numRef>
              <c:f>'D5-D10+'!$L$3:$L$6</c:f>
              <c:numCache>
                <c:formatCode>General</c:formatCode>
                <c:ptCount val="4"/>
                <c:pt idx="0">
                  <c:v>0.66165413533834783</c:v>
                </c:pt>
                <c:pt idx="1">
                  <c:v>0.68615384615384745</c:v>
                </c:pt>
                <c:pt idx="2">
                  <c:v>0.59496567505720654</c:v>
                </c:pt>
                <c:pt idx="3">
                  <c:v>0.27626459143968973</c:v>
                </c:pt>
              </c:numCache>
            </c:numRef>
          </c:val>
          <c:extLst>
            <c:ext xmlns:c16="http://schemas.microsoft.com/office/drawing/2014/chart" uri="{C3380CC4-5D6E-409C-BE32-E72D297353CC}">
              <c16:uniqueId val="{00000003-F63B-483B-ADD1-AED6B74C7D0A}"/>
            </c:ext>
          </c:extLst>
        </c:ser>
        <c:ser>
          <c:idx val="4"/>
          <c:order val="4"/>
          <c:tx>
            <c:strRef>
              <c:f>'D5-D10+'!$M$2</c:f>
              <c:strCache>
                <c:ptCount val="1"/>
                <c:pt idx="0">
                  <c:v>E.其他</c:v>
                </c:pt>
              </c:strCache>
            </c:strRef>
          </c:tx>
          <c:spPr>
            <a:solidFill>
              <a:schemeClr val="accent5"/>
            </a:solidFill>
            <a:ln>
              <a:noFill/>
            </a:ln>
            <a:effectLst/>
          </c:spPr>
          <c:invertIfNegative val="0"/>
          <c:cat>
            <c:strRef>
              <c:f>'D5-D10+'!$H$3:$H$6</c:f>
              <c:strCache>
                <c:ptCount val="4"/>
                <c:pt idx="0">
                  <c:v>大型</c:v>
                </c:pt>
                <c:pt idx="1">
                  <c:v>中型</c:v>
                </c:pt>
                <c:pt idx="2">
                  <c:v>小型</c:v>
                </c:pt>
                <c:pt idx="3">
                  <c:v>微型</c:v>
                </c:pt>
              </c:strCache>
            </c:strRef>
          </c:cat>
          <c:val>
            <c:numRef>
              <c:f>'D5-D10+'!$M$3:$M$6</c:f>
              <c:numCache>
                <c:formatCode>General</c:formatCode>
                <c:ptCount val="4"/>
                <c:pt idx="0">
                  <c:v>7.5187969924812123E-2</c:v>
                </c:pt>
                <c:pt idx="1">
                  <c:v>3.0769230769230802E-2</c:v>
                </c:pt>
                <c:pt idx="2">
                  <c:v>3.4324942791762E-2</c:v>
                </c:pt>
                <c:pt idx="3">
                  <c:v>0.16731517509727636</c:v>
                </c:pt>
              </c:numCache>
            </c:numRef>
          </c:val>
          <c:extLst>
            <c:ext xmlns:c16="http://schemas.microsoft.com/office/drawing/2014/chart" uri="{C3380CC4-5D6E-409C-BE32-E72D297353CC}">
              <c16:uniqueId val="{00000004-F63B-483B-ADD1-AED6B74C7D0A}"/>
            </c:ext>
          </c:extLst>
        </c:ser>
        <c:ser>
          <c:idx val="5"/>
          <c:order val="5"/>
          <c:tx>
            <c:strRef>
              <c:f>'D5-D10+'!$N$2</c:f>
              <c:strCache>
                <c:ptCount val="1"/>
                <c:pt idx="0">
                  <c:v>F.未使用任何系统</c:v>
                </c:pt>
              </c:strCache>
            </c:strRef>
          </c:tx>
          <c:spPr>
            <a:solidFill>
              <a:schemeClr val="accent6"/>
            </a:solidFill>
            <a:ln>
              <a:noFill/>
            </a:ln>
            <a:effectLst/>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'D5-D10+'!$H$3:$H$6</c:f>
              <c:strCache>
                <c:ptCount val="4"/>
                <c:pt idx="0">
                  <c:v>大型</c:v>
                </c:pt>
                <c:pt idx="1">
                  <c:v>中型</c:v>
                </c:pt>
                <c:pt idx="2">
                  <c:v>小型</c:v>
                </c:pt>
                <c:pt idx="3">
                  <c:v>微型</c:v>
                </c:pt>
              </c:strCache>
            </c:strRef>
          </c:cat>
          <c:val>
            <c:numRef>
              <c:f>'D5-D10+'!$N$3:$N$6</c:f>
              <c:numCache>
                <c:formatCode>General</c:formatCode>
                <c:ptCount val="4"/>
                <c:pt idx="0">
                  <c:v>7.5187969924812165E-3</c:v>
                </c:pt>
                <c:pt idx="1">
                  <c:v>0</c:v>
                </c:pt>
                <c:pt idx="2">
                  <c:v>2.5171624713958798E-2</c:v>
                </c:pt>
                <c:pt idx="3">
                  <c:v>0.18677042801556401</c:v>
                </c:pt>
              </c:numCache>
            </c:numRef>
          </c:val>
          <c:extLst>
            <c:ext xmlns:c16="http://schemas.microsoft.com/office/drawing/2014/chart" uri="{C3380CC4-5D6E-409C-BE32-E72D297353CC}">
              <c16:uniqueId val="{00000005-F63B-483B-ADD1-AED6B74C7D0A}"/>
            </c:ext>
          </c:extLst>
        </c:ser>
        <c:dLbls>
          <c:showLegendKey val="0"/>
          <c:showVal val="0"/>
          <c:showCatName val="0"/>
          <c:showSerName val="0"/>
          <c:showPercent val="0"/>
          <c:showBubbleSize val="0"/>
        </c:dLbls>
        <c:gapWidth val="219"/>
        <c:overlap val="-27"/>
        <c:axId val="422451840"/>
        <c:axId val="422474112"/>
      </c:barChart>
      <c:catAx>
        <c:axId val="422451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422474112"/>
        <c:crosses val="autoZero"/>
        <c:auto val="1"/>
        <c:lblAlgn val="ctr"/>
        <c:lblOffset val="100"/>
        <c:noMultiLvlLbl val="0"/>
      </c:catAx>
      <c:valAx>
        <c:axId val="422474112"/>
        <c:scaling>
          <c:orientation val="minMax"/>
        </c:scaling>
        <c:delete val="0"/>
        <c:axPos val="l"/>
        <c:numFmt formatCode="0.00%" sourceLinked="0"/>
        <c:majorTickMark val="none"/>
        <c:minorTickMark val="none"/>
        <c:tickLblPos val="nextTo"/>
        <c:spPr>
          <a:noFill/>
          <a:ln>
            <a:noFill/>
          </a:ln>
          <a:effectLst/>
        </c:spPr>
        <c:txPr>
          <a:bodyPr rot="-60000000" vert="horz"/>
          <a:lstStyle/>
          <a:p>
            <a:pPr>
              <a:defRPr/>
            </a:pPr>
            <a:endParaRPr lang="zh-CN"/>
          </a:p>
        </c:txPr>
        <c:crossAx val="422451840"/>
        <c:crosses val="autoZero"/>
        <c:crossBetween val="between"/>
      </c:valAx>
      <c:spPr>
        <a:noFill/>
        <a:ln>
          <a:noFill/>
        </a:ln>
        <a:effectLst/>
      </c:spPr>
    </c:plotArea>
    <c:legend>
      <c:legendPos val="b"/>
      <c:overlay val="0"/>
      <c:spPr>
        <a:noFill/>
        <a:ln>
          <a:noFill/>
        </a:ln>
        <a:effectLst/>
      </c:spPr>
      <c:txPr>
        <a:bodyPr rot="0" vert="horz"/>
        <a:lstStyle/>
        <a:p>
          <a:pPr>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1050"/>
      </a:pPr>
      <a:endParaRPr lang="zh-CN"/>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defRPr/>
            </a:pPr>
            <a:r>
              <a:rPr lang="en-US" altLang="zh-CN" dirty="0"/>
              <a:t>Reasons for not using EMS</a:t>
            </a:r>
            <a:endParaRPr lang="zh-CN" dirty="0"/>
          </a:p>
        </c:rich>
      </c:tx>
      <c:overlay val="0"/>
      <c:spPr>
        <a:noFill/>
        <a:ln>
          <a:noFill/>
        </a:ln>
        <a:effectLst/>
      </c:spPr>
    </c:title>
    <c:autoTitleDeleted val="0"/>
    <c:plotArea>
      <c:layout>
        <c:manualLayout>
          <c:layoutTarget val="inner"/>
          <c:xMode val="edge"/>
          <c:yMode val="edge"/>
          <c:x val="0.14277051227112331"/>
          <c:y val="0.16374435635356024"/>
          <c:w val="0.85690765926986456"/>
          <c:h val="0.54231905943263936"/>
        </c:manualLayout>
      </c:layout>
      <c:barChart>
        <c:barDir val="col"/>
        <c:grouping val="clustered"/>
        <c:varyColors val="0"/>
        <c:ser>
          <c:idx val="0"/>
          <c:order val="0"/>
          <c:tx>
            <c:strRef>
              <c:f>'D5-D10+'!$AC$2</c:f>
              <c:strCache>
                <c:ptCount val="1"/>
                <c:pt idx="0">
                  <c:v>A.规模较小，人工管理足矣</c:v>
                </c:pt>
              </c:strCache>
            </c:strRef>
          </c:tx>
          <c:spPr>
            <a:solidFill>
              <a:schemeClr val="accent1"/>
            </a:solidFill>
            <a:ln>
              <a:noFill/>
            </a:ln>
            <a:effectLst/>
          </c:spPr>
          <c:invertIfNegative val="0"/>
          <c:cat>
            <c:strRef>
              <c:f>'D5-D10+'!$AB$3:$AB$6</c:f>
              <c:strCache>
                <c:ptCount val="2"/>
                <c:pt idx="0">
                  <c:v>小型企业</c:v>
                </c:pt>
                <c:pt idx="1">
                  <c:v>微型企业</c:v>
                </c:pt>
              </c:strCache>
            </c:strRef>
          </c:cat>
          <c:val>
            <c:numRef>
              <c:f>'D5-D10+'!$AC$3:$AC$6</c:f>
              <c:numCache>
                <c:formatCode>General</c:formatCode>
                <c:ptCount val="2"/>
                <c:pt idx="0">
                  <c:v>0.58333333333333259</c:v>
                </c:pt>
                <c:pt idx="1">
                  <c:v>0.91228070175438558</c:v>
                </c:pt>
              </c:numCache>
            </c:numRef>
          </c:val>
          <c:extLst>
            <c:ext xmlns:c16="http://schemas.microsoft.com/office/drawing/2014/chart" uri="{C3380CC4-5D6E-409C-BE32-E72D297353CC}">
              <c16:uniqueId val="{00000000-0CCF-4DAF-9D2F-AC58DD0FE5E2}"/>
            </c:ext>
          </c:extLst>
        </c:ser>
        <c:ser>
          <c:idx val="1"/>
          <c:order val="1"/>
          <c:tx>
            <c:strRef>
              <c:f>'D5-D10+'!$AD$2</c:f>
              <c:strCache>
                <c:ptCount val="1"/>
                <c:pt idx="0">
                  <c:v>B.软件价格不可接受</c:v>
                </c:pt>
              </c:strCache>
            </c:strRef>
          </c:tx>
          <c:spPr>
            <a:solidFill>
              <a:schemeClr val="accent2"/>
            </a:solidFill>
            <a:ln>
              <a:noFill/>
            </a:ln>
            <a:effectLst/>
          </c:spPr>
          <c:invertIfNegative val="0"/>
          <c:cat>
            <c:strRef>
              <c:f>'D5-D10+'!$AB$3:$AB$6</c:f>
              <c:strCache>
                <c:ptCount val="2"/>
                <c:pt idx="0">
                  <c:v>小型企业</c:v>
                </c:pt>
                <c:pt idx="1">
                  <c:v>微型企业</c:v>
                </c:pt>
              </c:strCache>
            </c:strRef>
          </c:cat>
          <c:val>
            <c:numRef>
              <c:f>'D5-D10+'!$AD$3:$AD$6</c:f>
              <c:numCache>
                <c:formatCode>General</c:formatCode>
                <c:ptCount val="2"/>
                <c:pt idx="0">
                  <c:v>0</c:v>
                </c:pt>
                <c:pt idx="1">
                  <c:v>7.0175438596491196E-2</c:v>
                </c:pt>
              </c:numCache>
            </c:numRef>
          </c:val>
          <c:extLst>
            <c:ext xmlns:c16="http://schemas.microsoft.com/office/drawing/2014/chart" uri="{C3380CC4-5D6E-409C-BE32-E72D297353CC}">
              <c16:uniqueId val="{00000001-0CCF-4DAF-9D2F-AC58DD0FE5E2}"/>
            </c:ext>
          </c:extLst>
        </c:ser>
        <c:ser>
          <c:idx val="2"/>
          <c:order val="2"/>
          <c:tx>
            <c:strRef>
              <c:f>'D5-D10+'!$AE$2</c:f>
              <c:strCache>
                <c:ptCount val="1"/>
                <c:pt idx="0">
                  <c:v>C.不了解如何操作软件</c:v>
                </c:pt>
              </c:strCache>
            </c:strRef>
          </c:tx>
          <c:spPr>
            <a:solidFill>
              <a:schemeClr val="accent3"/>
            </a:solidFill>
            <a:ln>
              <a:noFill/>
            </a:ln>
            <a:effectLst/>
          </c:spPr>
          <c:invertIfNegative val="0"/>
          <c:cat>
            <c:strRef>
              <c:f>'D5-D10+'!$AB$3:$AB$6</c:f>
              <c:strCache>
                <c:ptCount val="2"/>
                <c:pt idx="0">
                  <c:v>小型企业</c:v>
                </c:pt>
                <c:pt idx="1">
                  <c:v>微型企业</c:v>
                </c:pt>
              </c:strCache>
            </c:strRef>
          </c:cat>
          <c:val>
            <c:numRef>
              <c:f>'D5-D10+'!$AE$3:$AE$6</c:f>
              <c:numCache>
                <c:formatCode>General</c:formatCode>
                <c:ptCount val="2"/>
                <c:pt idx="0">
                  <c:v>0.16666666666666688</c:v>
                </c:pt>
                <c:pt idx="1">
                  <c:v>0.105263157894737</c:v>
                </c:pt>
              </c:numCache>
            </c:numRef>
          </c:val>
          <c:extLst>
            <c:ext xmlns:c16="http://schemas.microsoft.com/office/drawing/2014/chart" uri="{C3380CC4-5D6E-409C-BE32-E72D297353CC}">
              <c16:uniqueId val="{00000002-0CCF-4DAF-9D2F-AC58DD0FE5E2}"/>
            </c:ext>
          </c:extLst>
        </c:ser>
        <c:ser>
          <c:idx val="3"/>
          <c:order val="3"/>
          <c:tx>
            <c:strRef>
              <c:f>'D5-D10+'!$AF$2</c:f>
              <c:strCache>
                <c:ptCount val="1"/>
                <c:pt idx="0">
                  <c:v>D.担心增加税务负担</c:v>
                </c:pt>
              </c:strCache>
            </c:strRef>
          </c:tx>
          <c:spPr>
            <a:solidFill>
              <a:schemeClr val="accent4"/>
            </a:solidFill>
            <a:ln>
              <a:noFill/>
            </a:ln>
            <a:effectLst/>
          </c:spPr>
          <c:invertIfNegative val="0"/>
          <c:cat>
            <c:strRef>
              <c:f>'D5-D10+'!$AB$3:$AB$6</c:f>
              <c:strCache>
                <c:ptCount val="2"/>
                <c:pt idx="0">
                  <c:v>小型企业</c:v>
                </c:pt>
                <c:pt idx="1">
                  <c:v>微型企业</c:v>
                </c:pt>
              </c:strCache>
            </c:strRef>
          </c:cat>
          <c:val>
            <c:numRef>
              <c:f>'D5-D10+'!$AF$3:$AF$6</c:f>
              <c:numCache>
                <c:formatCode>General</c:formatCode>
                <c:ptCount val="2"/>
                <c:pt idx="0">
                  <c:v>0.16666666666666688</c:v>
                </c:pt>
                <c:pt idx="1">
                  <c:v>0</c:v>
                </c:pt>
              </c:numCache>
            </c:numRef>
          </c:val>
          <c:extLst>
            <c:ext xmlns:c16="http://schemas.microsoft.com/office/drawing/2014/chart" uri="{C3380CC4-5D6E-409C-BE32-E72D297353CC}">
              <c16:uniqueId val="{00000003-0CCF-4DAF-9D2F-AC58DD0FE5E2}"/>
            </c:ext>
          </c:extLst>
        </c:ser>
        <c:ser>
          <c:idx val="4"/>
          <c:order val="4"/>
          <c:tx>
            <c:strRef>
              <c:f>'D5-D10+'!$AG$2</c:f>
              <c:strCache>
                <c:ptCount val="1"/>
                <c:pt idx="0">
                  <c:v>E.听说其他企业使用体验不佳</c:v>
                </c:pt>
              </c:strCache>
            </c:strRef>
          </c:tx>
          <c:spPr>
            <a:solidFill>
              <a:schemeClr val="accent5"/>
            </a:solidFill>
            <a:ln>
              <a:noFill/>
            </a:ln>
            <a:effectLst/>
          </c:spPr>
          <c:invertIfNegative val="0"/>
          <c:cat>
            <c:strRef>
              <c:f>'D5-D10+'!$AB$3:$AB$6</c:f>
              <c:strCache>
                <c:ptCount val="2"/>
                <c:pt idx="0">
                  <c:v>小型企业</c:v>
                </c:pt>
                <c:pt idx="1">
                  <c:v>微型企业</c:v>
                </c:pt>
              </c:strCache>
            </c:strRef>
          </c:cat>
          <c:val>
            <c:numRef>
              <c:f>'D5-D10+'!$AG$3:$AG$6</c:f>
              <c:numCache>
                <c:formatCode>General</c:formatCode>
                <c:ptCount val="2"/>
                <c:pt idx="0">
                  <c:v>8.3333333333333343E-2</c:v>
                </c:pt>
                <c:pt idx="1">
                  <c:v>7.0175438596491196E-2</c:v>
                </c:pt>
              </c:numCache>
            </c:numRef>
          </c:val>
          <c:extLst>
            <c:ext xmlns:c16="http://schemas.microsoft.com/office/drawing/2014/chart" uri="{C3380CC4-5D6E-409C-BE32-E72D297353CC}">
              <c16:uniqueId val="{00000004-0CCF-4DAF-9D2F-AC58DD0FE5E2}"/>
            </c:ext>
          </c:extLst>
        </c:ser>
        <c:ser>
          <c:idx val="5"/>
          <c:order val="5"/>
          <c:tx>
            <c:strRef>
              <c:f>'D5-D10+'!$AH$2</c:f>
              <c:strCache>
                <c:ptCount val="1"/>
                <c:pt idx="0">
                  <c:v>F.其他</c:v>
                </c:pt>
              </c:strCache>
            </c:strRef>
          </c:tx>
          <c:spPr>
            <a:solidFill>
              <a:schemeClr val="accent6"/>
            </a:solidFill>
            <a:ln>
              <a:noFill/>
            </a:ln>
            <a:effectLst/>
          </c:spPr>
          <c:invertIfNegative val="0"/>
          <c:cat>
            <c:strRef>
              <c:f>'D5-D10+'!$AB$3:$AB$6</c:f>
              <c:strCache>
                <c:ptCount val="2"/>
                <c:pt idx="0">
                  <c:v>小型企业</c:v>
                </c:pt>
                <c:pt idx="1">
                  <c:v>微型企业</c:v>
                </c:pt>
              </c:strCache>
            </c:strRef>
          </c:cat>
          <c:val>
            <c:numRef>
              <c:f>'D5-D10+'!$AH$3:$AH$6</c:f>
              <c:numCache>
                <c:formatCode>General</c:formatCode>
                <c:ptCount val="2"/>
                <c:pt idx="0">
                  <c:v>8.3333333333333343E-2</c:v>
                </c:pt>
                <c:pt idx="1">
                  <c:v>0.105263157894737</c:v>
                </c:pt>
              </c:numCache>
            </c:numRef>
          </c:val>
          <c:extLst>
            <c:ext xmlns:c16="http://schemas.microsoft.com/office/drawing/2014/chart" uri="{C3380CC4-5D6E-409C-BE32-E72D297353CC}">
              <c16:uniqueId val="{00000005-0CCF-4DAF-9D2F-AC58DD0FE5E2}"/>
            </c:ext>
          </c:extLst>
        </c:ser>
        <c:dLbls>
          <c:showLegendKey val="0"/>
          <c:showVal val="0"/>
          <c:showCatName val="0"/>
          <c:showSerName val="0"/>
          <c:showPercent val="0"/>
          <c:showBubbleSize val="0"/>
        </c:dLbls>
        <c:gapWidth val="219"/>
        <c:overlap val="-27"/>
        <c:axId val="422201600"/>
        <c:axId val="422219776"/>
      </c:barChart>
      <c:catAx>
        <c:axId val="4222016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422219776"/>
        <c:crosses val="autoZero"/>
        <c:auto val="1"/>
        <c:lblAlgn val="ctr"/>
        <c:lblOffset val="100"/>
        <c:noMultiLvlLbl val="0"/>
      </c:catAx>
      <c:valAx>
        <c:axId val="422219776"/>
        <c:scaling>
          <c:orientation val="minMax"/>
          <c:max val="1"/>
        </c:scaling>
        <c:delete val="0"/>
        <c:axPos val="l"/>
        <c:numFmt formatCode="0.00%" sourceLinked="0"/>
        <c:majorTickMark val="none"/>
        <c:minorTickMark val="none"/>
        <c:tickLblPos val="nextTo"/>
        <c:spPr>
          <a:noFill/>
          <a:ln>
            <a:noFill/>
          </a:ln>
          <a:effectLst/>
        </c:spPr>
        <c:txPr>
          <a:bodyPr rot="-60000000" vert="horz"/>
          <a:lstStyle/>
          <a:p>
            <a:pPr>
              <a:defRPr/>
            </a:pPr>
            <a:endParaRPr lang="zh-CN"/>
          </a:p>
        </c:txPr>
        <c:crossAx val="422201600"/>
        <c:crosses val="autoZero"/>
        <c:crossBetween val="between"/>
      </c:valAx>
      <c:spPr>
        <a:noFill/>
        <a:ln>
          <a:noFill/>
        </a:ln>
        <a:effectLst/>
      </c:spPr>
    </c:plotArea>
    <c:legend>
      <c:legendPos val="b"/>
      <c:layout>
        <c:manualLayout>
          <c:xMode val="edge"/>
          <c:yMode val="edge"/>
          <c:x val="9.5276492156037881E-2"/>
          <c:y val="0.81777974328551484"/>
          <c:w val="0.83616457293983293"/>
          <c:h val="0.1493435443857189"/>
        </c:manualLayout>
      </c:layout>
      <c:overlay val="0"/>
      <c:spPr>
        <a:noFill/>
        <a:ln>
          <a:noFill/>
        </a:ln>
        <a:effectLst/>
      </c:spPr>
      <c:txPr>
        <a:bodyPr rot="0" vert="horz"/>
        <a:lstStyle/>
        <a:p>
          <a:pPr>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1050"/>
      </a:pPr>
      <a:endParaRPr lang="zh-CN"/>
    </a:p>
  </c:txPr>
  <c:externalData r:id="rId2">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defRPr sz="1400"/>
            </a:pPr>
            <a:r>
              <a:rPr lang="en-US" altLang="zh-CN" sz="1400" dirty="0"/>
              <a:t>Reasons for </a:t>
            </a:r>
            <a:r>
              <a:rPr lang="en-US" altLang="zh-CN" sz="1400"/>
              <a:t>using EMS</a:t>
            </a:r>
            <a:endParaRPr lang="zh-CN" sz="1400" dirty="0"/>
          </a:p>
        </c:rich>
      </c:tx>
      <c:overlay val="0"/>
      <c:spPr>
        <a:noFill/>
        <a:ln>
          <a:noFill/>
        </a:ln>
        <a:effectLst/>
      </c:spPr>
    </c:title>
    <c:autoTitleDeleted val="0"/>
    <c:plotArea>
      <c:layout/>
      <c:barChart>
        <c:barDir val="col"/>
        <c:grouping val="clustered"/>
        <c:varyColors val="0"/>
        <c:ser>
          <c:idx val="0"/>
          <c:order val="0"/>
          <c:tx>
            <c:strRef>
              <c:f>'D5-D10+'!$P$2</c:f>
              <c:strCache>
                <c:ptCount val="1"/>
                <c:pt idx="0">
                  <c:v>A.节约人力成本</c:v>
                </c:pt>
              </c:strCache>
            </c:strRef>
          </c:tx>
          <c:spPr>
            <a:solidFill>
              <a:schemeClr val="accent1"/>
            </a:solidFill>
            <a:ln>
              <a:noFill/>
            </a:ln>
            <a:effectLst/>
          </c:spPr>
          <c:invertIfNegative val="0"/>
          <c:cat>
            <c:strRef>
              <c:f>'D5-D10+'!$O$3:$O$6</c:f>
              <c:strCache>
                <c:ptCount val="4"/>
                <c:pt idx="0">
                  <c:v>大型</c:v>
                </c:pt>
                <c:pt idx="1">
                  <c:v>中型</c:v>
                </c:pt>
                <c:pt idx="2">
                  <c:v>小型</c:v>
                </c:pt>
                <c:pt idx="3">
                  <c:v>微型</c:v>
                </c:pt>
              </c:strCache>
            </c:strRef>
          </c:cat>
          <c:val>
            <c:numRef>
              <c:f>'D5-D10+'!$P$3:$P$6</c:f>
              <c:numCache>
                <c:formatCode>General</c:formatCode>
                <c:ptCount val="4"/>
                <c:pt idx="0">
                  <c:v>0.73484848484848653</c:v>
                </c:pt>
                <c:pt idx="1">
                  <c:v>0.76000000000000101</c:v>
                </c:pt>
                <c:pt idx="2">
                  <c:v>0.72599531615925228</c:v>
                </c:pt>
                <c:pt idx="3">
                  <c:v>0.5917431192660545</c:v>
                </c:pt>
              </c:numCache>
            </c:numRef>
          </c:val>
          <c:extLst>
            <c:ext xmlns:c16="http://schemas.microsoft.com/office/drawing/2014/chart" uri="{C3380CC4-5D6E-409C-BE32-E72D297353CC}">
              <c16:uniqueId val="{00000000-4CBA-47F2-BB9E-7CF9062AAAA8}"/>
            </c:ext>
          </c:extLst>
        </c:ser>
        <c:ser>
          <c:idx val="1"/>
          <c:order val="1"/>
          <c:tx>
            <c:strRef>
              <c:f>'D5-D10+'!$Q$2</c:f>
              <c:strCache>
                <c:ptCount val="1"/>
                <c:pt idx="0">
                  <c:v>B.软件价格可接受</c:v>
                </c:pt>
              </c:strCache>
            </c:strRef>
          </c:tx>
          <c:spPr>
            <a:solidFill>
              <a:schemeClr val="accent2"/>
            </a:solidFill>
            <a:ln>
              <a:noFill/>
            </a:ln>
            <a:effectLst/>
          </c:spPr>
          <c:invertIfNegative val="0"/>
          <c:cat>
            <c:strRef>
              <c:f>'D5-D10+'!$O$3:$O$6</c:f>
              <c:strCache>
                <c:ptCount val="4"/>
                <c:pt idx="0">
                  <c:v>大型</c:v>
                </c:pt>
                <c:pt idx="1">
                  <c:v>中型</c:v>
                </c:pt>
                <c:pt idx="2">
                  <c:v>小型</c:v>
                </c:pt>
                <c:pt idx="3">
                  <c:v>微型</c:v>
                </c:pt>
              </c:strCache>
            </c:strRef>
          </c:cat>
          <c:val>
            <c:numRef>
              <c:f>'D5-D10+'!$Q$3:$Q$6</c:f>
              <c:numCache>
                <c:formatCode>General</c:formatCode>
                <c:ptCount val="4"/>
                <c:pt idx="0">
                  <c:v>0.36363636363636398</c:v>
                </c:pt>
                <c:pt idx="1">
                  <c:v>0.42769230769230798</c:v>
                </c:pt>
                <c:pt idx="2">
                  <c:v>0.36299765807962497</c:v>
                </c:pt>
                <c:pt idx="3">
                  <c:v>0.18807339449541338</c:v>
                </c:pt>
              </c:numCache>
            </c:numRef>
          </c:val>
          <c:extLst>
            <c:ext xmlns:c16="http://schemas.microsoft.com/office/drawing/2014/chart" uri="{C3380CC4-5D6E-409C-BE32-E72D297353CC}">
              <c16:uniqueId val="{00000001-4CBA-47F2-BB9E-7CF9062AAAA8}"/>
            </c:ext>
          </c:extLst>
        </c:ser>
        <c:ser>
          <c:idx val="2"/>
          <c:order val="2"/>
          <c:tx>
            <c:strRef>
              <c:f>'D5-D10+'!$R$2</c:f>
              <c:strCache>
                <c:ptCount val="1"/>
                <c:pt idx="0">
                  <c:v>C.提升管理效率</c:v>
                </c:pt>
              </c:strCache>
            </c:strRef>
          </c:tx>
          <c:spPr>
            <a:solidFill>
              <a:schemeClr val="accent3"/>
            </a:solidFill>
            <a:ln>
              <a:noFill/>
            </a:ln>
            <a:effectLst/>
          </c:spPr>
          <c:invertIfNegative val="0"/>
          <c:cat>
            <c:strRef>
              <c:f>'D5-D10+'!$O$3:$O$6</c:f>
              <c:strCache>
                <c:ptCount val="4"/>
                <c:pt idx="0">
                  <c:v>大型</c:v>
                </c:pt>
                <c:pt idx="1">
                  <c:v>中型</c:v>
                </c:pt>
                <c:pt idx="2">
                  <c:v>小型</c:v>
                </c:pt>
                <c:pt idx="3">
                  <c:v>微型</c:v>
                </c:pt>
              </c:strCache>
            </c:strRef>
          </c:cat>
          <c:val>
            <c:numRef>
              <c:f>'D5-D10+'!$R$3:$R$6</c:f>
              <c:numCache>
                <c:formatCode>General</c:formatCode>
                <c:ptCount val="4"/>
                <c:pt idx="0">
                  <c:v>0.80303030303030298</c:v>
                </c:pt>
                <c:pt idx="1">
                  <c:v>0.80923076923076798</c:v>
                </c:pt>
                <c:pt idx="2">
                  <c:v>0.7775175644028095</c:v>
                </c:pt>
                <c:pt idx="3">
                  <c:v>0.49082568807339438</c:v>
                </c:pt>
              </c:numCache>
            </c:numRef>
          </c:val>
          <c:extLst>
            <c:ext xmlns:c16="http://schemas.microsoft.com/office/drawing/2014/chart" uri="{C3380CC4-5D6E-409C-BE32-E72D297353CC}">
              <c16:uniqueId val="{00000002-4CBA-47F2-BB9E-7CF9062AAAA8}"/>
            </c:ext>
          </c:extLst>
        </c:ser>
        <c:ser>
          <c:idx val="3"/>
          <c:order val="3"/>
          <c:tx>
            <c:strRef>
              <c:f>'D5-D10+'!$S$2</c:f>
              <c:strCache>
                <c:ptCount val="1"/>
                <c:pt idx="0">
                  <c:v>D.政府或行业协会强制使用</c:v>
                </c:pt>
              </c:strCache>
            </c:strRef>
          </c:tx>
          <c:spPr>
            <a:solidFill>
              <a:schemeClr val="accent4"/>
            </a:solidFill>
            <a:ln>
              <a:noFill/>
            </a:ln>
            <a:effectLst/>
          </c:spPr>
          <c:invertIfNegative val="0"/>
          <c:cat>
            <c:strRef>
              <c:f>'D5-D10+'!$O$3:$O$6</c:f>
              <c:strCache>
                <c:ptCount val="4"/>
                <c:pt idx="0">
                  <c:v>大型</c:v>
                </c:pt>
                <c:pt idx="1">
                  <c:v>中型</c:v>
                </c:pt>
                <c:pt idx="2">
                  <c:v>小型</c:v>
                </c:pt>
                <c:pt idx="3">
                  <c:v>微型</c:v>
                </c:pt>
              </c:strCache>
            </c:strRef>
          </c:cat>
          <c:val>
            <c:numRef>
              <c:f>'D5-D10+'!$S$3:$S$6</c:f>
              <c:numCache>
                <c:formatCode>General</c:formatCode>
                <c:ptCount val="4"/>
                <c:pt idx="0">
                  <c:v>0.25</c:v>
                </c:pt>
                <c:pt idx="1">
                  <c:v>0.24000000000000021</c:v>
                </c:pt>
                <c:pt idx="2">
                  <c:v>0.15456674473067922</c:v>
                </c:pt>
                <c:pt idx="3">
                  <c:v>0.1559633027522947</c:v>
                </c:pt>
              </c:numCache>
            </c:numRef>
          </c:val>
          <c:extLst>
            <c:ext xmlns:c16="http://schemas.microsoft.com/office/drawing/2014/chart" uri="{C3380CC4-5D6E-409C-BE32-E72D297353CC}">
              <c16:uniqueId val="{00000003-4CBA-47F2-BB9E-7CF9062AAAA8}"/>
            </c:ext>
          </c:extLst>
        </c:ser>
        <c:ser>
          <c:idx val="4"/>
          <c:order val="4"/>
          <c:tx>
            <c:strRef>
              <c:f>'D5-D10+'!$T$2</c:f>
              <c:strCache>
                <c:ptCount val="1"/>
                <c:pt idx="0">
                  <c:v>E.上游或者下游企业要求使用</c:v>
                </c:pt>
              </c:strCache>
            </c:strRef>
          </c:tx>
          <c:spPr>
            <a:solidFill>
              <a:schemeClr val="accent5"/>
            </a:solidFill>
            <a:ln>
              <a:noFill/>
            </a:ln>
            <a:effectLst/>
          </c:spPr>
          <c:invertIfNegative val="0"/>
          <c:cat>
            <c:strRef>
              <c:f>'D5-D10+'!$O$3:$O$6</c:f>
              <c:strCache>
                <c:ptCount val="4"/>
                <c:pt idx="0">
                  <c:v>大型</c:v>
                </c:pt>
                <c:pt idx="1">
                  <c:v>中型</c:v>
                </c:pt>
                <c:pt idx="2">
                  <c:v>小型</c:v>
                </c:pt>
                <c:pt idx="3">
                  <c:v>微型</c:v>
                </c:pt>
              </c:strCache>
            </c:strRef>
          </c:cat>
          <c:val>
            <c:numRef>
              <c:f>'D5-D10+'!$T$3:$T$6</c:f>
              <c:numCache>
                <c:formatCode>General</c:formatCode>
                <c:ptCount val="4"/>
                <c:pt idx="0">
                  <c:v>0.29545454545454575</c:v>
                </c:pt>
                <c:pt idx="1">
                  <c:v>0.30153846153846264</c:v>
                </c:pt>
                <c:pt idx="2">
                  <c:v>0.18501170960187399</c:v>
                </c:pt>
                <c:pt idx="3">
                  <c:v>0.12844036697247738</c:v>
                </c:pt>
              </c:numCache>
            </c:numRef>
          </c:val>
          <c:extLst>
            <c:ext xmlns:c16="http://schemas.microsoft.com/office/drawing/2014/chart" uri="{C3380CC4-5D6E-409C-BE32-E72D297353CC}">
              <c16:uniqueId val="{00000004-4CBA-47F2-BB9E-7CF9062AAAA8}"/>
            </c:ext>
          </c:extLst>
        </c:ser>
        <c:ser>
          <c:idx val="5"/>
          <c:order val="5"/>
          <c:tx>
            <c:strRef>
              <c:f>'D5-D10+'!$U$2</c:f>
              <c:strCache>
                <c:ptCount val="1"/>
                <c:pt idx="0">
                  <c:v>F.其他企业使用效果不错</c:v>
                </c:pt>
              </c:strCache>
            </c:strRef>
          </c:tx>
          <c:spPr>
            <a:solidFill>
              <a:schemeClr val="accent6"/>
            </a:solidFill>
            <a:ln>
              <a:noFill/>
            </a:ln>
            <a:effectLst/>
          </c:spPr>
          <c:invertIfNegative val="0"/>
          <c:cat>
            <c:strRef>
              <c:f>'D5-D10+'!$O$3:$O$6</c:f>
              <c:strCache>
                <c:ptCount val="4"/>
                <c:pt idx="0">
                  <c:v>大型</c:v>
                </c:pt>
                <c:pt idx="1">
                  <c:v>中型</c:v>
                </c:pt>
                <c:pt idx="2">
                  <c:v>小型</c:v>
                </c:pt>
                <c:pt idx="3">
                  <c:v>微型</c:v>
                </c:pt>
              </c:strCache>
            </c:strRef>
          </c:cat>
          <c:val>
            <c:numRef>
              <c:f>'D5-D10+'!$U$3:$U$6</c:f>
              <c:numCache>
                <c:formatCode>General</c:formatCode>
                <c:ptCount val="4"/>
                <c:pt idx="0">
                  <c:v>0.15909090909090928</c:v>
                </c:pt>
                <c:pt idx="1">
                  <c:v>0.22769230769230825</c:v>
                </c:pt>
                <c:pt idx="2">
                  <c:v>0.16393442622950788</c:v>
                </c:pt>
                <c:pt idx="3">
                  <c:v>8.7155963302752562E-2</c:v>
                </c:pt>
              </c:numCache>
            </c:numRef>
          </c:val>
          <c:extLst>
            <c:ext xmlns:c16="http://schemas.microsoft.com/office/drawing/2014/chart" uri="{C3380CC4-5D6E-409C-BE32-E72D297353CC}">
              <c16:uniqueId val="{00000005-4CBA-47F2-BB9E-7CF9062AAAA8}"/>
            </c:ext>
          </c:extLst>
        </c:ser>
        <c:ser>
          <c:idx val="6"/>
          <c:order val="6"/>
          <c:tx>
            <c:strRef>
              <c:f>'D5-D10+'!$V$2</c:f>
              <c:strCache>
                <c:ptCount val="1"/>
                <c:pt idx="0">
                  <c:v>G.其他</c:v>
                </c:pt>
              </c:strCache>
            </c:strRef>
          </c:tx>
          <c:spPr>
            <a:solidFill>
              <a:schemeClr val="accent1">
                <a:lumMod val="60000"/>
              </a:schemeClr>
            </a:solidFill>
            <a:ln>
              <a:noFill/>
            </a:ln>
            <a:effectLst/>
          </c:spPr>
          <c:invertIfNegative val="0"/>
          <c:cat>
            <c:strRef>
              <c:f>'D5-D10+'!$O$3:$O$6</c:f>
              <c:strCache>
                <c:ptCount val="4"/>
                <c:pt idx="0">
                  <c:v>大型</c:v>
                </c:pt>
                <c:pt idx="1">
                  <c:v>中型</c:v>
                </c:pt>
                <c:pt idx="2">
                  <c:v>小型</c:v>
                </c:pt>
                <c:pt idx="3">
                  <c:v>微型</c:v>
                </c:pt>
              </c:strCache>
            </c:strRef>
          </c:cat>
          <c:val>
            <c:numRef>
              <c:f>'D5-D10+'!$V$3:$V$6</c:f>
              <c:numCache>
                <c:formatCode>General</c:formatCode>
                <c:ptCount val="4"/>
                <c:pt idx="0">
                  <c:v>5.3030303030302997E-2</c:v>
                </c:pt>
                <c:pt idx="1">
                  <c:v>1.8461538461538543E-2</c:v>
                </c:pt>
                <c:pt idx="2">
                  <c:v>3.2786885245901599E-2</c:v>
                </c:pt>
                <c:pt idx="3">
                  <c:v>0.14678899082568822</c:v>
                </c:pt>
              </c:numCache>
            </c:numRef>
          </c:val>
          <c:extLst>
            <c:ext xmlns:c16="http://schemas.microsoft.com/office/drawing/2014/chart" uri="{C3380CC4-5D6E-409C-BE32-E72D297353CC}">
              <c16:uniqueId val="{00000006-4CBA-47F2-BB9E-7CF9062AAAA8}"/>
            </c:ext>
          </c:extLst>
        </c:ser>
        <c:dLbls>
          <c:showLegendKey val="0"/>
          <c:showVal val="0"/>
          <c:showCatName val="0"/>
          <c:showSerName val="0"/>
          <c:showPercent val="0"/>
          <c:showBubbleSize val="0"/>
        </c:dLbls>
        <c:gapWidth val="219"/>
        <c:overlap val="-27"/>
        <c:axId val="422152448"/>
        <c:axId val="422158336"/>
      </c:barChart>
      <c:catAx>
        <c:axId val="4221524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sz="700"/>
            </a:pPr>
            <a:endParaRPr lang="zh-CN"/>
          </a:p>
        </c:txPr>
        <c:crossAx val="422158336"/>
        <c:crosses val="autoZero"/>
        <c:auto val="1"/>
        <c:lblAlgn val="ctr"/>
        <c:lblOffset val="100"/>
        <c:noMultiLvlLbl val="0"/>
      </c:catAx>
      <c:valAx>
        <c:axId val="422158336"/>
        <c:scaling>
          <c:orientation val="minMax"/>
        </c:scaling>
        <c:delete val="0"/>
        <c:axPos val="l"/>
        <c:numFmt formatCode="0.00%" sourceLinked="0"/>
        <c:majorTickMark val="none"/>
        <c:minorTickMark val="none"/>
        <c:tickLblPos val="nextTo"/>
        <c:spPr>
          <a:noFill/>
          <a:ln>
            <a:noFill/>
          </a:ln>
          <a:effectLst/>
        </c:spPr>
        <c:txPr>
          <a:bodyPr rot="-60000000" vert="horz"/>
          <a:lstStyle/>
          <a:p>
            <a:pPr>
              <a:defRPr sz="700"/>
            </a:pPr>
            <a:endParaRPr lang="zh-CN"/>
          </a:p>
        </c:txPr>
        <c:crossAx val="422152448"/>
        <c:crosses val="autoZero"/>
        <c:crossBetween val="between"/>
      </c:valAx>
      <c:spPr>
        <a:noFill/>
        <a:ln>
          <a:noFill/>
        </a:ln>
        <a:effectLst/>
      </c:spPr>
    </c:plotArea>
    <c:legend>
      <c:legendPos val="b"/>
      <c:overlay val="0"/>
      <c:spPr>
        <a:noFill/>
        <a:ln>
          <a:noFill/>
        </a:ln>
        <a:effectLst/>
      </c:spPr>
      <c:txPr>
        <a:bodyPr rot="0" vert="horz"/>
        <a:lstStyle/>
        <a:p>
          <a:pPr>
            <a:defRPr sz="900"/>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800"/>
      </a:pPr>
      <a:endParaRPr lang="zh-CN"/>
    </a:p>
  </c:txPr>
  <c:externalData r:id="rId2">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5.8099518810148743E-2"/>
          <c:y val="2.8252405949256338E-2"/>
          <c:w val="0.89745603674540686"/>
          <c:h val="0.71744422572178479"/>
        </c:manualLayout>
      </c:layout>
      <c:barChart>
        <c:barDir val="col"/>
        <c:grouping val="clustered"/>
        <c:varyColors val="0"/>
        <c:ser>
          <c:idx val="0"/>
          <c:order val="0"/>
          <c:tx>
            <c:strRef>
              <c:f>Sheet7!$A$12</c:f>
              <c:strCache>
                <c:ptCount val="1"/>
                <c:pt idx="0">
                  <c:v>大型企业</c:v>
                </c:pt>
              </c:strCache>
            </c:strRef>
          </c:tx>
          <c:invertIfNegative val="0"/>
          <c:cat>
            <c:strRef>
              <c:f>Sheet7!$B$11:$F$11</c:f>
              <c:strCache>
                <c:ptCount val="5"/>
                <c:pt idx="0">
                  <c:v>产品创新</c:v>
                </c:pt>
                <c:pt idx="1">
                  <c:v>技术创新</c:v>
                </c:pt>
                <c:pt idx="2">
                  <c:v>商业模式创新</c:v>
                </c:pt>
                <c:pt idx="3">
                  <c:v>管理创新</c:v>
                </c:pt>
                <c:pt idx="4">
                  <c:v>营销创新</c:v>
                </c:pt>
              </c:strCache>
            </c:strRef>
          </c:cat>
          <c:val>
            <c:numRef>
              <c:f>Sheet7!$B$12:$F$12</c:f>
              <c:numCache>
                <c:formatCode>General</c:formatCode>
                <c:ptCount val="5"/>
                <c:pt idx="0">
                  <c:v>62</c:v>
                </c:pt>
                <c:pt idx="1">
                  <c:v>69</c:v>
                </c:pt>
                <c:pt idx="2">
                  <c:v>43</c:v>
                </c:pt>
                <c:pt idx="3">
                  <c:v>56</c:v>
                </c:pt>
                <c:pt idx="4">
                  <c:v>50</c:v>
                </c:pt>
              </c:numCache>
            </c:numRef>
          </c:val>
          <c:extLst>
            <c:ext xmlns:c16="http://schemas.microsoft.com/office/drawing/2014/chart" uri="{C3380CC4-5D6E-409C-BE32-E72D297353CC}">
              <c16:uniqueId val="{00000000-AA57-47C3-8EA0-B5A1F006ADFB}"/>
            </c:ext>
          </c:extLst>
        </c:ser>
        <c:ser>
          <c:idx val="1"/>
          <c:order val="1"/>
          <c:tx>
            <c:strRef>
              <c:f>Sheet7!$A$13</c:f>
              <c:strCache>
                <c:ptCount val="1"/>
                <c:pt idx="0">
                  <c:v>中型企业</c:v>
                </c:pt>
              </c:strCache>
            </c:strRef>
          </c:tx>
          <c:invertIfNegative val="0"/>
          <c:cat>
            <c:strRef>
              <c:f>Sheet7!$B$11:$F$11</c:f>
              <c:strCache>
                <c:ptCount val="5"/>
                <c:pt idx="0">
                  <c:v>产品创新</c:v>
                </c:pt>
                <c:pt idx="1">
                  <c:v>技术创新</c:v>
                </c:pt>
                <c:pt idx="2">
                  <c:v>商业模式创新</c:v>
                </c:pt>
                <c:pt idx="3">
                  <c:v>管理创新</c:v>
                </c:pt>
                <c:pt idx="4">
                  <c:v>营销创新</c:v>
                </c:pt>
              </c:strCache>
            </c:strRef>
          </c:cat>
          <c:val>
            <c:numRef>
              <c:f>Sheet7!$B$13:$F$13</c:f>
              <c:numCache>
                <c:formatCode>General</c:formatCode>
                <c:ptCount val="5"/>
                <c:pt idx="0">
                  <c:v>60</c:v>
                </c:pt>
                <c:pt idx="1">
                  <c:v>73</c:v>
                </c:pt>
                <c:pt idx="2">
                  <c:v>47</c:v>
                </c:pt>
                <c:pt idx="3">
                  <c:v>49</c:v>
                </c:pt>
                <c:pt idx="4">
                  <c:v>43</c:v>
                </c:pt>
              </c:numCache>
            </c:numRef>
          </c:val>
          <c:extLst>
            <c:ext xmlns:c16="http://schemas.microsoft.com/office/drawing/2014/chart" uri="{C3380CC4-5D6E-409C-BE32-E72D297353CC}">
              <c16:uniqueId val="{00000001-AA57-47C3-8EA0-B5A1F006ADFB}"/>
            </c:ext>
          </c:extLst>
        </c:ser>
        <c:ser>
          <c:idx val="2"/>
          <c:order val="2"/>
          <c:tx>
            <c:strRef>
              <c:f>Sheet7!$A$14</c:f>
              <c:strCache>
                <c:ptCount val="1"/>
                <c:pt idx="0">
                  <c:v>小型企业</c:v>
                </c:pt>
              </c:strCache>
            </c:strRef>
          </c:tx>
          <c:invertIfNegative val="0"/>
          <c:cat>
            <c:strRef>
              <c:f>Sheet7!$B$11:$F$11</c:f>
              <c:strCache>
                <c:ptCount val="5"/>
                <c:pt idx="0">
                  <c:v>产品创新</c:v>
                </c:pt>
                <c:pt idx="1">
                  <c:v>技术创新</c:v>
                </c:pt>
                <c:pt idx="2">
                  <c:v>商业模式创新</c:v>
                </c:pt>
                <c:pt idx="3">
                  <c:v>管理创新</c:v>
                </c:pt>
                <c:pt idx="4">
                  <c:v>营销创新</c:v>
                </c:pt>
              </c:strCache>
            </c:strRef>
          </c:cat>
          <c:val>
            <c:numRef>
              <c:f>Sheet7!$B$14:$F$14</c:f>
              <c:numCache>
                <c:formatCode>General</c:formatCode>
                <c:ptCount val="5"/>
                <c:pt idx="0">
                  <c:v>59</c:v>
                </c:pt>
                <c:pt idx="1">
                  <c:v>60</c:v>
                </c:pt>
                <c:pt idx="2">
                  <c:v>45</c:v>
                </c:pt>
                <c:pt idx="3">
                  <c:v>45</c:v>
                </c:pt>
                <c:pt idx="4">
                  <c:v>43</c:v>
                </c:pt>
              </c:numCache>
            </c:numRef>
          </c:val>
          <c:extLst>
            <c:ext xmlns:c16="http://schemas.microsoft.com/office/drawing/2014/chart" uri="{C3380CC4-5D6E-409C-BE32-E72D297353CC}">
              <c16:uniqueId val="{00000002-AA57-47C3-8EA0-B5A1F006ADFB}"/>
            </c:ext>
          </c:extLst>
        </c:ser>
        <c:ser>
          <c:idx val="3"/>
          <c:order val="3"/>
          <c:tx>
            <c:strRef>
              <c:f>Sheet7!$A$15</c:f>
              <c:strCache>
                <c:ptCount val="1"/>
                <c:pt idx="0">
                  <c:v>微型企业</c:v>
                </c:pt>
              </c:strCache>
            </c:strRef>
          </c:tx>
          <c:invertIfNegative val="0"/>
          <c:cat>
            <c:strRef>
              <c:f>Sheet7!$B$11:$F$11</c:f>
              <c:strCache>
                <c:ptCount val="5"/>
                <c:pt idx="0">
                  <c:v>产品创新</c:v>
                </c:pt>
                <c:pt idx="1">
                  <c:v>技术创新</c:v>
                </c:pt>
                <c:pt idx="2">
                  <c:v>商业模式创新</c:v>
                </c:pt>
                <c:pt idx="3">
                  <c:v>管理创新</c:v>
                </c:pt>
                <c:pt idx="4">
                  <c:v>营销创新</c:v>
                </c:pt>
              </c:strCache>
            </c:strRef>
          </c:cat>
          <c:val>
            <c:numRef>
              <c:f>Sheet7!$B$15:$F$15</c:f>
              <c:numCache>
                <c:formatCode>General</c:formatCode>
                <c:ptCount val="5"/>
                <c:pt idx="0">
                  <c:v>45</c:v>
                </c:pt>
                <c:pt idx="1">
                  <c:v>36</c:v>
                </c:pt>
                <c:pt idx="2">
                  <c:v>35</c:v>
                </c:pt>
                <c:pt idx="3">
                  <c:v>29</c:v>
                </c:pt>
                <c:pt idx="4">
                  <c:v>36</c:v>
                </c:pt>
              </c:numCache>
            </c:numRef>
          </c:val>
          <c:extLst>
            <c:ext xmlns:c16="http://schemas.microsoft.com/office/drawing/2014/chart" uri="{C3380CC4-5D6E-409C-BE32-E72D297353CC}">
              <c16:uniqueId val="{00000003-AA57-47C3-8EA0-B5A1F006ADFB}"/>
            </c:ext>
          </c:extLst>
        </c:ser>
        <c:dLbls>
          <c:showLegendKey val="0"/>
          <c:showVal val="0"/>
          <c:showCatName val="0"/>
          <c:showSerName val="0"/>
          <c:showPercent val="0"/>
          <c:showBubbleSize val="0"/>
        </c:dLbls>
        <c:gapWidth val="150"/>
        <c:axId val="422519168"/>
        <c:axId val="422520704"/>
      </c:barChart>
      <c:catAx>
        <c:axId val="422519168"/>
        <c:scaling>
          <c:orientation val="minMax"/>
        </c:scaling>
        <c:delete val="0"/>
        <c:axPos val="b"/>
        <c:numFmt formatCode="General" sourceLinked="0"/>
        <c:majorTickMark val="out"/>
        <c:minorTickMark val="none"/>
        <c:tickLblPos val="nextTo"/>
        <c:crossAx val="422520704"/>
        <c:crosses val="autoZero"/>
        <c:auto val="1"/>
        <c:lblAlgn val="ctr"/>
        <c:lblOffset val="100"/>
        <c:noMultiLvlLbl val="0"/>
      </c:catAx>
      <c:valAx>
        <c:axId val="422520704"/>
        <c:scaling>
          <c:orientation val="minMax"/>
        </c:scaling>
        <c:delete val="0"/>
        <c:axPos val="l"/>
        <c:numFmt formatCode="General" sourceLinked="1"/>
        <c:majorTickMark val="out"/>
        <c:minorTickMark val="none"/>
        <c:tickLblPos val="nextTo"/>
        <c:crossAx val="422519168"/>
        <c:crosses val="autoZero"/>
        <c:crossBetween val="between"/>
      </c:valAx>
    </c:plotArea>
    <c:legend>
      <c:legendPos val="b"/>
      <c:overlay val="0"/>
    </c:legend>
    <c:plotVisOnly val="1"/>
    <c:dispBlanksAs val="gap"/>
    <c:showDLblsOverMax val="0"/>
  </c:chart>
  <c:txPr>
    <a:bodyPr/>
    <a:lstStyle/>
    <a:p>
      <a:pPr>
        <a:defRPr sz="1200"/>
      </a:pPr>
      <a:endParaRPr lang="zh-CN"/>
    </a:p>
  </c:txPr>
  <c:externalData r:id="rId2">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Sheet7!$A$3</c:f>
              <c:strCache>
                <c:ptCount val="1"/>
                <c:pt idx="0">
                  <c:v>大型企业</c:v>
                </c:pt>
              </c:strCache>
            </c:strRef>
          </c:tx>
          <c:invertIfNegative val="0"/>
          <c:cat>
            <c:strRef>
              <c:f>Sheet7!$B$2:$F$2</c:f>
              <c:strCache>
                <c:ptCount val="5"/>
                <c:pt idx="0">
                  <c:v>资金充足</c:v>
                </c:pt>
                <c:pt idx="1">
                  <c:v>创新人才</c:v>
                </c:pt>
                <c:pt idx="2">
                  <c:v>良好的激励机制</c:v>
                </c:pt>
                <c:pt idx="3">
                  <c:v>创新的环境和文化</c:v>
                </c:pt>
                <c:pt idx="4">
                  <c:v>政府支持</c:v>
                </c:pt>
              </c:strCache>
            </c:strRef>
          </c:cat>
          <c:val>
            <c:numRef>
              <c:f>Sheet7!$B$3:$F$3</c:f>
              <c:numCache>
                <c:formatCode>General</c:formatCode>
                <c:ptCount val="5"/>
                <c:pt idx="0">
                  <c:v>51</c:v>
                </c:pt>
                <c:pt idx="1">
                  <c:v>65</c:v>
                </c:pt>
                <c:pt idx="2">
                  <c:v>65</c:v>
                </c:pt>
                <c:pt idx="3">
                  <c:v>63</c:v>
                </c:pt>
                <c:pt idx="4">
                  <c:v>32</c:v>
                </c:pt>
              </c:numCache>
            </c:numRef>
          </c:val>
          <c:extLst>
            <c:ext xmlns:c16="http://schemas.microsoft.com/office/drawing/2014/chart" uri="{C3380CC4-5D6E-409C-BE32-E72D297353CC}">
              <c16:uniqueId val="{00000000-5FEF-48B9-864D-0DFFD805AFA9}"/>
            </c:ext>
          </c:extLst>
        </c:ser>
        <c:ser>
          <c:idx val="1"/>
          <c:order val="1"/>
          <c:tx>
            <c:strRef>
              <c:f>Sheet7!$A$4</c:f>
              <c:strCache>
                <c:ptCount val="1"/>
                <c:pt idx="0">
                  <c:v>中型企业</c:v>
                </c:pt>
              </c:strCache>
            </c:strRef>
          </c:tx>
          <c:invertIfNegative val="0"/>
          <c:cat>
            <c:strRef>
              <c:f>Sheet7!$B$2:$F$2</c:f>
              <c:strCache>
                <c:ptCount val="5"/>
                <c:pt idx="0">
                  <c:v>资金充足</c:v>
                </c:pt>
                <c:pt idx="1">
                  <c:v>创新人才</c:v>
                </c:pt>
                <c:pt idx="2">
                  <c:v>良好的激励机制</c:v>
                </c:pt>
                <c:pt idx="3">
                  <c:v>创新的环境和文化</c:v>
                </c:pt>
                <c:pt idx="4">
                  <c:v>政府支持</c:v>
                </c:pt>
              </c:strCache>
            </c:strRef>
          </c:cat>
          <c:val>
            <c:numRef>
              <c:f>Sheet7!$B$4:$F$4</c:f>
              <c:numCache>
                <c:formatCode>General</c:formatCode>
                <c:ptCount val="5"/>
                <c:pt idx="0">
                  <c:v>46</c:v>
                </c:pt>
                <c:pt idx="1">
                  <c:v>71</c:v>
                </c:pt>
                <c:pt idx="2">
                  <c:v>68</c:v>
                </c:pt>
                <c:pt idx="3">
                  <c:v>65</c:v>
                </c:pt>
                <c:pt idx="4">
                  <c:v>33</c:v>
                </c:pt>
              </c:numCache>
            </c:numRef>
          </c:val>
          <c:extLst>
            <c:ext xmlns:c16="http://schemas.microsoft.com/office/drawing/2014/chart" uri="{C3380CC4-5D6E-409C-BE32-E72D297353CC}">
              <c16:uniqueId val="{00000001-5FEF-48B9-864D-0DFFD805AFA9}"/>
            </c:ext>
          </c:extLst>
        </c:ser>
        <c:ser>
          <c:idx val="2"/>
          <c:order val="2"/>
          <c:tx>
            <c:strRef>
              <c:f>Sheet7!$A$5</c:f>
              <c:strCache>
                <c:ptCount val="1"/>
                <c:pt idx="0">
                  <c:v>小型企业</c:v>
                </c:pt>
              </c:strCache>
            </c:strRef>
          </c:tx>
          <c:invertIfNegative val="0"/>
          <c:cat>
            <c:strRef>
              <c:f>Sheet7!$B$2:$F$2</c:f>
              <c:strCache>
                <c:ptCount val="5"/>
                <c:pt idx="0">
                  <c:v>资金充足</c:v>
                </c:pt>
                <c:pt idx="1">
                  <c:v>创新人才</c:v>
                </c:pt>
                <c:pt idx="2">
                  <c:v>良好的激励机制</c:v>
                </c:pt>
                <c:pt idx="3">
                  <c:v>创新的环境和文化</c:v>
                </c:pt>
                <c:pt idx="4">
                  <c:v>政府支持</c:v>
                </c:pt>
              </c:strCache>
            </c:strRef>
          </c:cat>
          <c:val>
            <c:numRef>
              <c:f>Sheet7!$B$5:$F$5</c:f>
              <c:numCache>
                <c:formatCode>General</c:formatCode>
                <c:ptCount val="5"/>
                <c:pt idx="0">
                  <c:v>36</c:v>
                </c:pt>
                <c:pt idx="1">
                  <c:v>65</c:v>
                </c:pt>
                <c:pt idx="2">
                  <c:v>61</c:v>
                </c:pt>
                <c:pt idx="3">
                  <c:v>54</c:v>
                </c:pt>
                <c:pt idx="4">
                  <c:v>25</c:v>
                </c:pt>
              </c:numCache>
            </c:numRef>
          </c:val>
          <c:extLst>
            <c:ext xmlns:c16="http://schemas.microsoft.com/office/drawing/2014/chart" uri="{C3380CC4-5D6E-409C-BE32-E72D297353CC}">
              <c16:uniqueId val="{00000002-5FEF-48B9-864D-0DFFD805AFA9}"/>
            </c:ext>
          </c:extLst>
        </c:ser>
        <c:ser>
          <c:idx val="3"/>
          <c:order val="3"/>
          <c:tx>
            <c:strRef>
              <c:f>Sheet7!$A$6</c:f>
              <c:strCache>
                <c:ptCount val="1"/>
                <c:pt idx="0">
                  <c:v>微型企业</c:v>
                </c:pt>
              </c:strCache>
            </c:strRef>
          </c:tx>
          <c:invertIfNegative val="0"/>
          <c:cat>
            <c:strRef>
              <c:f>Sheet7!$B$2:$F$2</c:f>
              <c:strCache>
                <c:ptCount val="5"/>
                <c:pt idx="0">
                  <c:v>资金充足</c:v>
                </c:pt>
                <c:pt idx="1">
                  <c:v>创新人才</c:v>
                </c:pt>
                <c:pt idx="2">
                  <c:v>良好的激励机制</c:v>
                </c:pt>
                <c:pt idx="3">
                  <c:v>创新的环境和文化</c:v>
                </c:pt>
                <c:pt idx="4">
                  <c:v>政府支持</c:v>
                </c:pt>
              </c:strCache>
            </c:strRef>
          </c:cat>
          <c:val>
            <c:numRef>
              <c:f>Sheet7!$B$6:$F$6</c:f>
              <c:numCache>
                <c:formatCode>General</c:formatCode>
                <c:ptCount val="5"/>
                <c:pt idx="0">
                  <c:v>35</c:v>
                </c:pt>
                <c:pt idx="1">
                  <c:v>42</c:v>
                </c:pt>
                <c:pt idx="2">
                  <c:v>30</c:v>
                </c:pt>
                <c:pt idx="3">
                  <c:v>35</c:v>
                </c:pt>
                <c:pt idx="4">
                  <c:v>17</c:v>
                </c:pt>
              </c:numCache>
            </c:numRef>
          </c:val>
          <c:extLst>
            <c:ext xmlns:c16="http://schemas.microsoft.com/office/drawing/2014/chart" uri="{C3380CC4-5D6E-409C-BE32-E72D297353CC}">
              <c16:uniqueId val="{00000003-5FEF-48B9-864D-0DFFD805AFA9}"/>
            </c:ext>
          </c:extLst>
        </c:ser>
        <c:dLbls>
          <c:showLegendKey val="0"/>
          <c:showVal val="0"/>
          <c:showCatName val="0"/>
          <c:showSerName val="0"/>
          <c:showPercent val="0"/>
          <c:showBubbleSize val="0"/>
        </c:dLbls>
        <c:gapWidth val="150"/>
        <c:axId val="422573184"/>
        <c:axId val="422574720"/>
      </c:barChart>
      <c:catAx>
        <c:axId val="422573184"/>
        <c:scaling>
          <c:orientation val="minMax"/>
        </c:scaling>
        <c:delete val="0"/>
        <c:axPos val="b"/>
        <c:numFmt formatCode="General" sourceLinked="0"/>
        <c:majorTickMark val="out"/>
        <c:minorTickMark val="none"/>
        <c:tickLblPos val="nextTo"/>
        <c:txPr>
          <a:bodyPr/>
          <a:lstStyle/>
          <a:p>
            <a:pPr>
              <a:defRPr sz="900"/>
            </a:pPr>
            <a:endParaRPr lang="zh-CN"/>
          </a:p>
        </c:txPr>
        <c:crossAx val="422574720"/>
        <c:crosses val="autoZero"/>
        <c:auto val="1"/>
        <c:lblAlgn val="ctr"/>
        <c:lblOffset val="100"/>
        <c:noMultiLvlLbl val="0"/>
      </c:catAx>
      <c:valAx>
        <c:axId val="422574720"/>
        <c:scaling>
          <c:orientation val="minMax"/>
        </c:scaling>
        <c:delete val="0"/>
        <c:axPos val="l"/>
        <c:numFmt formatCode="General" sourceLinked="1"/>
        <c:majorTickMark val="out"/>
        <c:minorTickMark val="none"/>
        <c:tickLblPos val="nextTo"/>
        <c:crossAx val="422573184"/>
        <c:crosses val="autoZero"/>
        <c:crossBetween val="between"/>
      </c:valAx>
    </c:plotArea>
    <c:legend>
      <c:legendPos val="r"/>
      <c:overlay val="0"/>
    </c:legend>
    <c:plotVisOnly val="1"/>
    <c:dispBlanksAs val="gap"/>
    <c:showDLblsOverMax val="0"/>
  </c:chart>
  <c:spPr>
    <a:ln>
      <a:solidFill>
        <a:srgbClr val="C00000"/>
      </a:solidFill>
    </a:ln>
  </c:sp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defRPr sz="1400"/>
            </a:pPr>
            <a:r>
              <a:rPr lang="en-US" altLang="zh-CN" sz="1400" dirty="0"/>
              <a:t>Top demands for empowerment</a:t>
            </a:r>
            <a:endParaRPr lang="zh-CN" sz="1400" dirty="0"/>
          </a:p>
        </c:rich>
      </c:tx>
      <c:overlay val="0"/>
      <c:spPr>
        <a:noFill/>
        <a:ln>
          <a:noFill/>
        </a:ln>
        <a:effectLst/>
      </c:spPr>
    </c:title>
    <c:autoTitleDeleted val="0"/>
    <c:plotArea>
      <c:layout/>
      <c:barChart>
        <c:barDir val="col"/>
        <c:grouping val="clustered"/>
        <c:varyColors val="0"/>
        <c:ser>
          <c:idx val="0"/>
          <c:order val="0"/>
          <c:tx>
            <c:strRef>
              <c:f>'F1-F3++'!$B$2</c:f>
              <c:strCache>
                <c:ptCount val="1"/>
                <c:pt idx="0">
                  <c:v>A.数字化经营与管理</c:v>
                </c:pt>
              </c:strCache>
            </c:strRef>
          </c:tx>
          <c:spPr>
            <a:solidFill>
              <a:schemeClr val="accent1"/>
            </a:solidFill>
            <a:ln>
              <a:noFill/>
            </a:ln>
            <a:effectLst/>
          </c:spPr>
          <c:invertIfNegative val="0"/>
          <c:cat>
            <c:strRef>
              <c:f>'F1-F3++'!$A$3:$A$6</c:f>
              <c:strCache>
                <c:ptCount val="4"/>
                <c:pt idx="0">
                  <c:v>大型企业</c:v>
                </c:pt>
                <c:pt idx="1">
                  <c:v>中型企业</c:v>
                </c:pt>
                <c:pt idx="2">
                  <c:v>小型企业</c:v>
                </c:pt>
                <c:pt idx="3">
                  <c:v>微型企业</c:v>
                </c:pt>
              </c:strCache>
            </c:strRef>
          </c:cat>
          <c:val>
            <c:numRef>
              <c:f>'F1-F3++'!$B$3:$B$6</c:f>
              <c:numCache>
                <c:formatCode>General</c:formatCode>
                <c:ptCount val="4"/>
                <c:pt idx="0">
                  <c:v>0.37593984962406057</c:v>
                </c:pt>
                <c:pt idx="1">
                  <c:v>0.27384615384615402</c:v>
                </c:pt>
                <c:pt idx="2">
                  <c:v>0.29223744292237375</c:v>
                </c:pt>
                <c:pt idx="3">
                  <c:v>0.29699248120300864</c:v>
                </c:pt>
              </c:numCache>
            </c:numRef>
          </c:val>
          <c:extLst>
            <c:ext xmlns:c16="http://schemas.microsoft.com/office/drawing/2014/chart" uri="{C3380CC4-5D6E-409C-BE32-E72D297353CC}">
              <c16:uniqueId val="{00000000-0257-4F8C-8174-8BE265E359A5}"/>
            </c:ext>
          </c:extLst>
        </c:ser>
        <c:ser>
          <c:idx val="1"/>
          <c:order val="1"/>
          <c:tx>
            <c:strRef>
              <c:f>'F1-F3++'!$C$2</c:f>
              <c:strCache>
                <c:ptCount val="1"/>
                <c:pt idx="0">
                  <c:v>B.战略决策</c:v>
                </c:pt>
              </c:strCache>
            </c:strRef>
          </c:tx>
          <c:spPr>
            <a:solidFill>
              <a:schemeClr val="accent2"/>
            </a:solidFill>
            <a:ln>
              <a:noFill/>
            </a:ln>
            <a:effectLst/>
          </c:spPr>
          <c:invertIfNegative val="0"/>
          <c:cat>
            <c:strRef>
              <c:f>'F1-F3++'!$A$3:$A$6</c:f>
              <c:strCache>
                <c:ptCount val="4"/>
                <c:pt idx="0">
                  <c:v>大型企业</c:v>
                </c:pt>
                <c:pt idx="1">
                  <c:v>中型企业</c:v>
                </c:pt>
                <c:pt idx="2">
                  <c:v>小型企业</c:v>
                </c:pt>
                <c:pt idx="3">
                  <c:v>微型企业</c:v>
                </c:pt>
              </c:strCache>
            </c:strRef>
          </c:cat>
          <c:val>
            <c:numRef>
              <c:f>'F1-F3++'!$C$3:$C$6</c:f>
              <c:numCache>
                <c:formatCode>General</c:formatCode>
                <c:ptCount val="4"/>
                <c:pt idx="0">
                  <c:v>0.33082706766917402</c:v>
                </c:pt>
                <c:pt idx="1">
                  <c:v>0.38769230769230845</c:v>
                </c:pt>
                <c:pt idx="2">
                  <c:v>0.32191780821917876</c:v>
                </c:pt>
                <c:pt idx="3">
                  <c:v>0.15037593984962422</c:v>
                </c:pt>
              </c:numCache>
            </c:numRef>
          </c:val>
          <c:extLst>
            <c:ext xmlns:c16="http://schemas.microsoft.com/office/drawing/2014/chart" uri="{C3380CC4-5D6E-409C-BE32-E72D297353CC}">
              <c16:uniqueId val="{00000001-0257-4F8C-8174-8BE265E359A5}"/>
            </c:ext>
          </c:extLst>
        </c:ser>
        <c:ser>
          <c:idx val="2"/>
          <c:order val="2"/>
          <c:tx>
            <c:strRef>
              <c:f>'F1-F3++'!$D$2</c:f>
              <c:strCache>
                <c:ptCount val="1"/>
                <c:pt idx="0">
                  <c:v>C.市场营销</c:v>
                </c:pt>
              </c:strCache>
            </c:strRef>
          </c:tx>
          <c:spPr>
            <a:solidFill>
              <a:schemeClr val="accent3"/>
            </a:solidFill>
            <a:ln>
              <a:noFill/>
            </a:ln>
            <a:effectLst/>
          </c:spPr>
          <c:invertIfNegative val="0"/>
          <c:cat>
            <c:strRef>
              <c:f>'F1-F3++'!$A$3:$A$6</c:f>
              <c:strCache>
                <c:ptCount val="4"/>
                <c:pt idx="0">
                  <c:v>大型企业</c:v>
                </c:pt>
                <c:pt idx="1">
                  <c:v>中型企业</c:v>
                </c:pt>
                <c:pt idx="2">
                  <c:v>小型企业</c:v>
                </c:pt>
                <c:pt idx="3">
                  <c:v>微型企业</c:v>
                </c:pt>
              </c:strCache>
            </c:strRef>
          </c:cat>
          <c:val>
            <c:numRef>
              <c:f>'F1-F3++'!$D$3:$D$6</c:f>
              <c:numCache>
                <c:formatCode>General</c:formatCode>
                <c:ptCount val="4"/>
                <c:pt idx="0">
                  <c:v>9.7744360902255828E-2</c:v>
                </c:pt>
                <c:pt idx="1">
                  <c:v>0.11384615384615411</c:v>
                </c:pt>
                <c:pt idx="2">
                  <c:v>0.18493150684931525</c:v>
                </c:pt>
                <c:pt idx="3">
                  <c:v>0.30827067669172897</c:v>
                </c:pt>
              </c:numCache>
            </c:numRef>
          </c:val>
          <c:extLst>
            <c:ext xmlns:c16="http://schemas.microsoft.com/office/drawing/2014/chart" uri="{C3380CC4-5D6E-409C-BE32-E72D297353CC}">
              <c16:uniqueId val="{00000002-0257-4F8C-8174-8BE265E359A5}"/>
            </c:ext>
          </c:extLst>
        </c:ser>
        <c:ser>
          <c:idx val="3"/>
          <c:order val="3"/>
          <c:tx>
            <c:strRef>
              <c:f>'F1-F3++'!$E$2</c:f>
              <c:strCache>
                <c:ptCount val="1"/>
                <c:pt idx="0">
                  <c:v>D.组织结构与人力资源管理</c:v>
                </c:pt>
              </c:strCache>
            </c:strRef>
          </c:tx>
          <c:spPr>
            <a:solidFill>
              <a:schemeClr val="accent4"/>
            </a:solidFill>
            <a:ln>
              <a:noFill/>
            </a:ln>
            <a:effectLst/>
          </c:spPr>
          <c:invertIfNegative val="0"/>
          <c:cat>
            <c:strRef>
              <c:f>'F1-F3++'!$A$3:$A$6</c:f>
              <c:strCache>
                <c:ptCount val="4"/>
                <c:pt idx="0">
                  <c:v>大型企业</c:v>
                </c:pt>
                <c:pt idx="1">
                  <c:v>中型企业</c:v>
                </c:pt>
                <c:pt idx="2">
                  <c:v>小型企业</c:v>
                </c:pt>
                <c:pt idx="3">
                  <c:v>微型企业</c:v>
                </c:pt>
              </c:strCache>
            </c:strRef>
          </c:cat>
          <c:val>
            <c:numRef>
              <c:f>'F1-F3++'!$E$3:$E$6</c:f>
              <c:numCache>
                <c:formatCode>General</c:formatCode>
                <c:ptCount val="4"/>
                <c:pt idx="0">
                  <c:v>0.12781954887218025</c:v>
                </c:pt>
                <c:pt idx="1">
                  <c:v>0.104615384615385</c:v>
                </c:pt>
                <c:pt idx="2">
                  <c:v>0.111872146118721</c:v>
                </c:pt>
                <c:pt idx="3">
                  <c:v>0.101503759398496</c:v>
                </c:pt>
              </c:numCache>
            </c:numRef>
          </c:val>
          <c:extLst>
            <c:ext xmlns:c16="http://schemas.microsoft.com/office/drawing/2014/chart" uri="{C3380CC4-5D6E-409C-BE32-E72D297353CC}">
              <c16:uniqueId val="{00000003-0257-4F8C-8174-8BE265E359A5}"/>
            </c:ext>
          </c:extLst>
        </c:ser>
        <c:ser>
          <c:idx val="4"/>
          <c:order val="4"/>
          <c:tx>
            <c:strRef>
              <c:f>'F1-F3++'!$F$2</c:f>
              <c:strCache>
                <c:ptCount val="1"/>
                <c:pt idx="0">
                  <c:v>E.会计核算与内部监督</c:v>
                </c:pt>
              </c:strCache>
            </c:strRef>
          </c:tx>
          <c:spPr>
            <a:solidFill>
              <a:schemeClr val="accent5"/>
            </a:solidFill>
            <a:ln>
              <a:noFill/>
            </a:ln>
            <a:effectLst/>
          </c:spPr>
          <c:invertIfNegative val="0"/>
          <c:cat>
            <c:strRef>
              <c:f>'F1-F3++'!$A$3:$A$6</c:f>
              <c:strCache>
                <c:ptCount val="4"/>
                <c:pt idx="0">
                  <c:v>大型企业</c:v>
                </c:pt>
                <c:pt idx="1">
                  <c:v>中型企业</c:v>
                </c:pt>
                <c:pt idx="2">
                  <c:v>小型企业</c:v>
                </c:pt>
                <c:pt idx="3">
                  <c:v>微型企业</c:v>
                </c:pt>
              </c:strCache>
            </c:strRef>
          </c:cat>
          <c:val>
            <c:numRef>
              <c:f>'F1-F3++'!$F$3:$F$6</c:f>
              <c:numCache>
                <c:formatCode>General</c:formatCode>
                <c:ptCount val="4"/>
                <c:pt idx="0">
                  <c:v>1.50375939849624E-2</c:v>
                </c:pt>
                <c:pt idx="1">
                  <c:v>4.3076923076923103E-2</c:v>
                </c:pt>
                <c:pt idx="2">
                  <c:v>2.7397260273972612E-2</c:v>
                </c:pt>
                <c:pt idx="3">
                  <c:v>1.50375939849624E-2</c:v>
                </c:pt>
              </c:numCache>
            </c:numRef>
          </c:val>
          <c:extLst>
            <c:ext xmlns:c16="http://schemas.microsoft.com/office/drawing/2014/chart" uri="{C3380CC4-5D6E-409C-BE32-E72D297353CC}">
              <c16:uniqueId val="{00000004-0257-4F8C-8174-8BE265E359A5}"/>
            </c:ext>
          </c:extLst>
        </c:ser>
        <c:ser>
          <c:idx val="5"/>
          <c:order val="5"/>
          <c:tx>
            <c:strRef>
              <c:f>'F1-F3++'!$G$2</c:f>
              <c:strCache>
                <c:ptCount val="1"/>
                <c:pt idx="0">
                  <c:v>F.税务筹划</c:v>
                </c:pt>
              </c:strCache>
            </c:strRef>
          </c:tx>
          <c:spPr>
            <a:solidFill>
              <a:schemeClr val="accent6"/>
            </a:solidFill>
            <a:ln>
              <a:noFill/>
            </a:ln>
            <a:effectLst/>
          </c:spPr>
          <c:invertIfNegative val="0"/>
          <c:cat>
            <c:strRef>
              <c:f>'F1-F3++'!$A$3:$A$6</c:f>
              <c:strCache>
                <c:ptCount val="4"/>
                <c:pt idx="0">
                  <c:v>大型企业</c:v>
                </c:pt>
                <c:pt idx="1">
                  <c:v>中型企业</c:v>
                </c:pt>
                <c:pt idx="2">
                  <c:v>小型企业</c:v>
                </c:pt>
                <c:pt idx="3">
                  <c:v>微型企业</c:v>
                </c:pt>
              </c:strCache>
            </c:strRef>
          </c:cat>
          <c:val>
            <c:numRef>
              <c:f>'F1-F3++'!$G$3:$G$6</c:f>
              <c:numCache>
                <c:formatCode>General</c:formatCode>
                <c:ptCount val="4"/>
                <c:pt idx="0">
                  <c:v>7.5187969924812121E-3</c:v>
                </c:pt>
                <c:pt idx="1">
                  <c:v>9.2307692307692542E-3</c:v>
                </c:pt>
                <c:pt idx="2">
                  <c:v>1.5981735159817444E-2</c:v>
                </c:pt>
                <c:pt idx="3">
                  <c:v>1.8796992481203E-2</c:v>
                </c:pt>
              </c:numCache>
            </c:numRef>
          </c:val>
          <c:extLst>
            <c:ext xmlns:c16="http://schemas.microsoft.com/office/drawing/2014/chart" uri="{C3380CC4-5D6E-409C-BE32-E72D297353CC}">
              <c16:uniqueId val="{00000005-0257-4F8C-8174-8BE265E359A5}"/>
            </c:ext>
          </c:extLst>
        </c:ser>
        <c:ser>
          <c:idx val="6"/>
          <c:order val="6"/>
          <c:tx>
            <c:strRef>
              <c:f>'F1-F3++'!$H$2</c:f>
              <c:strCache>
                <c:ptCount val="1"/>
                <c:pt idx="0">
                  <c:v>G.融资和投资理财</c:v>
                </c:pt>
              </c:strCache>
            </c:strRef>
          </c:tx>
          <c:spPr>
            <a:solidFill>
              <a:schemeClr val="accent1">
                <a:lumMod val="60000"/>
              </a:schemeClr>
            </a:solidFill>
            <a:ln>
              <a:noFill/>
            </a:ln>
            <a:effectLst/>
          </c:spPr>
          <c:invertIfNegative val="0"/>
          <c:cat>
            <c:strRef>
              <c:f>'F1-F3++'!$A$3:$A$6</c:f>
              <c:strCache>
                <c:ptCount val="4"/>
                <c:pt idx="0">
                  <c:v>大型企业</c:v>
                </c:pt>
                <c:pt idx="1">
                  <c:v>中型企业</c:v>
                </c:pt>
                <c:pt idx="2">
                  <c:v>小型企业</c:v>
                </c:pt>
                <c:pt idx="3">
                  <c:v>微型企业</c:v>
                </c:pt>
              </c:strCache>
            </c:strRef>
          </c:cat>
          <c:val>
            <c:numRef>
              <c:f>'F1-F3++'!$H$3:$H$6</c:f>
              <c:numCache>
                <c:formatCode>General</c:formatCode>
                <c:ptCount val="4"/>
                <c:pt idx="0">
                  <c:v>1.50375939849624E-2</c:v>
                </c:pt>
                <c:pt idx="1">
                  <c:v>5.5384615384615414E-2</c:v>
                </c:pt>
                <c:pt idx="2">
                  <c:v>2.7397260273972612E-2</c:v>
                </c:pt>
                <c:pt idx="3">
                  <c:v>3.7593984962405999E-2</c:v>
                </c:pt>
              </c:numCache>
            </c:numRef>
          </c:val>
          <c:extLst>
            <c:ext xmlns:c16="http://schemas.microsoft.com/office/drawing/2014/chart" uri="{C3380CC4-5D6E-409C-BE32-E72D297353CC}">
              <c16:uniqueId val="{00000006-0257-4F8C-8174-8BE265E359A5}"/>
            </c:ext>
          </c:extLst>
        </c:ser>
        <c:ser>
          <c:idx val="7"/>
          <c:order val="7"/>
          <c:tx>
            <c:strRef>
              <c:f>'F1-F3++'!$I$2</c:f>
              <c:strCache>
                <c:ptCount val="1"/>
                <c:pt idx="0">
                  <c:v>H.以上都不需要</c:v>
                </c:pt>
              </c:strCache>
            </c:strRef>
          </c:tx>
          <c:spPr>
            <a:solidFill>
              <a:schemeClr val="accent2">
                <a:lumMod val="60000"/>
              </a:schemeClr>
            </a:solidFill>
            <a:ln>
              <a:noFill/>
            </a:ln>
            <a:effectLst/>
          </c:spPr>
          <c:invertIfNegative val="0"/>
          <c:cat>
            <c:strRef>
              <c:f>'F1-F3++'!$A$3:$A$6</c:f>
              <c:strCache>
                <c:ptCount val="4"/>
                <c:pt idx="0">
                  <c:v>大型企业</c:v>
                </c:pt>
                <c:pt idx="1">
                  <c:v>中型企业</c:v>
                </c:pt>
                <c:pt idx="2">
                  <c:v>小型企业</c:v>
                </c:pt>
                <c:pt idx="3">
                  <c:v>微型企业</c:v>
                </c:pt>
              </c:strCache>
            </c:strRef>
          </c:cat>
          <c:val>
            <c:numRef>
              <c:f>'F1-F3++'!$I$3:$I$6</c:f>
              <c:numCache>
                <c:formatCode>General</c:formatCode>
                <c:ptCount val="4"/>
                <c:pt idx="0">
                  <c:v>3.0075187969924876E-2</c:v>
                </c:pt>
                <c:pt idx="1">
                  <c:v>1.2307692307692299E-2</c:v>
                </c:pt>
                <c:pt idx="2">
                  <c:v>1.8264840182648401E-2</c:v>
                </c:pt>
                <c:pt idx="3">
                  <c:v>7.1428571428571411E-2</c:v>
                </c:pt>
              </c:numCache>
            </c:numRef>
          </c:val>
          <c:extLst>
            <c:ext xmlns:c16="http://schemas.microsoft.com/office/drawing/2014/chart" uri="{C3380CC4-5D6E-409C-BE32-E72D297353CC}">
              <c16:uniqueId val="{00000007-0257-4F8C-8174-8BE265E359A5}"/>
            </c:ext>
          </c:extLst>
        </c:ser>
        <c:dLbls>
          <c:showLegendKey val="0"/>
          <c:showVal val="0"/>
          <c:showCatName val="0"/>
          <c:showSerName val="0"/>
          <c:showPercent val="0"/>
          <c:showBubbleSize val="0"/>
        </c:dLbls>
        <c:gapWidth val="219"/>
        <c:overlap val="-27"/>
        <c:axId val="423458688"/>
        <c:axId val="423460224"/>
      </c:barChart>
      <c:catAx>
        <c:axId val="4234586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423460224"/>
        <c:crosses val="autoZero"/>
        <c:auto val="1"/>
        <c:lblAlgn val="ctr"/>
        <c:lblOffset val="100"/>
        <c:noMultiLvlLbl val="0"/>
      </c:catAx>
      <c:valAx>
        <c:axId val="423460224"/>
        <c:scaling>
          <c:orientation val="minMax"/>
        </c:scaling>
        <c:delete val="0"/>
        <c:axPos val="l"/>
        <c:numFmt formatCode="0.00%" sourceLinked="0"/>
        <c:majorTickMark val="none"/>
        <c:minorTickMark val="none"/>
        <c:tickLblPos val="nextTo"/>
        <c:spPr>
          <a:noFill/>
          <a:ln>
            <a:noFill/>
          </a:ln>
          <a:effectLst/>
        </c:spPr>
        <c:txPr>
          <a:bodyPr rot="-60000000" vert="horz"/>
          <a:lstStyle/>
          <a:p>
            <a:pPr>
              <a:defRPr/>
            </a:pPr>
            <a:endParaRPr lang="zh-CN"/>
          </a:p>
        </c:txPr>
        <c:crossAx val="423458688"/>
        <c:crosses val="autoZero"/>
        <c:crossBetween val="between"/>
      </c:valAx>
      <c:spPr>
        <a:noFill/>
        <a:ln>
          <a:noFill/>
        </a:ln>
        <a:effectLst/>
      </c:spPr>
    </c:plotArea>
    <c:legend>
      <c:legendPos val="b"/>
      <c:overlay val="0"/>
      <c:spPr>
        <a:noFill/>
        <a:ln>
          <a:noFill/>
        </a:ln>
        <a:effectLst/>
      </c:spPr>
      <c:txPr>
        <a:bodyPr rot="0" vert="horz"/>
        <a:lstStyle/>
        <a:p>
          <a:pPr>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900"/>
      </a:pPr>
      <a:endParaRPr lang="zh-CN"/>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9.7223470268009454E-2"/>
          <c:y val="2.853032669572662E-2"/>
          <c:w val="0.87424620303626399"/>
          <c:h val="0.66265921433566222"/>
        </c:manualLayout>
      </c:layout>
      <c:barChart>
        <c:barDir val="col"/>
        <c:grouping val="clustered"/>
        <c:varyColors val="0"/>
        <c:ser>
          <c:idx val="0"/>
          <c:order val="0"/>
          <c:invertIfNegative val="0"/>
          <c:dLbls>
            <c:spPr>
              <a:noFill/>
              <a:ln>
                <a:noFill/>
              </a:ln>
              <a:effectLst/>
            </c:spPr>
            <c:txPr>
              <a:bodyPr/>
              <a:lstStyle/>
              <a:p>
                <a:pPr>
                  <a:defRPr sz="700"/>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'5.1'!$U$3:$AB$3</c:f>
              <c:strCache>
                <c:ptCount val="8"/>
                <c:pt idx="0">
                  <c:v>A.数字化经营与管理</c:v>
                </c:pt>
                <c:pt idx="1">
                  <c:v>B.战略决策</c:v>
                </c:pt>
                <c:pt idx="2">
                  <c:v>C.市场营销</c:v>
                </c:pt>
                <c:pt idx="3">
                  <c:v>D.组织结构与人力资源管理</c:v>
                </c:pt>
                <c:pt idx="4">
                  <c:v>E.会计核算与内部监督</c:v>
                </c:pt>
                <c:pt idx="5">
                  <c:v>F.税务筹划</c:v>
                </c:pt>
                <c:pt idx="6">
                  <c:v>G.融资和投资理财</c:v>
                </c:pt>
                <c:pt idx="7">
                  <c:v>H.以上都不需要</c:v>
                </c:pt>
              </c:strCache>
            </c:strRef>
          </c:cat>
          <c:val>
            <c:numRef>
              <c:f>'5.1'!$U$4:$AB$4</c:f>
              <c:numCache>
                <c:formatCode>0%</c:formatCode>
                <c:ptCount val="8"/>
                <c:pt idx="0">
                  <c:v>0.6824440619621337</c:v>
                </c:pt>
                <c:pt idx="1">
                  <c:v>0.69104991394148096</c:v>
                </c:pt>
                <c:pt idx="2">
                  <c:v>0.73149741824440695</c:v>
                </c:pt>
                <c:pt idx="3">
                  <c:v>0.66179001721170527</c:v>
                </c:pt>
                <c:pt idx="4">
                  <c:v>0.55679862306368444</c:v>
                </c:pt>
                <c:pt idx="5">
                  <c:v>0.4974182444061962</c:v>
                </c:pt>
                <c:pt idx="6">
                  <c:v>0.56712564543889943</c:v>
                </c:pt>
                <c:pt idx="7">
                  <c:v>3.7865748709122252E-2</c:v>
                </c:pt>
              </c:numCache>
            </c:numRef>
          </c:val>
          <c:extLst>
            <c:ext xmlns:c16="http://schemas.microsoft.com/office/drawing/2014/chart" uri="{C3380CC4-5D6E-409C-BE32-E72D297353CC}">
              <c16:uniqueId val="{00000000-4695-431F-B660-512242F26CA8}"/>
            </c:ext>
          </c:extLst>
        </c:ser>
        <c:dLbls>
          <c:showLegendKey val="0"/>
          <c:showVal val="0"/>
          <c:showCatName val="0"/>
          <c:showSerName val="0"/>
          <c:showPercent val="0"/>
          <c:showBubbleSize val="0"/>
        </c:dLbls>
        <c:gapWidth val="150"/>
        <c:axId val="422982016"/>
        <c:axId val="422983552"/>
      </c:barChart>
      <c:catAx>
        <c:axId val="422982016"/>
        <c:scaling>
          <c:orientation val="minMax"/>
        </c:scaling>
        <c:delete val="0"/>
        <c:axPos val="b"/>
        <c:numFmt formatCode="General" sourceLinked="0"/>
        <c:majorTickMark val="out"/>
        <c:minorTickMark val="none"/>
        <c:tickLblPos val="nextTo"/>
        <c:txPr>
          <a:bodyPr/>
          <a:lstStyle/>
          <a:p>
            <a:pPr>
              <a:defRPr sz="1050"/>
            </a:pPr>
            <a:endParaRPr lang="zh-CN"/>
          </a:p>
        </c:txPr>
        <c:crossAx val="422983552"/>
        <c:crosses val="autoZero"/>
        <c:auto val="1"/>
        <c:lblAlgn val="ctr"/>
        <c:lblOffset val="100"/>
        <c:noMultiLvlLbl val="0"/>
      </c:catAx>
      <c:valAx>
        <c:axId val="422983552"/>
        <c:scaling>
          <c:orientation val="minMax"/>
        </c:scaling>
        <c:delete val="0"/>
        <c:axPos val="l"/>
        <c:numFmt formatCode="0%" sourceLinked="1"/>
        <c:majorTickMark val="out"/>
        <c:minorTickMark val="none"/>
        <c:tickLblPos val="nextTo"/>
        <c:txPr>
          <a:bodyPr/>
          <a:lstStyle/>
          <a:p>
            <a:pPr>
              <a:defRPr sz="700"/>
            </a:pPr>
            <a:endParaRPr lang="zh-CN"/>
          </a:p>
        </c:txPr>
        <c:crossAx val="422982016"/>
        <c:crosses val="autoZero"/>
        <c:crossBetween val="between"/>
      </c:valAx>
    </c:plotArea>
    <c:plotVisOnly val="1"/>
    <c:dispBlanksAs val="gap"/>
    <c:showDLblsOverMax val="0"/>
  </c:chart>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mn-lt"/>
                <a:ea typeface="+mn-ea"/>
                <a:cs typeface="+mn-cs"/>
              </a:defRPr>
            </a:pPr>
            <a:r>
              <a:rPr lang="en-US" altLang="zh-CN" sz="1100" b="1" i="0" u="none" strike="noStrike" baseline="0" dirty="0">
                <a:solidFill>
                  <a:schemeClr val="tx1"/>
                </a:solidFill>
              </a:rPr>
              <a:t>Preference for empowerment in accounting &amp; internal audit</a:t>
            </a:r>
          </a:p>
        </c:rich>
      </c:tx>
      <c:overlay val="0"/>
      <c:spPr>
        <a:noFill/>
        <a:ln>
          <a:noFill/>
        </a:ln>
        <a:effectLst/>
      </c:spPr>
    </c:title>
    <c:autoTitleDeleted val="0"/>
    <c:plotArea>
      <c:layout>
        <c:manualLayout>
          <c:layoutTarget val="inner"/>
          <c:xMode val="edge"/>
          <c:yMode val="edge"/>
          <c:x val="0.11959215925474109"/>
          <c:y val="0.2"/>
          <c:w val="0.84167544637906289"/>
          <c:h val="0.48869369860623374"/>
        </c:manualLayout>
      </c:layout>
      <c:barChart>
        <c:barDir val="col"/>
        <c:grouping val="clustered"/>
        <c:varyColors val="0"/>
        <c:ser>
          <c:idx val="0"/>
          <c:order val="0"/>
          <c:tx>
            <c:strRef>
              <c:f>'F1-F3++'!$AH$2</c:f>
              <c:strCache>
                <c:ptCount val="1"/>
                <c:pt idx="0">
                  <c:v>A.学会记账</c:v>
                </c:pt>
              </c:strCache>
            </c:strRef>
          </c:tx>
          <c:spPr>
            <a:solidFill>
              <a:schemeClr val="accent1"/>
            </a:solidFill>
            <a:ln>
              <a:noFill/>
            </a:ln>
            <a:effectLst/>
          </c:spPr>
          <c:invertIfNegative val="0"/>
          <c:cat>
            <c:strRef>
              <c:f>'F1-F3++'!$AG$3:$AG$6</c:f>
              <c:strCache>
                <c:ptCount val="4"/>
                <c:pt idx="0">
                  <c:v>大型企业</c:v>
                </c:pt>
                <c:pt idx="1">
                  <c:v>中型企业</c:v>
                </c:pt>
                <c:pt idx="2">
                  <c:v>小型企业</c:v>
                </c:pt>
                <c:pt idx="3">
                  <c:v>微型企业</c:v>
                </c:pt>
              </c:strCache>
            </c:strRef>
          </c:cat>
          <c:val>
            <c:numRef>
              <c:f>'F1-F3++'!$AH$3:$AH$6</c:f>
              <c:numCache>
                <c:formatCode>General</c:formatCode>
                <c:ptCount val="4"/>
                <c:pt idx="0">
                  <c:v>0.17500000000000004</c:v>
                </c:pt>
                <c:pt idx="1">
                  <c:v>0.16666666666666688</c:v>
                </c:pt>
                <c:pt idx="2">
                  <c:v>0.18400000000000022</c:v>
                </c:pt>
                <c:pt idx="3">
                  <c:v>0.34444444444444444</c:v>
                </c:pt>
              </c:numCache>
            </c:numRef>
          </c:val>
          <c:extLst>
            <c:ext xmlns:c16="http://schemas.microsoft.com/office/drawing/2014/chart" uri="{C3380CC4-5D6E-409C-BE32-E72D297353CC}">
              <c16:uniqueId val="{00000000-D4ED-4407-8ED6-5B29FE252C12}"/>
            </c:ext>
          </c:extLst>
        </c:ser>
        <c:ser>
          <c:idx val="1"/>
          <c:order val="1"/>
          <c:tx>
            <c:strRef>
              <c:f>'F1-F3++'!$AI$2</c:f>
              <c:strCache>
                <c:ptCount val="1"/>
                <c:pt idx="0">
                  <c:v>B.学会成本核算基本方法</c:v>
                </c:pt>
              </c:strCache>
            </c:strRef>
          </c:tx>
          <c:spPr>
            <a:solidFill>
              <a:schemeClr val="accent2"/>
            </a:solidFill>
            <a:ln>
              <a:noFill/>
            </a:ln>
            <a:effectLst/>
          </c:spPr>
          <c:invertIfNegative val="0"/>
          <c:cat>
            <c:strRef>
              <c:f>'F1-F3++'!$AG$3:$AG$6</c:f>
              <c:strCache>
                <c:ptCount val="4"/>
                <c:pt idx="0">
                  <c:v>大型企业</c:v>
                </c:pt>
                <c:pt idx="1">
                  <c:v>中型企业</c:v>
                </c:pt>
                <c:pt idx="2">
                  <c:v>小型企业</c:v>
                </c:pt>
                <c:pt idx="3">
                  <c:v>微型企业</c:v>
                </c:pt>
              </c:strCache>
            </c:strRef>
          </c:cat>
          <c:val>
            <c:numRef>
              <c:f>'F1-F3++'!$AI$3:$AI$6</c:f>
              <c:numCache>
                <c:formatCode>General</c:formatCode>
                <c:ptCount val="4"/>
                <c:pt idx="0">
                  <c:v>0.21250000000000022</c:v>
                </c:pt>
                <c:pt idx="1">
                  <c:v>0.28508771929824689</c:v>
                </c:pt>
                <c:pt idx="2">
                  <c:v>0.27200000000000002</c:v>
                </c:pt>
                <c:pt idx="3">
                  <c:v>0.25555555555555576</c:v>
                </c:pt>
              </c:numCache>
            </c:numRef>
          </c:val>
          <c:extLst>
            <c:ext xmlns:c16="http://schemas.microsoft.com/office/drawing/2014/chart" uri="{C3380CC4-5D6E-409C-BE32-E72D297353CC}">
              <c16:uniqueId val="{00000001-D4ED-4407-8ED6-5B29FE252C12}"/>
            </c:ext>
          </c:extLst>
        </c:ser>
        <c:ser>
          <c:idx val="2"/>
          <c:order val="2"/>
          <c:tx>
            <c:strRef>
              <c:f>'F1-F3++'!$AJ$2</c:f>
              <c:strCache>
                <c:ptCount val="1"/>
                <c:pt idx="0">
                  <c:v>C.怎样快速应用会计核算软件</c:v>
                </c:pt>
              </c:strCache>
            </c:strRef>
          </c:tx>
          <c:spPr>
            <a:solidFill>
              <a:schemeClr val="accent3"/>
            </a:solidFill>
            <a:ln>
              <a:noFill/>
            </a:ln>
            <a:effectLst/>
          </c:spPr>
          <c:invertIfNegative val="0"/>
          <c:cat>
            <c:strRef>
              <c:f>'F1-F3++'!$AG$3:$AG$6</c:f>
              <c:strCache>
                <c:ptCount val="4"/>
                <c:pt idx="0">
                  <c:v>大型企业</c:v>
                </c:pt>
                <c:pt idx="1">
                  <c:v>中型企业</c:v>
                </c:pt>
                <c:pt idx="2">
                  <c:v>小型企业</c:v>
                </c:pt>
                <c:pt idx="3">
                  <c:v>微型企业</c:v>
                </c:pt>
              </c:strCache>
            </c:strRef>
          </c:cat>
          <c:val>
            <c:numRef>
              <c:f>'F1-F3++'!$AJ$3:$AJ$6</c:f>
              <c:numCache>
                <c:formatCode>General</c:formatCode>
                <c:ptCount val="4"/>
                <c:pt idx="0">
                  <c:v>0.23750000000000004</c:v>
                </c:pt>
                <c:pt idx="1">
                  <c:v>0.18421052631578888</c:v>
                </c:pt>
                <c:pt idx="2">
                  <c:v>0.16400000000000001</c:v>
                </c:pt>
                <c:pt idx="3">
                  <c:v>0.14444444444444451</c:v>
                </c:pt>
              </c:numCache>
            </c:numRef>
          </c:val>
          <c:extLst>
            <c:ext xmlns:c16="http://schemas.microsoft.com/office/drawing/2014/chart" uri="{C3380CC4-5D6E-409C-BE32-E72D297353CC}">
              <c16:uniqueId val="{00000002-D4ED-4407-8ED6-5B29FE252C12}"/>
            </c:ext>
          </c:extLst>
        </c:ser>
        <c:ser>
          <c:idx val="3"/>
          <c:order val="3"/>
          <c:tx>
            <c:strRef>
              <c:f>'F1-F3++'!$AK$2</c:f>
              <c:strCache>
                <c:ptCount val="1"/>
                <c:pt idx="0">
                  <c:v>D.怎样设计内部监督制度，避免管理风险</c:v>
                </c:pt>
              </c:strCache>
            </c:strRef>
          </c:tx>
          <c:spPr>
            <a:solidFill>
              <a:schemeClr val="accent4"/>
            </a:solidFill>
            <a:ln>
              <a:noFill/>
            </a:ln>
            <a:effectLst/>
          </c:spPr>
          <c:invertIfNegative val="0"/>
          <c:cat>
            <c:strRef>
              <c:f>'F1-F3++'!$AG$3:$AG$6</c:f>
              <c:strCache>
                <c:ptCount val="4"/>
                <c:pt idx="0">
                  <c:v>大型企业</c:v>
                </c:pt>
                <c:pt idx="1">
                  <c:v>中型企业</c:v>
                </c:pt>
                <c:pt idx="2">
                  <c:v>小型企业</c:v>
                </c:pt>
                <c:pt idx="3">
                  <c:v>微型企业</c:v>
                </c:pt>
              </c:strCache>
            </c:strRef>
          </c:cat>
          <c:val>
            <c:numRef>
              <c:f>'F1-F3++'!$AK$3:$AK$6</c:f>
              <c:numCache>
                <c:formatCode>General</c:formatCode>
                <c:ptCount val="4"/>
                <c:pt idx="0">
                  <c:v>0.36250000000000032</c:v>
                </c:pt>
                <c:pt idx="1">
                  <c:v>0.36403508771929832</c:v>
                </c:pt>
                <c:pt idx="2">
                  <c:v>0.37200000000000044</c:v>
                </c:pt>
                <c:pt idx="3">
                  <c:v>0.25555555555555576</c:v>
                </c:pt>
              </c:numCache>
            </c:numRef>
          </c:val>
          <c:extLst>
            <c:ext xmlns:c16="http://schemas.microsoft.com/office/drawing/2014/chart" uri="{C3380CC4-5D6E-409C-BE32-E72D297353CC}">
              <c16:uniqueId val="{00000003-D4ED-4407-8ED6-5B29FE252C12}"/>
            </c:ext>
          </c:extLst>
        </c:ser>
        <c:ser>
          <c:idx val="4"/>
          <c:order val="4"/>
          <c:tx>
            <c:strRef>
              <c:f>'F1-F3++'!$AL$2</c:f>
              <c:strCache>
                <c:ptCount val="1"/>
                <c:pt idx="0">
                  <c:v>E.其他</c:v>
                </c:pt>
              </c:strCache>
            </c:strRef>
          </c:tx>
          <c:spPr>
            <a:solidFill>
              <a:schemeClr val="accent5"/>
            </a:solidFill>
            <a:ln>
              <a:noFill/>
            </a:ln>
            <a:effectLst/>
          </c:spPr>
          <c:invertIfNegative val="0"/>
          <c:cat>
            <c:strRef>
              <c:f>'F1-F3++'!$AG$3:$AG$6</c:f>
              <c:strCache>
                <c:ptCount val="4"/>
                <c:pt idx="0">
                  <c:v>大型企业</c:v>
                </c:pt>
                <c:pt idx="1">
                  <c:v>中型企业</c:v>
                </c:pt>
                <c:pt idx="2">
                  <c:v>小型企业</c:v>
                </c:pt>
                <c:pt idx="3">
                  <c:v>微型企业</c:v>
                </c:pt>
              </c:strCache>
            </c:strRef>
          </c:cat>
          <c:val>
            <c:numRef>
              <c:f>'F1-F3++'!$AL$3:$AL$6</c:f>
              <c:numCache>
                <c:formatCode>General</c:formatCode>
                <c:ptCount val="4"/>
                <c:pt idx="0">
                  <c:v>1.2500000000000001E-2</c:v>
                </c:pt>
                <c:pt idx="1">
                  <c:v>0</c:v>
                </c:pt>
                <c:pt idx="2">
                  <c:v>8.0000000000000158E-3</c:v>
                </c:pt>
                <c:pt idx="3">
                  <c:v>0</c:v>
                </c:pt>
              </c:numCache>
            </c:numRef>
          </c:val>
          <c:extLst>
            <c:ext xmlns:c16="http://schemas.microsoft.com/office/drawing/2014/chart" uri="{C3380CC4-5D6E-409C-BE32-E72D297353CC}">
              <c16:uniqueId val="{00000004-D4ED-4407-8ED6-5B29FE252C12}"/>
            </c:ext>
          </c:extLst>
        </c:ser>
        <c:dLbls>
          <c:showLegendKey val="0"/>
          <c:showVal val="0"/>
          <c:showCatName val="0"/>
          <c:showSerName val="0"/>
          <c:showPercent val="0"/>
          <c:showBubbleSize val="0"/>
        </c:dLbls>
        <c:gapWidth val="219"/>
        <c:overlap val="-27"/>
        <c:axId val="434987008"/>
        <c:axId val="434988544"/>
      </c:barChart>
      <c:catAx>
        <c:axId val="4349870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zh-CN"/>
          </a:p>
        </c:txPr>
        <c:crossAx val="434988544"/>
        <c:crosses val="autoZero"/>
        <c:auto val="1"/>
        <c:lblAlgn val="ctr"/>
        <c:lblOffset val="100"/>
        <c:noMultiLvlLbl val="0"/>
      </c:catAx>
      <c:valAx>
        <c:axId val="434988544"/>
        <c:scaling>
          <c:orientation val="minMax"/>
        </c:scaling>
        <c:delete val="0"/>
        <c:axPos val="l"/>
        <c:numFmt formatCode="0.00%" sourceLinked="0"/>
        <c:majorTickMark val="none"/>
        <c:minorTickMark val="none"/>
        <c:tickLblPos val="nextTo"/>
        <c:spPr>
          <a:noFill/>
          <a:ln>
            <a:no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mn-lt"/>
                <a:ea typeface="+mn-ea"/>
                <a:cs typeface="+mn-cs"/>
              </a:defRPr>
            </a:pPr>
            <a:endParaRPr lang="zh-CN"/>
          </a:p>
        </c:txPr>
        <c:crossAx val="434987008"/>
        <c:crosses val="autoZero"/>
        <c:crossBetween val="between"/>
      </c:valAx>
      <c:spPr>
        <a:noFill/>
        <a:ln>
          <a:noFill/>
        </a:ln>
        <a:effectLst/>
      </c:spPr>
    </c:plotArea>
    <c:legend>
      <c:legendPos val="b"/>
      <c:layout>
        <c:manualLayout>
          <c:xMode val="edge"/>
          <c:yMode val="edge"/>
          <c:x val="2.8050844109668394E-2"/>
          <c:y val="0.81551813641023407"/>
          <c:w val="0.94912482057731318"/>
          <c:h val="0.16096320369926062"/>
        </c:manualLayout>
      </c:layout>
      <c:overlay val="0"/>
      <c:spPr>
        <a:noFill/>
        <a:ln>
          <a:noFill/>
        </a:ln>
        <a:effectLst/>
      </c:spPr>
      <c:txPr>
        <a:bodyPr rot="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zh-CN"/>
    </a:p>
  </c:txPr>
  <c:externalData r:id="rId2">
    <c:autoUpdate val="0"/>
  </c:externalData>
  <c:userShapes r:id="rId3"/>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lgn="ctr" rtl="0">
              <a:defRPr/>
            </a:pPr>
            <a:r>
              <a:rPr lang="en-US" altLang="zh-CN" sz="1100" dirty="0"/>
              <a:t>Preference for empowerment in financing &amp; investment</a:t>
            </a:r>
          </a:p>
        </c:rich>
      </c:tx>
      <c:overlay val="0"/>
      <c:spPr>
        <a:noFill/>
        <a:ln>
          <a:noFill/>
        </a:ln>
        <a:effectLst/>
      </c:spPr>
    </c:title>
    <c:autoTitleDeleted val="0"/>
    <c:plotArea>
      <c:layout/>
      <c:barChart>
        <c:barDir val="col"/>
        <c:grouping val="clustered"/>
        <c:varyColors val="0"/>
        <c:ser>
          <c:idx val="0"/>
          <c:order val="0"/>
          <c:tx>
            <c:strRef>
              <c:f>'F1-F3++'!$AN$2</c:f>
              <c:strCache>
                <c:ptCount val="1"/>
                <c:pt idx="0">
                  <c:v>A.怎样获得更多外部资金</c:v>
                </c:pt>
              </c:strCache>
            </c:strRef>
          </c:tx>
          <c:spPr>
            <a:solidFill>
              <a:schemeClr val="accent1"/>
            </a:solidFill>
            <a:ln>
              <a:noFill/>
            </a:ln>
            <a:effectLst/>
          </c:spPr>
          <c:invertIfNegative val="0"/>
          <c:cat>
            <c:strRef>
              <c:f>'F1-F3++'!$AM$3:$AM$6</c:f>
              <c:strCache>
                <c:ptCount val="4"/>
                <c:pt idx="0">
                  <c:v>大型企业</c:v>
                </c:pt>
                <c:pt idx="1">
                  <c:v>中型企业</c:v>
                </c:pt>
                <c:pt idx="2">
                  <c:v>小型企业</c:v>
                </c:pt>
                <c:pt idx="3">
                  <c:v>微型企业</c:v>
                </c:pt>
              </c:strCache>
            </c:strRef>
          </c:cat>
          <c:val>
            <c:numRef>
              <c:f>'F1-F3++'!$AN$3:$AN$6</c:f>
              <c:numCache>
                <c:formatCode>General</c:formatCode>
                <c:ptCount val="4"/>
                <c:pt idx="0">
                  <c:v>0.34482758620689757</c:v>
                </c:pt>
                <c:pt idx="1">
                  <c:v>0.30180180180180288</c:v>
                </c:pt>
                <c:pt idx="2">
                  <c:v>0.34745762711864464</c:v>
                </c:pt>
                <c:pt idx="3">
                  <c:v>0.43965517241379293</c:v>
                </c:pt>
              </c:numCache>
            </c:numRef>
          </c:val>
          <c:extLst>
            <c:ext xmlns:c16="http://schemas.microsoft.com/office/drawing/2014/chart" uri="{C3380CC4-5D6E-409C-BE32-E72D297353CC}">
              <c16:uniqueId val="{00000000-A55B-4AD1-94BF-9646A2E84FB4}"/>
            </c:ext>
          </c:extLst>
        </c:ser>
        <c:ser>
          <c:idx val="1"/>
          <c:order val="1"/>
          <c:tx>
            <c:strRef>
              <c:f>'F1-F3++'!$AO$2</c:f>
              <c:strCache>
                <c:ptCount val="1"/>
                <c:pt idx="0">
                  <c:v>B.怎样控制债务风险</c:v>
                </c:pt>
              </c:strCache>
            </c:strRef>
          </c:tx>
          <c:spPr>
            <a:solidFill>
              <a:schemeClr val="accent2"/>
            </a:solidFill>
            <a:ln>
              <a:noFill/>
            </a:ln>
            <a:effectLst/>
          </c:spPr>
          <c:invertIfNegative val="0"/>
          <c:cat>
            <c:strRef>
              <c:f>'F1-F3++'!$AM$3:$AM$6</c:f>
              <c:strCache>
                <c:ptCount val="4"/>
                <c:pt idx="0">
                  <c:v>大型企业</c:v>
                </c:pt>
                <c:pt idx="1">
                  <c:v>中型企业</c:v>
                </c:pt>
                <c:pt idx="2">
                  <c:v>小型企业</c:v>
                </c:pt>
                <c:pt idx="3">
                  <c:v>微型企业</c:v>
                </c:pt>
              </c:strCache>
            </c:strRef>
          </c:cat>
          <c:val>
            <c:numRef>
              <c:f>'F1-F3++'!$AO$3:$AO$6</c:f>
              <c:numCache>
                <c:formatCode>General</c:formatCode>
                <c:ptCount val="4"/>
                <c:pt idx="0">
                  <c:v>0.34482758620689757</c:v>
                </c:pt>
                <c:pt idx="1">
                  <c:v>0.40540540540540498</c:v>
                </c:pt>
                <c:pt idx="2">
                  <c:v>0.39406779661016944</c:v>
                </c:pt>
                <c:pt idx="3">
                  <c:v>0.25</c:v>
                </c:pt>
              </c:numCache>
            </c:numRef>
          </c:val>
          <c:extLst>
            <c:ext xmlns:c16="http://schemas.microsoft.com/office/drawing/2014/chart" uri="{C3380CC4-5D6E-409C-BE32-E72D297353CC}">
              <c16:uniqueId val="{00000001-A55B-4AD1-94BF-9646A2E84FB4}"/>
            </c:ext>
          </c:extLst>
        </c:ser>
        <c:ser>
          <c:idx val="2"/>
          <c:order val="2"/>
          <c:tx>
            <c:strRef>
              <c:f>'F1-F3++'!$AP$2</c:f>
              <c:strCache>
                <c:ptCount val="1"/>
                <c:pt idx="0">
                  <c:v>C.怎样管理现金、应收账</c:v>
                </c:pt>
              </c:strCache>
            </c:strRef>
          </c:tx>
          <c:spPr>
            <a:solidFill>
              <a:schemeClr val="accent3"/>
            </a:solidFill>
            <a:ln>
              <a:noFill/>
            </a:ln>
            <a:effectLst/>
          </c:spPr>
          <c:invertIfNegative val="0"/>
          <c:cat>
            <c:strRef>
              <c:f>'F1-F3++'!$AM$3:$AM$6</c:f>
              <c:strCache>
                <c:ptCount val="4"/>
                <c:pt idx="0">
                  <c:v>大型企业</c:v>
                </c:pt>
                <c:pt idx="1">
                  <c:v>中型企业</c:v>
                </c:pt>
                <c:pt idx="2">
                  <c:v>小型企业</c:v>
                </c:pt>
                <c:pt idx="3">
                  <c:v>微型企业</c:v>
                </c:pt>
              </c:strCache>
            </c:strRef>
          </c:cat>
          <c:val>
            <c:numRef>
              <c:f>'F1-F3++'!$AP$3:$AP$6</c:f>
              <c:numCache>
                <c:formatCode>General</c:formatCode>
                <c:ptCount val="4"/>
                <c:pt idx="0">
                  <c:v>0.21839080459770138</c:v>
                </c:pt>
                <c:pt idx="1">
                  <c:v>0.19369369369369388</c:v>
                </c:pt>
                <c:pt idx="2">
                  <c:v>0.19491525423728828</c:v>
                </c:pt>
                <c:pt idx="3">
                  <c:v>0.25862068965517232</c:v>
                </c:pt>
              </c:numCache>
            </c:numRef>
          </c:val>
          <c:extLst>
            <c:ext xmlns:c16="http://schemas.microsoft.com/office/drawing/2014/chart" uri="{C3380CC4-5D6E-409C-BE32-E72D297353CC}">
              <c16:uniqueId val="{00000002-A55B-4AD1-94BF-9646A2E84FB4}"/>
            </c:ext>
          </c:extLst>
        </c:ser>
        <c:ser>
          <c:idx val="3"/>
          <c:order val="3"/>
          <c:tx>
            <c:strRef>
              <c:f>'F1-F3++'!$AQ$2</c:f>
              <c:strCache>
                <c:ptCount val="1"/>
                <c:pt idx="0">
                  <c:v>D.了解更多的保险、理财产品</c:v>
                </c:pt>
              </c:strCache>
            </c:strRef>
          </c:tx>
          <c:spPr>
            <a:solidFill>
              <a:schemeClr val="accent4"/>
            </a:solidFill>
            <a:ln>
              <a:noFill/>
            </a:ln>
            <a:effectLst/>
          </c:spPr>
          <c:invertIfNegative val="0"/>
          <c:cat>
            <c:strRef>
              <c:f>'F1-F3++'!$AM$3:$AM$6</c:f>
              <c:strCache>
                <c:ptCount val="4"/>
                <c:pt idx="0">
                  <c:v>大型企业</c:v>
                </c:pt>
                <c:pt idx="1">
                  <c:v>中型企业</c:v>
                </c:pt>
                <c:pt idx="2">
                  <c:v>小型企业</c:v>
                </c:pt>
                <c:pt idx="3">
                  <c:v>微型企业</c:v>
                </c:pt>
              </c:strCache>
            </c:strRef>
          </c:cat>
          <c:val>
            <c:numRef>
              <c:f>'F1-F3++'!$AQ$3:$AQ$6</c:f>
              <c:numCache>
                <c:formatCode>General</c:formatCode>
                <c:ptCount val="4"/>
                <c:pt idx="0">
                  <c:v>9.1954022988505746E-2</c:v>
                </c:pt>
                <c:pt idx="1">
                  <c:v>9.4594594594594891E-2</c:v>
                </c:pt>
                <c:pt idx="2">
                  <c:v>5.9322033898305281E-2</c:v>
                </c:pt>
                <c:pt idx="3">
                  <c:v>5.1724137931034524E-2</c:v>
                </c:pt>
              </c:numCache>
            </c:numRef>
          </c:val>
          <c:extLst>
            <c:ext xmlns:c16="http://schemas.microsoft.com/office/drawing/2014/chart" uri="{C3380CC4-5D6E-409C-BE32-E72D297353CC}">
              <c16:uniqueId val="{00000003-A55B-4AD1-94BF-9646A2E84FB4}"/>
            </c:ext>
          </c:extLst>
        </c:ser>
        <c:ser>
          <c:idx val="4"/>
          <c:order val="4"/>
          <c:tx>
            <c:strRef>
              <c:f>'F1-F3++'!$AR$2</c:f>
              <c:strCache>
                <c:ptCount val="1"/>
                <c:pt idx="0">
                  <c:v>E.其他</c:v>
                </c:pt>
              </c:strCache>
            </c:strRef>
          </c:tx>
          <c:spPr>
            <a:solidFill>
              <a:schemeClr val="accent5"/>
            </a:solidFill>
            <a:ln>
              <a:noFill/>
            </a:ln>
            <a:effectLst/>
          </c:spPr>
          <c:invertIfNegative val="0"/>
          <c:cat>
            <c:strRef>
              <c:f>'F1-F3++'!$AM$3:$AM$6</c:f>
              <c:strCache>
                <c:ptCount val="4"/>
                <c:pt idx="0">
                  <c:v>大型企业</c:v>
                </c:pt>
                <c:pt idx="1">
                  <c:v>中型企业</c:v>
                </c:pt>
                <c:pt idx="2">
                  <c:v>小型企业</c:v>
                </c:pt>
                <c:pt idx="3">
                  <c:v>微型企业</c:v>
                </c:pt>
              </c:strCache>
            </c:strRef>
          </c:cat>
          <c:val>
            <c:numRef>
              <c:f>'F1-F3++'!$AR$3:$AR$6</c:f>
              <c:numCache>
                <c:formatCode>General</c:formatCode>
                <c:ptCount val="4"/>
                <c:pt idx="0">
                  <c:v>0</c:v>
                </c:pt>
                <c:pt idx="1">
                  <c:v>4.5045045045045001E-3</c:v>
                </c:pt>
                <c:pt idx="2">
                  <c:v>4.2372881355932342E-3</c:v>
                </c:pt>
                <c:pt idx="3">
                  <c:v>0</c:v>
                </c:pt>
              </c:numCache>
            </c:numRef>
          </c:val>
          <c:extLst>
            <c:ext xmlns:c16="http://schemas.microsoft.com/office/drawing/2014/chart" uri="{C3380CC4-5D6E-409C-BE32-E72D297353CC}">
              <c16:uniqueId val="{00000004-A55B-4AD1-94BF-9646A2E84FB4}"/>
            </c:ext>
          </c:extLst>
        </c:ser>
        <c:dLbls>
          <c:showLegendKey val="0"/>
          <c:showVal val="0"/>
          <c:showCatName val="0"/>
          <c:showSerName val="0"/>
          <c:showPercent val="0"/>
          <c:showBubbleSize val="0"/>
        </c:dLbls>
        <c:gapWidth val="219"/>
        <c:overlap val="-27"/>
        <c:axId val="435092096"/>
        <c:axId val="435147136"/>
      </c:barChart>
      <c:catAx>
        <c:axId val="4350920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435147136"/>
        <c:crosses val="autoZero"/>
        <c:auto val="1"/>
        <c:lblAlgn val="ctr"/>
        <c:lblOffset val="100"/>
        <c:noMultiLvlLbl val="0"/>
      </c:catAx>
      <c:valAx>
        <c:axId val="435147136"/>
        <c:scaling>
          <c:orientation val="minMax"/>
        </c:scaling>
        <c:delete val="0"/>
        <c:axPos val="l"/>
        <c:numFmt formatCode="0.00%" sourceLinked="0"/>
        <c:majorTickMark val="none"/>
        <c:minorTickMark val="none"/>
        <c:tickLblPos val="nextTo"/>
        <c:spPr>
          <a:noFill/>
          <a:ln>
            <a:noFill/>
          </a:ln>
          <a:effectLst/>
        </c:spPr>
        <c:txPr>
          <a:bodyPr rot="-60000000" vert="horz"/>
          <a:lstStyle/>
          <a:p>
            <a:pPr>
              <a:defRPr/>
            </a:pPr>
            <a:endParaRPr lang="zh-CN"/>
          </a:p>
        </c:txPr>
        <c:crossAx val="435092096"/>
        <c:crosses val="autoZero"/>
        <c:crossBetween val="between"/>
      </c:valAx>
      <c:spPr>
        <a:noFill/>
        <a:ln>
          <a:noFill/>
        </a:ln>
        <a:effectLst/>
      </c:spPr>
    </c:plotArea>
    <c:legend>
      <c:legendPos val="b"/>
      <c:overlay val="0"/>
      <c:spPr>
        <a:noFill/>
        <a:ln>
          <a:noFill/>
        </a:ln>
        <a:effectLst/>
      </c:spPr>
      <c:txPr>
        <a:bodyPr rot="0" vert="horz"/>
        <a:lstStyle/>
        <a:p>
          <a:pPr>
            <a:defRPr sz="800"/>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900"/>
      </a:pPr>
      <a:endParaRPr lang="zh-CN"/>
    </a:p>
  </c:txPr>
  <c:externalData r:id="rId2">
    <c:autoUpdate val="0"/>
  </c:externalData>
  <c:userShapes r:id="rId3"/>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lgn="ctr" rtl="0">
              <a:defRPr/>
            </a:pPr>
            <a:r>
              <a:rPr lang="en-US" altLang="zh-CN" sz="1100" dirty="0"/>
              <a:t>Preference for empowerment in marketing</a:t>
            </a:r>
          </a:p>
        </c:rich>
      </c:tx>
      <c:overlay val="0"/>
      <c:spPr>
        <a:noFill/>
        <a:ln>
          <a:noFill/>
        </a:ln>
        <a:effectLst/>
      </c:spPr>
    </c:title>
    <c:autoTitleDeleted val="0"/>
    <c:plotArea>
      <c:layout>
        <c:manualLayout>
          <c:layoutTarget val="inner"/>
          <c:xMode val="edge"/>
          <c:yMode val="edge"/>
          <c:x val="7.6063905938256821E-2"/>
          <c:y val="0.13644771866183758"/>
          <c:w val="0.8813829025723815"/>
          <c:h val="0.47640210897376312"/>
        </c:manualLayout>
      </c:layout>
      <c:barChart>
        <c:barDir val="col"/>
        <c:grouping val="clustered"/>
        <c:varyColors val="0"/>
        <c:ser>
          <c:idx val="0"/>
          <c:order val="0"/>
          <c:tx>
            <c:strRef>
              <c:f>'F1-F3++'!$T$2</c:f>
              <c:strCache>
                <c:ptCount val="1"/>
                <c:pt idx="0">
                  <c:v>A.及时了解客户需求</c:v>
                </c:pt>
              </c:strCache>
            </c:strRef>
          </c:tx>
          <c:spPr>
            <a:solidFill>
              <a:schemeClr val="accent1"/>
            </a:solidFill>
            <a:ln>
              <a:noFill/>
            </a:ln>
            <a:effectLst/>
          </c:spPr>
          <c:invertIfNegative val="0"/>
          <c:cat>
            <c:strRef>
              <c:f>'F1-F3++'!$S$3:$S$6</c:f>
              <c:strCache>
                <c:ptCount val="4"/>
                <c:pt idx="0">
                  <c:v>大型企业</c:v>
                </c:pt>
                <c:pt idx="1">
                  <c:v>中型企业</c:v>
                </c:pt>
                <c:pt idx="2">
                  <c:v>小型企业</c:v>
                </c:pt>
                <c:pt idx="3">
                  <c:v>微型企业</c:v>
                </c:pt>
              </c:strCache>
            </c:strRef>
          </c:cat>
          <c:val>
            <c:numRef>
              <c:f>'F1-F3++'!$T$3:$T$6</c:f>
              <c:numCache>
                <c:formatCode>General</c:formatCode>
                <c:ptCount val="4"/>
                <c:pt idx="0">
                  <c:v>0.53333333333333299</c:v>
                </c:pt>
                <c:pt idx="1">
                  <c:v>0.407114624505929</c:v>
                </c:pt>
                <c:pt idx="2">
                  <c:v>0.49375000000000002</c:v>
                </c:pt>
                <c:pt idx="3">
                  <c:v>0.54335260115606798</c:v>
                </c:pt>
              </c:numCache>
            </c:numRef>
          </c:val>
          <c:extLst>
            <c:ext xmlns:c16="http://schemas.microsoft.com/office/drawing/2014/chart" uri="{C3380CC4-5D6E-409C-BE32-E72D297353CC}">
              <c16:uniqueId val="{00000000-3BEC-4360-9CF7-2BED89E985B3}"/>
            </c:ext>
          </c:extLst>
        </c:ser>
        <c:ser>
          <c:idx val="1"/>
          <c:order val="1"/>
          <c:tx>
            <c:strRef>
              <c:f>'F1-F3++'!$U$2</c:f>
              <c:strCache>
                <c:ptCount val="1"/>
                <c:pt idx="0">
                  <c:v>B.渠道开拓</c:v>
                </c:pt>
              </c:strCache>
            </c:strRef>
          </c:tx>
          <c:spPr>
            <a:solidFill>
              <a:schemeClr val="accent2"/>
            </a:solidFill>
            <a:ln>
              <a:noFill/>
            </a:ln>
            <a:effectLst/>
          </c:spPr>
          <c:invertIfNegative val="0"/>
          <c:cat>
            <c:strRef>
              <c:f>'F1-F3++'!$S$3:$S$6</c:f>
              <c:strCache>
                <c:ptCount val="4"/>
                <c:pt idx="0">
                  <c:v>大型企业</c:v>
                </c:pt>
                <c:pt idx="1">
                  <c:v>中型企业</c:v>
                </c:pt>
                <c:pt idx="2">
                  <c:v>小型企业</c:v>
                </c:pt>
                <c:pt idx="3">
                  <c:v>微型企业</c:v>
                </c:pt>
              </c:strCache>
            </c:strRef>
          </c:cat>
          <c:val>
            <c:numRef>
              <c:f>'F1-F3++'!$U$3:$U$6</c:f>
              <c:numCache>
                <c:formatCode>General</c:formatCode>
                <c:ptCount val="4"/>
                <c:pt idx="0">
                  <c:v>0.2</c:v>
                </c:pt>
                <c:pt idx="1">
                  <c:v>0.30039525691699576</c:v>
                </c:pt>
                <c:pt idx="2">
                  <c:v>0.27812500000000001</c:v>
                </c:pt>
                <c:pt idx="3">
                  <c:v>0.219653179190751</c:v>
                </c:pt>
              </c:numCache>
            </c:numRef>
          </c:val>
          <c:extLst>
            <c:ext xmlns:c16="http://schemas.microsoft.com/office/drawing/2014/chart" uri="{C3380CC4-5D6E-409C-BE32-E72D297353CC}">
              <c16:uniqueId val="{00000001-3BEC-4360-9CF7-2BED89E985B3}"/>
            </c:ext>
          </c:extLst>
        </c:ser>
        <c:ser>
          <c:idx val="2"/>
          <c:order val="2"/>
          <c:tx>
            <c:strRef>
              <c:f>'F1-F3++'!$V$2</c:f>
              <c:strCache>
                <c:ptCount val="1"/>
                <c:pt idx="0">
                  <c:v>C.如何利用互联网扩大销售</c:v>
                </c:pt>
              </c:strCache>
            </c:strRef>
          </c:tx>
          <c:spPr>
            <a:solidFill>
              <a:schemeClr val="accent3"/>
            </a:solidFill>
            <a:ln>
              <a:noFill/>
            </a:ln>
            <a:effectLst/>
          </c:spPr>
          <c:invertIfNegative val="0"/>
          <c:cat>
            <c:strRef>
              <c:f>'F1-F3++'!$S$3:$S$6</c:f>
              <c:strCache>
                <c:ptCount val="4"/>
                <c:pt idx="0">
                  <c:v>大型企业</c:v>
                </c:pt>
                <c:pt idx="1">
                  <c:v>中型企业</c:v>
                </c:pt>
                <c:pt idx="2">
                  <c:v>小型企业</c:v>
                </c:pt>
                <c:pt idx="3">
                  <c:v>微型企业</c:v>
                </c:pt>
              </c:strCache>
            </c:strRef>
          </c:cat>
          <c:val>
            <c:numRef>
              <c:f>'F1-F3++'!$V$3:$V$6</c:f>
              <c:numCache>
                <c:formatCode>General</c:formatCode>
                <c:ptCount val="4"/>
                <c:pt idx="0">
                  <c:v>0.20952380952381</c:v>
                </c:pt>
                <c:pt idx="1">
                  <c:v>0.221343873517787</c:v>
                </c:pt>
                <c:pt idx="2">
                  <c:v>0.19687499999999997</c:v>
                </c:pt>
                <c:pt idx="3">
                  <c:v>0.13872832369942228</c:v>
                </c:pt>
              </c:numCache>
            </c:numRef>
          </c:val>
          <c:extLst>
            <c:ext xmlns:c16="http://schemas.microsoft.com/office/drawing/2014/chart" uri="{C3380CC4-5D6E-409C-BE32-E72D297353CC}">
              <c16:uniqueId val="{00000002-3BEC-4360-9CF7-2BED89E985B3}"/>
            </c:ext>
          </c:extLst>
        </c:ser>
        <c:ser>
          <c:idx val="3"/>
          <c:order val="3"/>
          <c:tx>
            <c:strRef>
              <c:f>'F1-F3++'!$W$2</c:f>
              <c:strCache>
                <c:ptCount val="1"/>
                <c:pt idx="0">
                  <c:v>D.客户维护</c:v>
                </c:pt>
              </c:strCache>
            </c:strRef>
          </c:tx>
          <c:spPr>
            <a:solidFill>
              <a:schemeClr val="accent4"/>
            </a:solidFill>
            <a:ln>
              <a:noFill/>
            </a:ln>
            <a:effectLst/>
          </c:spPr>
          <c:invertIfNegative val="0"/>
          <c:cat>
            <c:strRef>
              <c:f>'F1-F3++'!$S$3:$S$6</c:f>
              <c:strCache>
                <c:ptCount val="4"/>
                <c:pt idx="0">
                  <c:v>大型企业</c:v>
                </c:pt>
                <c:pt idx="1">
                  <c:v>中型企业</c:v>
                </c:pt>
                <c:pt idx="2">
                  <c:v>小型企业</c:v>
                </c:pt>
                <c:pt idx="3">
                  <c:v>微型企业</c:v>
                </c:pt>
              </c:strCache>
            </c:strRef>
          </c:cat>
          <c:val>
            <c:numRef>
              <c:f>'F1-F3++'!$W$3:$W$6</c:f>
              <c:numCache>
                <c:formatCode>General</c:formatCode>
                <c:ptCount val="4"/>
                <c:pt idx="0">
                  <c:v>4.7619047619047623E-2</c:v>
                </c:pt>
                <c:pt idx="1">
                  <c:v>7.1146245059288502E-2</c:v>
                </c:pt>
                <c:pt idx="2">
                  <c:v>2.5000000000000001E-2</c:v>
                </c:pt>
                <c:pt idx="3">
                  <c:v>6.9364161849711226E-2</c:v>
                </c:pt>
              </c:numCache>
            </c:numRef>
          </c:val>
          <c:extLst>
            <c:ext xmlns:c16="http://schemas.microsoft.com/office/drawing/2014/chart" uri="{C3380CC4-5D6E-409C-BE32-E72D297353CC}">
              <c16:uniqueId val="{00000003-3BEC-4360-9CF7-2BED89E985B3}"/>
            </c:ext>
          </c:extLst>
        </c:ser>
        <c:ser>
          <c:idx val="4"/>
          <c:order val="4"/>
          <c:tx>
            <c:strRef>
              <c:f>'F1-F3++'!$X$2</c:f>
              <c:strCache>
                <c:ptCount val="1"/>
                <c:pt idx="0">
                  <c:v>E.其他</c:v>
                </c:pt>
              </c:strCache>
            </c:strRef>
          </c:tx>
          <c:spPr>
            <a:solidFill>
              <a:schemeClr val="accent5"/>
            </a:solidFill>
            <a:ln>
              <a:noFill/>
            </a:ln>
            <a:effectLst/>
          </c:spPr>
          <c:invertIfNegative val="0"/>
          <c:cat>
            <c:strRef>
              <c:f>'F1-F3++'!$S$3:$S$6</c:f>
              <c:strCache>
                <c:ptCount val="4"/>
                <c:pt idx="0">
                  <c:v>大型企业</c:v>
                </c:pt>
                <c:pt idx="1">
                  <c:v>中型企业</c:v>
                </c:pt>
                <c:pt idx="2">
                  <c:v>小型企业</c:v>
                </c:pt>
                <c:pt idx="3">
                  <c:v>微型企业</c:v>
                </c:pt>
              </c:strCache>
            </c:strRef>
          </c:cat>
          <c:val>
            <c:numRef>
              <c:f>'F1-F3++'!$X$3:$X$6</c:f>
              <c:numCache>
                <c:formatCode>General</c:formatCode>
                <c:ptCount val="4"/>
                <c:pt idx="0">
                  <c:v>9.5238095238095247E-3</c:v>
                </c:pt>
                <c:pt idx="1">
                  <c:v>0</c:v>
                </c:pt>
                <c:pt idx="2">
                  <c:v>6.2500000000000082E-3</c:v>
                </c:pt>
                <c:pt idx="3">
                  <c:v>2.8901734104046197E-2</c:v>
                </c:pt>
              </c:numCache>
            </c:numRef>
          </c:val>
          <c:extLst>
            <c:ext xmlns:c16="http://schemas.microsoft.com/office/drawing/2014/chart" uri="{C3380CC4-5D6E-409C-BE32-E72D297353CC}">
              <c16:uniqueId val="{00000004-3BEC-4360-9CF7-2BED89E985B3}"/>
            </c:ext>
          </c:extLst>
        </c:ser>
        <c:dLbls>
          <c:showLegendKey val="0"/>
          <c:showVal val="0"/>
          <c:showCatName val="0"/>
          <c:showSerName val="0"/>
          <c:showPercent val="0"/>
          <c:showBubbleSize val="0"/>
        </c:dLbls>
        <c:gapWidth val="219"/>
        <c:overlap val="-27"/>
        <c:axId val="426098688"/>
        <c:axId val="426100224"/>
      </c:barChart>
      <c:catAx>
        <c:axId val="4260986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426100224"/>
        <c:crosses val="autoZero"/>
        <c:auto val="1"/>
        <c:lblAlgn val="ctr"/>
        <c:lblOffset val="100"/>
        <c:noMultiLvlLbl val="0"/>
      </c:catAx>
      <c:valAx>
        <c:axId val="426100224"/>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426098688"/>
        <c:crosses val="autoZero"/>
        <c:crossBetween val="between"/>
      </c:valAx>
      <c:spPr>
        <a:noFill/>
        <a:ln>
          <a:noFill/>
        </a:ln>
        <a:effectLst/>
      </c:spPr>
    </c:plotArea>
    <c:legend>
      <c:legendPos val="b"/>
      <c:layout>
        <c:manualLayout>
          <c:xMode val="edge"/>
          <c:yMode val="edge"/>
          <c:x val="0"/>
          <c:y val="0.78465880955678546"/>
          <c:w val="0.96198337510911081"/>
          <c:h val="0.17919873795488739"/>
        </c:manualLayout>
      </c:layout>
      <c:overlay val="0"/>
      <c:spPr>
        <a:noFill/>
        <a:ln>
          <a:noFill/>
        </a:ln>
        <a:effectLst/>
      </c:spPr>
      <c:txPr>
        <a:bodyPr rot="0" vert="horz"/>
        <a:lstStyle/>
        <a:p>
          <a:pPr>
            <a:defRPr sz="900"/>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1000"/>
      </a:pPr>
      <a:endParaRPr lang="zh-CN"/>
    </a:p>
  </c:txPr>
  <c:externalData r:id="rId2">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lgn="ctr" rtl="0">
              <a:defRPr/>
            </a:pPr>
            <a:r>
              <a:rPr lang="en-US" altLang="zh-CN" sz="1100" dirty="0"/>
              <a:t>Preference for empowerment in </a:t>
            </a:r>
            <a:br>
              <a:rPr lang="en-US" altLang="zh-CN" sz="1100" dirty="0"/>
            </a:br>
            <a:r>
              <a:rPr lang="en-US" altLang="zh-CN" sz="1100" dirty="0"/>
              <a:t>strategic decision making</a:t>
            </a:r>
          </a:p>
        </c:rich>
      </c:tx>
      <c:overlay val="0"/>
      <c:spPr>
        <a:noFill/>
        <a:ln>
          <a:noFill/>
        </a:ln>
        <a:effectLst/>
      </c:spPr>
    </c:title>
    <c:autoTitleDeleted val="0"/>
    <c:plotArea>
      <c:layout>
        <c:manualLayout>
          <c:layoutTarget val="inner"/>
          <c:xMode val="edge"/>
          <c:yMode val="edge"/>
          <c:x val="0.13477846519185116"/>
          <c:y val="0.22211221122112221"/>
          <c:w val="0.82157074115735462"/>
          <c:h val="0.4037197072047024"/>
        </c:manualLayout>
      </c:layout>
      <c:barChart>
        <c:barDir val="col"/>
        <c:grouping val="clustered"/>
        <c:varyColors val="0"/>
        <c:ser>
          <c:idx val="0"/>
          <c:order val="0"/>
          <c:tx>
            <c:strRef>
              <c:f>'F1-F3++'!$O$2</c:f>
              <c:strCache>
                <c:ptCount val="1"/>
                <c:pt idx="0">
                  <c:v>A.怎样解析各种经济指标和政治经济事件对本企业的影响</c:v>
                </c:pt>
              </c:strCache>
            </c:strRef>
          </c:tx>
          <c:spPr>
            <a:solidFill>
              <a:schemeClr val="accent1"/>
            </a:solidFill>
            <a:ln>
              <a:noFill/>
            </a:ln>
            <a:effectLst/>
          </c:spPr>
          <c:invertIfNegative val="0"/>
          <c:cat>
            <c:strRef>
              <c:f>'F1-F3++'!$N$3:$N$6</c:f>
              <c:strCache>
                <c:ptCount val="4"/>
                <c:pt idx="0">
                  <c:v>大型企业</c:v>
                </c:pt>
                <c:pt idx="1">
                  <c:v>中型企业</c:v>
                </c:pt>
                <c:pt idx="2">
                  <c:v>小型企业</c:v>
                </c:pt>
                <c:pt idx="3">
                  <c:v>微型企业</c:v>
                </c:pt>
              </c:strCache>
            </c:strRef>
          </c:cat>
          <c:val>
            <c:numRef>
              <c:f>'F1-F3++'!$O$3:$O$6</c:f>
              <c:numCache>
                <c:formatCode>General</c:formatCode>
                <c:ptCount val="4"/>
                <c:pt idx="0">
                  <c:v>0.50980392156862697</c:v>
                </c:pt>
                <c:pt idx="1">
                  <c:v>0.54651162790697649</c:v>
                </c:pt>
                <c:pt idx="2">
                  <c:v>0.50310559006211197</c:v>
                </c:pt>
                <c:pt idx="3">
                  <c:v>0.42975206611570232</c:v>
                </c:pt>
              </c:numCache>
            </c:numRef>
          </c:val>
          <c:extLst>
            <c:ext xmlns:c16="http://schemas.microsoft.com/office/drawing/2014/chart" uri="{C3380CC4-5D6E-409C-BE32-E72D297353CC}">
              <c16:uniqueId val="{00000000-A5EE-4799-A5E5-8DEFAAD9BF47}"/>
            </c:ext>
          </c:extLst>
        </c:ser>
        <c:ser>
          <c:idx val="1"/>
          <c:order val="1"/>
          <c:tx>
            <c:strRef>
              <c:f>'F1-F3++'!$P$2</c:f>
              <c:strCache>
                <c:ptCount val="1"/>
                <c:pt idx="0">
                  <c:v>B.如何掌握更多信息</c:v>
                </c:pt>
              </c:strCache>
            </c:strRef>
          </c:tx>
          <c:spPr>
            <a:solidFill>
              <a:schemeClr val="accent2"/>
            </a:solidFill>
            <a:ln>
              <a:noFill/>
            </a:ln>
            <a:effectLst/>
          </c:spPr>
          <c:invertIfNegative val="0"/>
          <c:cat>
            <c:strRef>
              <c:f>'F1-F3++'!$N$3:$N$6</c:f>
              <c:strCache>
                <c:ptCount val="4"/>
                <c:pt idx="0">
                  <c:v>大型企业</c:v>
                </c:pt>
                <c:pt idx="1">
                  <c:v>中型企业</c:v>
                </c:pt>
                <c:pt idx="2">
                  <c:v>小型企业</c:v>
                </c:pt>
                <c:pt idx="3">
                  <c:v>微型企业</c:v>
                </c:pt>
              </c:strCache>
            </c:strRef>
          </c:cat>
          <c:val>
            <c:numRef>
              <c:f>'F1-F3++'!$P$3:$P$6</c:f>
              <c:numCache>
                <c:formatCode>General</c:formatCode>
                <c:ptCount val="4"/>
                <c:pt idx="0">
                  <c:v>0.31372549019607798</c:v>
                </c:pt>
                <c:pt idx="1">
                  <c:v>0.27131782945736432</c:v>
                </c:pt>
                <c:pt idx="2">
                  <c:v>0.31055900621117999</c:v>
                </c:pt>
                <c:pt idx="3">
                  <c:v>0.35537190082644676</c:v>
                </c:pt>
              </c:numCache>
            </c:numRef>
          </c:val>
          <c:extLst>
            <c:ext xmlns:c16="http://schemas.microsoft.com/office/drawing/2014/chart" uri="{C3380CC4-5D6E-409C-BE32-E72D297353CC}">
              <c16:uniqueId val="{00000001-A5EE-4799-A5E5-8DEFAAD9BF47}"/>
            </c:ext>
          </c:extLst>
        </c:ser>
        <c:ser>
          <c:idx val="2"/>
          <c:order val="2"/>
          <c:tx>
            <c:strRef>
              <c:f>'F1-F3++'!$Q$2</c:f>
              <c:strCache>
                <c:ptCount val="1"/>
                <c:pt idx="0">
                  <c:v>C.怎样的决策程序更好</c:v>
                </c:pt>
              </c:strCache>
            </c:strRef>
          </c:tx>
          <c:spPr>
            <a:solidFill>
              <a:schemeClr val="accent3"/>
            </a:solidFill>
            <a:ln>
              <a:noFill/>
            </a:ln>
            <a:effectLst/>
          </c:spPr>
          <c:invertIfNegative val="0"/>
          <c:cat>
            <c:strRef>
              <c:f>'F1-F3++'!$N$3:$N$6</c:f>
              <c:strCache>
                <c:ptCount val="4"/>
                <c:pt idx="0">
                  <c:v>大型企业</c:v>
                </c:pt>
                <c:pt idx="1">
                  <c:v>中型企业</c:v>
                </c:pt>
                <c:pt idx="2">
                  <c:v>小型企业</c:v>
                </c:pt>
                <c:pt idx="3">
                  <c:v>微型企业</c:v>
                </c:pt>
              </c:strCache>
            </c:strRef>
          </c:cat>
          <c:val>
            <c:numRef>
              <c:f>'F1-F3++'!$Q$3:$Q$6</c:f>
              <c:numCache>
                <c:formatCode>General</c:formatCode>
                <c:ptCount val="4"/>
                <c:pt idx="0">
                  <c:v>0.16666666666666688</c:v>
                </c:pt>
                <c:pt idx="1">
                  <c:v>0.178294573643411</c:v>
                </c:pt>
                <c:pt idx="2">
                  <c:v>0.18012422360248401</c:v>
                </c:pt>
                <c:pt idx="3">
                  <c:v>0.21487603305785122</c:v>
                </c:pt>
              </c:numCache>
            </c:numRef>
          </c:val>
          <c:extLst>
            <c:ext xmlns:c16="http://schemas.microsoft.com/office/drawing/2014/chart" uri="{C3380CC4-5D6E-409C-BE32-E72D297353CC}">
              <c16:uniqueId val="{00000002-A5EE-4799-A5E5-8DEFAAD9BF47}"/>
            </c:ext>
          </c:extLst>
        </c:ser>
        <c:ser>
          <c:idx val="3"/>
          <c:order val="3"/>
          <c:tx>
            <c:strRef>
              <c:f>'F1-F3++'!$R$2</c:f>
              <c:strCache>
                <c:ptCount val="1"/>
                <c:pt idx="0">
                  <c:v>D.其他</c:v>
                </c:pt>
              </c:strCache>
            </c:strRef>
          </c:tx>
          <c:spPr>
            <a:solidFill>
              <a:schemeClr val="accent4"/>
            </a:solidFill>
            <a:ln>
              <a:noFill/>
            </a:ln>
            <a:effectLst/>
          </c:spPr>
          <c:invertIfNegative val="0"/>
          <c:cat>
            <c:strRef>
              <c:f>'F1-F3++'!$N$3:$N$6</c:f>
              <c:strCache>
                <c:ptCount val="4"/>
                <c:pt idx="0">
                  <c:v>大型企业</c:v>
                </c:pt>
                <c:pt idx="1">
                  <c:v>中型企业</c:v>
                </c:pt>
                <c:pt idx="2">
                  <c:v>小型企业</c:v>
                </c:pt>
                <c:pt idx="3">
                  <c:v>微型企业</c:v>
                </c:pt>
              </c:strCache>
            </c:strRef>
          </c:cat>
          <c:val>
            <c:numRef>
              <c:f>'F1-F3++'!$R$3:$R$6</c:f>
              <c:numCache>
                <c:formatCode>General</c:formatCode>
                <c:ptCount val="4"/>
                <c:pt idx="0">
                  <c:v>9.8039215686274508E-3</c:v>
                </c:pt>
                <c:pt idx="1">
                  <c:v>3.8759689922480598E-3</c:v>
                </c:pt>
                <c:pt idx="2">
                  <c:v>6.2111801242236142E-3</c:v>
                </c:pt>
                <c:pt idx="3">
                  <c:v>0</c:v>
                </c:pt>
              </c:numCache>
            </c:numRef>
          </c:val>
          <c:extLst>
            <c:ext xmlns:c16="http://schemas.microsoft.com/office/drawing/2014/chart" uri="{C3380CC4-5D6E-409C-BE32-E72D297353CC}">
              <c16:uniqueId val="{00000003-A5EE-4799-A5E5-8DEFAAD9BF47}"/>
            </c:ext>
          </c:extLst>
        </c:ser>
        <c:dLbls>
          <c:showLegendKey val="0"/>
          <c:showVal val="0"/>
          <c:showCatName val="0"/>
          <c:showSerName val="0"/>
          <c:showPercent val="0"/>
          <c:showBubbleSize val="0"/>
        </c:dLbls>
        <c:gapWidth val="219"/>
        <c:overlap val="-27"/>
        <c:axId val="426009728"/>
        <c:axId val="426011264"/>
      </c:barChart>
      <c:catAx>
        <c:axId val="4260097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sz="1000"/>
            </a:pPr>
            <a:endParaRPr lang="zh-CN"/>
          </a:p>
        </c:txPr>
        <c:crossAx val="426011264"/>
        <c:crosses val="autoZero"/>
        <c:auto val="1"/>
        <c:lblAlgn val="ctr"/>
        <c:lblOffset val="100"/>
        <c:noMultiLvlLbl val="0"/>
      </c:catAx>
      <c:valAx>
        <c:axId val="426011264"/>
        <c:scaling>
          <c:orientation val="minMax"/>
        </c:scaling>
        <c:delete val="0"/>
        <c:axPos val="l"/>
        <c:numFmt formatCode="0.00%" sourceLinked="0"/>
        <c:majorTickMark val="none"/>
        <c:minorTickMark val="none"/>
        <c:tickLblPos val="nextTo"/>
        <c:spPr>
          <a:noFill/>
          <a:ln>
            <a:noFill/>
          </a:ln>
          <a:effectLst/>
        </c:spPr>
        <c:txPr>
          <a:bodyPr rot="-60000000" vert="horz"/>
          <a:lstStyle/>
          <a:p>
            <a:pPr>
              <a:defRPr/>
            </a:pPr>
            <a:endParaRPr lang="zh-CN"/>
          </a:p>
        </c:txPr>
        <c:crossAx val="426009728"/>
        <c:crosses val="autoZero"/>
        <c:crossBetween val="between"/>
      </c:valAx>
      <c:spPr>
        <a:noFill/>
        <a:ln>
          <a:noFill/>
        </a:ln>
        <a:effectLst/>
      </c:spPr>
    </c:plotArea>
    <c:legend>
      <c:legendPos val="b"/>
      <c:layout>
        <c:manualLayout>
          <c:xMode val="edge"/>
          <c:yMode val="edge"/>
          <c:x val="0"/>
          <c:y val="0.79945611020151197"/>
          <c:w val="0.98037731335036382"/>
          <c:h val="0.20054388979848808"/>
        </c:manualLayout>
      </c:layout>
      <c:overlay val="0"/>
      <c:spPr>
        <a:noFill/>
        <a:ln>
          <a:noFill/>
        </a:ln>
        <a:effectLst/>
      </c:spPr>
      <c:txPr>
        <a:bodyPr rot="0" vert="horz"/>
        <a:lstStyle/>
        <a:p>
          <a:pPr>
            <a:defRPr sz="900"/>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1050"/>
      </a:pPr>
      <a:endParaRPr lang="zh-CN"/>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defRPr/>
            </a:pPr>
            <a:r>
              <a:rPr lang="en-US" altLang="zh-CN" sz="1100" dirty="0"/>
              <a:t>Preference for empowerment in digital operation &amp;</a:t>
            </a:r>
            <a:r>
              <a:rPr lang="en-US" altLang="zh-CN" sz="1100" baseline="0" dirty="0"/>
              <a:t> management</a:t>
            </a:r>
            <a:endParaRPr lang="zh-CN" sz="1100" dirty="0"/>
          </a:p>
        </c:rich>
      </c:tx>
      <c:overlay val="0"/>
      <c:spPr>
        <a:noFill/>
        <a:ln>
          <a:noFill/>
        </a:ln>
        <a:effectLst/>
      </c:spPr>
    </c:title>
    <c:autoTitleDeleted val="0"/>
    <c:plotArea>
      <c:layout>
        <c:manualLayout>
          <c:layoutTarget val="inner"/>
          <c:xMode val="edge"/>
          <c:yMode val="edge"/>
          <c:x val="0.12435793351917965"/>
          <c:y val="0.2063157894736842"/>
          <c:w val="0.83009341223651512"/>
          <c:h val="0.47550575408843127"/>
        </c:manualLayout>
      </c:layout>
      <c:barChart>
        <c:barDir val="col"/>
        <c:grouping val="clustered"/>
        <c:varyColors val="0"/>
        <c:ser>
          <c:idx val="0"/>
          <c:order val="0"/>
          <c:tx>
            <c:strRef>
              <c:f>'F1-F3++'!$K$2</c:f>
              <c:strCache>
                <c:ptCount val="1"/>
                <c:pt idx="0">
                  <c:v>A.传统经营模式的数字化转型</c:v>
                </c:pt>
              </c:strCache>
            </c:strRef>
          </c:tx>
          <c:spPr>
            <a:solidFill>
              <a:schemeClr val="accent1"/>
            </a:solidFill>
            <a:ln>
              <a:noFill/>
            </a:ln>
            <a:effectLst/>
          </c:spPr>
          <c:invertIfNegative val="0"/>
          <c:cat>
            <c:strRef>
              <c:f>'F1-F3++'!$J$3:$J$6</c:f>
              <c:strCache>
                <c:ptCount val="4"/>
                <c:pt idx="0">
                  <c:v>大型企业</c:v>
                </c:pt>
                <c:pt idx="1">
                  <c:v>中型企业</c:v>
                </c:pt>
                <c:pt idx="2">
                  <c:v>小型企业</c:v>
                </c:pt>
                <c:pt idx="3">
                  <c:v>微型企业</c:v>
                </c:pt>
              </c:strCache>
            </c:strRef>
          </c:cat>
          <c:val>
            <c:numRef>
              <c:f>'F1-F3++'!$K$3:$K$6</c:f>
              <c:numCache>
                <c:formatCode>General</c:formatCode>
                <c:ptCount val="4"/>
                <c:pt idx="0">
                  <c:v>0.43000000000000038</c:v>
                </c:pt>
                <c:pt idx="1">
                  <c:v>0.38582677165354434</c:v>
                </c:pt>
                <c:pt idx="2">
                  <c:v>0.47540983606557402</c:v>
                </c:pt>
                <c:pt idx="3">
                  <c:v>0.52205882352941302</c:v>
                </c:pt>
              </c:numCache>
            </c:numRef>
          </c:val>
          <c:extLst>
            <c:ext xmlns:c16="http://schemas.microsoft.com/office/drawing/2014/chart" uri="{C3380CC4-5D6E-409C-BE32-E72D297353CC}">
              <c16:uniqueId val="{00000000-2A05-4D52-9767-5B36121F1F34}"/>
            </c:ext>
          </c:extLst>
        </c:ser>
        <c:ser>
          <c:idx val="1"/>
          <c:order val="1"/>
          <c:tx>
            <c:strRef>
              <c:f>'F1-F3++'!$L$2</c:f>
              <c:strCache>
                <c:ptCount val="1"/>
                <c:pt idx="0">
                  <c:v>B.企业信息化管理</c:v>
                </c:pt>
              </c:strCache>
            </c:strRef>
          </c:tx>
          <c:spPr>
            <a:solidFill>
              <a:schemeClr val="accent2"/>
            </a:solidFill>
            <a:ln>
              <a:noFill/>
            </a:ln>
            <a:effectLst/>
          </c:spPr>
          <c:invertIfNegative val="0"/>
          <c:cat>
            <c:strRef>
              <c:f>'F1-F3++'!$J$3:$J$6</c:f>
              <c:strCache>
                <c:ptCount val="4"/>
                <c:pt idx="0">
                  <c:v>大型企业</c:v>
                </c:pt>
                <c:pt idx="1">
                  <c:v>中型企业</c:v>
                </c:pt>
                <c:pt idx="2">
                  <c:v>小型企业</c:v>
                </c:pt>
                <c:pt idx="3">
                  <c:v>微型企业</c:v>
                </c:pt>
              </c:strCache>
            </c:strRef>
          </c:cat>
          <c:val>
            <c:numRef>
              <c:f>'F1-F3++'!$L$3:$L$6</c:f>
              <c:numCache>
                <c:formatCode>General</c:formatCode>
                <c:ptCount val="4"/>
                <c:pt idx="0">
                  <c:v>0.56999999999999995</c:v>
                </c:pt>
                <c:pt idx="1">
                  <c:v>0.61417322834645705</c:v>
                </c:pt>
                <c:pt idx="2">
                  <c:v>0.51803278688524446</c:v>
                </c:pt>
                <c:pt idx="3">
                  <c:v>0.42647058823529477</c:v>
                </c:pt>
              </c:numCache>
            </c:numRef>
          </c:val>
          <c:extLst>
            <c:ext xmlns:c16="http://schemas.microsoft.com/office/drawing/2014/chart" uri="{C3380CC4-5D6E-409C-BE32-E72D297353CC}">
              <c16:uniqueId val="{00000001-2A05-4D52-9767-5B36121F1F34}"/>
            </c:ext>
          </c:extLst>
        </c:ser>
        <c:ser>
          <c:idx val="2"/>
          <c:order val="2"/>
          <c:tx>
            <c:strRef>
              <c:f>'F1-F3++'!$M$2</c:f>
              <c:strCache>
                <c:ptCount val="1"/>
                <c:pt idx="0">
                  <c:v>C.都不关注</c:v>
                </c:pt>
              </c:strCache>
            </c:strRef>
          </c:tx>
          <c:spPr>
            <a:solidFill>
              <a:schemeClr val="accent3"/>
            </a:solidFill>
            <a:ln>
              <a:noFill/>
            </a:ln>
            <a:effectLst/>
          </c:spPr>
          <c:invertIfNegative val="0"/>
          <c:cat>
            <c:strRef>
              <c:f>'F1-F3++'!$J$3:$J$6</c:f>
              <c:strCache>
                <c:ptCount val="4"/>
                <c:pt idx="0">
                  <c:v>大型企业</c:v>
                </c:pt>
                <c:pt idx="1">
                  <c:v>中型企业</c:v>
                </c:pt>
                <c:pt idx="2">
                  <c:v>小型企业</c:v>
                </c:pt>
                <c:pt idx="3">
                  <c:v>微型企业</c:v>
                </c:pt>
              </c:strCache>
            </c:strRef>
          </c:cat>
          <c:val>
            <c:numRef>
              <c:f>'F1-F3++'!$M$3:$M$6</c:f>
              <c:numCache>
                <c:formatCode>General</c:formatCode>
                <c:ptCount val="4"/>
                <c:pt idx="0">
                  <c:v>0</c:v>
                </c:pt>
                <c:pt idx="1">
                  <c:v>0</c:v>
                </c:pt>
                <c:pt idx="2">
                  <c:v>6.5573770491803391E-3</c:v>
                </c:pt>
                <c:pt idx="3">
                  <c:v>5.1470588235294067E-2</c:v>
                </c:pt>
              </c:numCache>
            </c:numRef>
          </c:val>
          <c:extLst>
            <c:ext xmlns:c16="http://schemas.microsoft.com/office/drawing/2014/chart" uri="{C3380CC4-5D6E-409C-BE32-E72D297353CC}">
              <c16:uniqueId val="{00000002-2A05-4D52-9767-5B36121F1F34}"/>
            </c:ext>
          </c:extLst>
        </c:ser>
        <c:dLbls>
          <c:showLegendKey val="0"/>
          <c:showVal val="0"/>
          <c:showCatName val="0"/>
          <c:showSerName val="0"/>
          <c:showPercent val="0"/>
          <c:showBubbleSize val="0"/>
        </c:dLbls>
        <c:gapWidth val="219"/>
        <c:overlap val="-27"/>
        <c:axId val="424263040"/>
        <c:axId val="425526400"/>
      </c:barChart>
      <c:catAx>
        <c:axId val="4242630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425526400"/>
        <c:crosses val="autoZero"/>
        <c:auto val="1"/>
        <c:lblAlgn val="ctr"/>
        <c:lblOffset val="100"/>
        <c:noMultiLvlLbl val="0"/>
      </c:catAx>
      <c:valAx>
        <c:axId val="425526400"/>
        <c:scaling>
          <c:orientation val="minMax"/>
        </c:scaling>
        <c:delete val="0"/>
        <c:axPos val="l"/>
        <c:numFmt formatCode="0.00%" sourceLinked="0"/>
        <c:majorTickMark val="none"/>
        <c:minorTickMark val="none"/>
        <c:tickLblPos val="nextTo"/>
        <c:spPr>
          <a:noFill/>
          <a:ln>
            <a:noFill/>
          </a:ln>
          <a:effectLst/>
        </c:spPr>
        <c:txPr>
          <a:bodyPr rot="-60000000" vert="horz"/>
          <a:lstStyle/>
          <a:p>
            <a:pPr>
              <a:defRPr/>
            </a:pPr>
            <a:endParaRPr lang="zh-CN"/>
          </a:p>
        </c:txPr>
        <c:crossAx val="424263040"/>
        <c:crosses val="autoZero"/>
        <c:crossBetween val="between"/>
      </c:valAx>
      <c:spPr>
        <a:noFill/>
        <a:ln>
          <a:noFill/>
        </a:ln>
        <a:effectLst/>
      </c:spPr>
    </c:plotArea>
    <c:legend>
      <c:legendPos val="b"/>
      <c:overlay val="0"/>
      <c:spPr>
        <a:noFill/>
        <a:ln>
          <a:noFill/>
        </a:ln>
        <a:effectLst/>
      </c:spPr>
      <c:txPr>
        <a:bodyPr rot="0" vert="horz"/>
        <a:lstStyle/>
        <a:p>
          <a:pPr>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900"/>
      </a:pPr>
      <a:endParaRPr lang="zh-CN"/>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defRPr/>
            </a:pPr>
            <a:r>
              <a:rPr lang="en-US" altLang="zh-CN" sz="1100" dirty="0"/>
              <a:t>Preference for empowerment in organizational structure &amp; HR management</a:t>
            </a:r>
          </a:p>
        </c:rich>
      </c:tx>
      <c:layout>
        <c:manualLayout>
          <c:xMode val="edge"/>
          <c:yMode val="edge"/>
          <c:x val="0.15471397367289494"/>
          <c:y val="0"/>
        </c:manualLayout>
      </c:layout>
      <c:overlay val="0"/>
      <c:spPr>
        <a:noFill/>
        <a:ln>
          <a:noFill/>
        </a:ln>
        <a:effectLst/>
      </c:spPr>
    </c:title>
    <c:autoTitleDeleted val="0"/>
    <c:plotArea>
      <c:layout>
        <c:manualLayout>
          <c:layoutTarget val="inner"/>
          <c:xMode val="edge"/>
          <c:yMode val="edge"/>
          <c:x val="0.10714250229762295"/>
          <c:y val="0.17772020725388588"/>
          <c:w val="0.85815718224496351"/>
          <c:h val="0.48695098692737854"/>
        </c:manualLayout>
      </c:layout>
      <c:barChart>
        <c:barDir val="col"/>
        <c:grouping val="clustered"/>
        <c:varyColors val="0"/>
        <c:ser>
          <c:idx val="0"/>
          <c:order val="0"/>
          <c:tx>
            <c:strRef>
              <c:f>'F1-F3++'!$Z$2</c:f>
              <c:strCache>
                <c:ptCount val="1"/>
                <c:pt idx="0">
                  <c:v>A.怎样的管理层级设置更有效</c:v>
                </c:pt>
              </c:strCache>
            </c:strRef>
          </c:tx>
          <c:spPr>
            <a:solidFill>
              <a:schemeClr val="accent1"/>
            </a:solidFill>
            <a:ln>
              <a:noFill/>
            </a:ln>
            <a:effectLst/>
          </c:spPr>
          <c:invertIfNegative val="0"/>
          <c:cat>
            <c:strRef>
              <c:f>'F1-F3++'!$Y$3:$Y$6</c:f>
              <c:strCache>
                <c:ptCount val="4"/>
                <c:pt idx="0">
                  <c:v>大型企业</c:v>
                </c:pt>
                <c:pt idx="1">
                  <c:v>中型企业</c:v>
                </c:pt>
                <c:pt idx="2">
                  <c:v>小型企业</c:v>
                </c:pt>
                <c:pt idx="3">
                  <c:v>微型企业</c:v>
                </c:pt>
              </c:strCache>
            </c:strRef>
          </c:cat>
          <c:val>
            <c:numRef>
              <c:f>'F1-F3++'!$Z$3:$Z$6</c:f>
              <c:numCache>
                <c:formatCode>General</c:formatCode>
                <c:ptCount val="4"/>
                <c:pt idx="0">
                  <c:v>0.45544554455445502</c:v>
                </c:pt>
                <c:pt idx="1">
                  <c:v>0.44357976653696501</c:v>
                </c:pt>
                <c:pt idx="2">
                  <c:v>0.45238095238095288</c:v>
                </c:pt>
                <c:pt idx="3">
                  <c:v>0.35042735042735002</c:v>
                </c:pt>
              </c:numCache>
            </c:numRef>
          </c:val>
          <c:extLst>
            <c:ext xmlns:c16="http://schemas.microsoft.com/office/drawing/2014/chart" uri="{C3380CC4-5D6E-409C-BE32-E72D297353CC}">
              <c16:uniqueId val="{00000000-A7E8-4DBA-AC02-35475D1D0FBB}"/>
            </c:ext>
          </c:extLst>
        </c:ser>
        <c:ser>
          <c:idx val="1"/>
          <c:order val="1"/>
          <c:tx>
            <c:strRef>
              <c:f>'F1-F3++'!$AA$2</c:f>
              <c:strCache>
                <c:ptCount val="1"/>
                <c:pt idx="0">
                  <c:v>B.如何管理分支机构</c:v>
                </c:pt>
              </c:strCache>
            </c:strRef>
          </c:tx>
          <c:spPr>
            <a:solidFill>
              <a:schemeClr val="accent2"/>
            </a:solidFill>
            <a:ln>
              <a:noFill/>
            </a:ln>
            <a:effectLst/>
          </c:spPr>
          <c:invertIfNegative val="0"/>
          <c:cat>
            <c:strRef>
              <c:f>'F1-F3++'!$Y$3:$Y$6</c:f>
              <c:strCache>
                <c:ptCount val="4"/>
                <c:pt idx="0">
                  <c:v>大型企业</c:v>
                </c:pt>
                <c:pt idx="1">
                  <c:v>中型企业</c:v>
                </c:pt>
                <c:pt idx="2">
                  <c:v>小型企业</c:v>
                </c:pt>
                <c:pt idx="3">
                  <c:v>微型企业</c:v>
                </c:pt>
              </c:strCache>
            </c:strRef>
          </c:cat>
          <c:val>
            <c:numRef>
              <c:f>'F1-F3++'!$AA$3:$AA$6</c:f>
              <c:numCache>
                <c:formatCode>General</c:formatCode>
                <c:ptCount val="4"/>
                <c:pt idx="0">
                  <c:v>0.10891089108910898</c:v>
                </c:pt>
                <c:pt idx="1">
                  <c:v>0.13229571984435801</c:v>
                </c:pt>
                <c:pt idx="2">
                  <c:v>0.11904761904761911</c:v>
                </c:pt>
                <c:pt idx="3">
                  <c:v>0.13675213675213738</c:v>
                </c:pt>
              </c:numCache>
            </c:numRef>
          </c:val>
          <c:extLst>
            <c:ext xmlns:c16="http://schemas.microsoft.com/office/drawing/2014/chart" uri="{C3380CC4-5D6E-409C-BE32-E72D297353CC}">
              <c16:uniqueId val="{00000001-A7E8-4DBA-AC02-35475D1D0FBB}"/>
            </c:ext>
          </c:extLst>
        </c:ser>
        <c:ser>
          <c:idx val="2"/>
          <c:order val="2"/>
          <c:tx>
            <c:strRef>
              <c:f>'F1-F3++'!$AB$2</c:f>
              <c:strCache>
                <c:ptCount val="1"/>
                <c:pt idx="0">
                  <c:v>C.如何激励基层员工</c:v>
                </c:pt>
              </c:strCache>
            </c:strRef>
          </c:tx>
          <c:spPr>
            <a:solidFill>
              <a:schemeClr val="accent3"/>
            </a:solidFill>
            <a:ln>
              <a:noFill/>
            </a:ln>
            <a:effectLst/>
          </c:spPr>
          <c:invertIfNegative val="0"/>
          <c:cat>
            <c:strRef>
              <c:f>'F1-F3++'!$Y$3:$Y$6</c:f>
              <c:strCache>
                <c:ptCount val="4"/>
                <c:pt idx="0">
                  <c:v>大型企业</c:v>
                </c:pt>
                <c:pt idx="1">
                  <c:v>中型企业</c:v>
                </c:pt>
                <c:pt idx="2">
                  <c:v>小型企业</c:v>
                </c:pt>
                <c:pt idx="3">
                  <c:v>微型企业</c:v>
                </c:pt>
              </c:strCache>
            </c:strRef>
          </c:cat>
          <c:val>
            <c:numRef>
              <c:f>'F1-F3++'!$AB$3:$AB$6</c:f>
              <c:numCache>
                <c:formatCode>General</c:formatCode>
                <c:ptCount val="4"/>
                <c:pt idx="0">
                  <c:v>0.15841584158415847</c:v>
                </c:pt>
                <c:pt idx="1">
                  <c:v>0.15953307392996099</c:v>
                </c:pt>
                <c:pt idx="2">
                  <c:v>0.183673469387755</c:v>
                </c:pt>
                <c:pt idx="3">
                  <c:v>0.18803418803418828</c:v>
                </c:pt>
              </c:numCache>
            </c:numRef>
          </c:val>
          <c:extLst>
            <c:ext xmlns:c16="http://schemas.microsoft.com/office/drawing/2014/chart" uri="{C3380CC4-5D6E-409C-BE32-E72D297353CC}">
              <c16:uniqueId val="{00000002-A7E8-4DBA-AC02-35475D1D0FBB}"/>
            </c:ext>
          </c:extLst>
        </c:ser>
        <c:ser>
          <c:idx val="3"/>
          <c:order val="3"/>
          <c:tx>
            <c:strRef>
              <c:f>'F1-F3++'!$AC$2</c:f>
              <c:strCache>
                <c:ptCount val="1"/>
                <c:pt idx="0">
                  <c:v>D.如何管理中高层员工</c:v>
                </c:pt>
              </c:strCache>
            </c:strRef>
          </c:tx>
          <c:spPr>
            <a:solidFill>
              <a:schemeClr val="accent4"/>
            </a:solidFill>
            <a:ln>
              <a:noFill/>
            </a:ln>
            <a:effectLst/>
          </c:spPr>
          <c:invertIfNegative val="0"/>
          <c:cat>
            <c:strRef>
              <c:f>'F1-F3++'!$Y$3:$Y$6</c:f>
              <c:strCache>
                <c:ptCount val="4"/>
                <c:pt idx="0">
                  <c:v>大型企业</c:v>
                </c:pt>
                <c:pt idx="1">
                  <c:v>中型企业</c:v>
                </c:pt>
                <c:pt idx="2">
                  <c:v>小型企业</c:v>
                </c:pt>
                <c:pt idx="3">
                  <c:v>微型企业</c:v>
                </c:pt>
              </c:strCache>
            </c:strRef>
          </c:cat>
          <c:val>
            <c:numRef>
              <c:f>'F1-F3++'!$AC$3:$AC$6</c:f>
              <c:numCache>
                <c:formatCode>General</c:formatCode>
                <c:ptCount val="4"/>
                <c:pt idx="0">
                  <c:v>0.13861386138613899</c:v>
                </c:pt>
                <c:pt idx="1">
                  <c:v>0.13618677042801575</c:v>
                </c:pt>
                <c:pt idx="2">
                  <c:v>0.11224489795918402</c:v>
                </c:pt>
                <c:pt idx="3">
                  <c:v>0.13675213675213738</c:v>
                </c:pt>
              </c:numCache>
            </c:numRef>
          </c:val>
          <c:extLst>
            <c:ext xmlns:c16="http://schemas.microsoft.com/office/drawing/2014/chart" uri="{C3380CC4-5D6E-409C-BE32-E72D297353CC}">
              <c16:uniqueId val="{00000003-A7E8-4DBA-AC02-35475D1D0FBB}"/>
            </c:ext>
          </c:extLst>
        </c:ser>
        <c:ser>
          <c:idx val="4"/>
          <c:order val="4"/>
          <c:tx>
            <c:strRef>
              <c:f>'F1-F3++'!$AD$2</c:f>
              <c:strCache>
                <c:ptCount val="1"/>
                <c:pt idx="0">
                  <c:v>E.怎样的股权激励最有效</c:v>
                </c:pt>
              </c:strCache>
            </c:strRef>
          </c:tx>
          <c:spPr>
            <a:solidFill>
              <a:schemeClr val="accent5"/>
            </a:solidFill>
            <a:ln>
              <a:noFill/>
            </a:ln>
            <a:effectLst/>
          </c:spPr>
          <c:invertIfNegative val="0"/>
          <c:cat>
            <c:strRef>
              <c:f>'F1-F3++'!$Y$3:$Y$6</c:f>
              <c:strCache>
                <c:ptCount val="4"/>
                <c:pt idx="0">
                  <c:v>大型企业</c:v>
                </c:pt>
                <c:pt idx="1">
                  <c:v>中型企业</c:v>
                </c:pt>
                <c:pt idx="2">
                  <c:v>小型企业</c:v>
                </c:pt>
                <c:pt idx="3">
                  <c:v>微型企业</c:v>
                </c:pt>
              </c:strCache>
            </c:strRef>
          </c:cat>
          <c:val>
            <c:numRef>
              <c:f>'F1-F3++'!$AD$3:$AD$6</c:f>
              <c:numCache>
                <c:formatCode>General</c:formatCode>
                <c:ptCount val="4"/>
                <c:pt idx="0">
                  <c:v>4.95049504950495E-2</c:v>
                </c:pt>
                <c:pt idx="1">
                  <c:v>7.7821011673151794E-2</c:v>
                </c:pt>
                <c:pt idx="2">
                  <c:v>8.1632653061224497E-2</c:v>
                </c:pt>
                <c:pt idx="3">
                  <c:v>7.6923076923076913E-2</c:v>
                </c:pt>
              </c:numCache>
            </c:numRef>
          </c:val>
          <c:extLst>
            <c:ext xmlns:c16="http://schemas.microsoft.com/office/drawing/2014/chart" uri="{C3380CC4-5D6E-409C-BE32-E72D297353CC}">
              <c16:uniqueId val="{00000004-A7E8-4DBA-AC02-35475D1D0FBB}"/>
            </c:ext>
          </c:extLst>
        </c:ser>
        <c:ser>
          <c:idx val="5"/>
          <c:order val="5"/>
          <c:tx>
            <c:strRef>
              <c:f>'F1-F3++'!$AE$2</c:f>
              <c:strCache>
                <c:ptCount val="1"/>
                <c:pt idx="0">
                  <c:v>F.怎样降低人工成本</c:v>
                </c:pt>
              </c:strCache>
            </c:strRef>
          </c:tx>
          <c:spPr>
            <a:solidFill>
              <a:schemeClr val="accent6"/>
            </a:solidFill>
            <a:ln>
              <a:noFill/>
            </a:ln>
            <a:effectLst/>
          </c:spPr>
          <c:invertIfNegative val="0"/>
          <c:cat>
            <c:strRef>
              <c:f>'F1-F3++'!$Y$3:$Y$6</c:f>
              <c:strCache>
                <c:ptCount val="4"/>
                <c:pt idx="0">
                  <c:v>大型企业</c:v>
                </c:pt>
                <c:pt idx="1">
                  <c:v>中型企业</c:v>
                </c:pt>
                <c:pt idx="2">
                  <c:v>小型企业</c:v>
                </c:pt>
                <c:pt idx="3">
                  <c:v>微型企业</c:v>
                </c:pt>
              </c:strCache>
            </c:strRef>
          </c:cat>
          <c:val>
            <c:numRef>
              <c:f>'F1-F3++'!$AE$3:$AE$6</c:f>
              <c:numCache>
                <c:formatCode>General</c:formatCode>
                <c:ptCount val="4"/>
                <c:pt idx="0">
                  <c:v>7.9207920792079195E-2</c:v>
                </c:pt>
                <c:pt idx="1">
                  <c:v>4.6692607003891204E-2</c:v>
                </c:pt>
                <c:pt idx="2">
                  <c:v>4.7619047619047623E-2</c:v>
                </c:pt>
                <c:pt idx="3">
                  <c:v>0.11111111111111099</c:v>
                </c:pt>
              </c:numCache>
            </c:numRef>
          </c:val>
          <c:extLst>
            <c:ext xmlns:c16="http://schemas.microsoft.com/office/drawing/2014/chart" uri="{C3380CC4-5D6E-409C-BE32-E72D297353CC}">
              <c16:uniqueId val="{00000005-A7E8-4DBA-AC02-35475D1D0FBB}"/>
            </c:ext>
          </c:extLst>
        </c:ser>
        <c:ser>
          <c:idx val="6"/>
          <c:order val="6"/>
          <c:tx>
            <c:strRef>
              <c:f>'F1-F3++'!$AF$2</c:f>
              <c:strCache>
                <c:ptCount val="1"/>
                <c:pt idx="0">
                  <c:v>G.其他</c:v>
                </c:pt>
              </c:strCache>
            </c:strRef>
          </c:tx>
          <c:spPr>
            <a:solidFill>
              <a:schemeClr val="accent1">
                <a:lumMod val="60000"/>
              </a:schemeClr>
            </a:solidFill>
            <a:ln>
              <a:noFill/>
            </a:ln>
            <a:effectLst/>
          </c:spPr>
          <c:invertIfNegative val="0"/>
          <c:cat>
            <c:strRef>
              <c:f>'F1-F3++'!$Y$3:$Y$6</c:f>
              <c:strCache>
                <c:ptCount val="4"/>
                <c:pt idx="0">
                  <c:v>大型企业</c:v>
                </c:pt>
                <c:pt idx="1">
                  <c:v>中型企业</c:v>
                </c:pt>
                <c:pt idx="2">
                  <c:v>小型企业</c:v>
                </c:pt>
                <c:pt idx="3">
                  <c:v>微型企业</c:v>
                </c:pt>
              </c:strCache>
            </c:strRef>
          </c:cat>
          <c:val>
            <c:numRef>
              <c:f>'F1-F3++'!$AF$3:$AF$6</c:f>
              <c:numCache>
                <c:formatCode>General</c:formatCode>
                <c:ptCount val="4"/>
                <c:pt idx="0">
                  <c:v>9.9009900990099306E-3</c:v>
                </c:pt>
                <c:pt idx="1">
                  <c:v>3.8910505836575902E-3</c:v>
                </c:pt>
                <c:pt idx="2">
                  <c:v>3.4013605442176978E-3</c:v>
                </c:pt>
                <c:pt idx="3">
                  <c:v>0</c:v>
                </c:pt>
              </c:numCache>
            </c:numRef>
          </c:val>
          <c:extLst>
            <c:ext xmlns:c16="http://schemas.microsoft.com/office/drawing/2014/chart" uri="{C3380CC4-5D6E-409C-BE32-E72D297353CC}">
              <c16:uniqueId val="{00000006-A7E8-4DBA-AC02-35475D1D0FBB}"/>
            </c:ext>
          </c:extLst>
        </c:ser>
        <c:dLbls>
          <c:showLegendKey val="0"/>
          <c:showVal val="0"/>
          <c:showCatName val="0"/>
          <c:showSerName val="0"/>
          <c:showPercent val="0"/>
          <c:showBubbleSize val="0"/>
        </c:dLbls>
        <c:gapWidth val="219"/>
        <c:overlap val="-27"/>
        <c:axId val="430388352"/>
        <c:axId val="430389888"/>
      </c:barChart>
      <c:catAx>
        <c:axId val="4303883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430389888"/>
        <c:crosses val="autoZero"/>
        <c:auto val="1"/>
        <c:lblAlgn val="ctr"/>
        <c:lblOffset val="100"/>
        <c:noMultiLvlLbl val="0"/>
      </c:catAx>
      <c:valAx>
        <c:axId val="430389888"/>
        <c:scaling>
          <c:orientation val="minMax"/>
        </c:scaling>
        <c:delete val="0"/>
        <c:axPos val="l"/>
        <c:numFmt formatCode="0.00%" sourceLinked="0"/>
        <c:majorTickMark val="none"/>
        <c:minorTickMark val="none"/>
        <c:tickLblPos val="nextTo"/>
        <c:spPr>
          <a:noFill/>
          <a:ln>
            <a:noFill/>
          </a:ln>
          <a:effectLst/>
        </c:spPr>
        <c:txPr>
          <a:bodyPr rot="-60000000" vert="horz"/>
          <a:lstStyle/>
          <a:p>
            <a:pPr>
              <a:defRPr/>
            </a:pPr>
            <a:endParaRPr lang="zh-CN"/>
          </a:p>
        </c:txPr>
        <c:crossAx val="430388352"/>
        <c:crosses val="autoZero"/>
        <c:crossBetween val="between"/>
      </c:valAx>
      <c:spPr>
        <a:noFill/>
        <a:ln>
          <a:noFill/>
        </a:ln>
        <a:effectLst/>
      </c:spPr>
    </c:plotArea>
    <c:legend>
      <c:legendPos val="b"/>
      <c:layout>
        <c:manualLayout>
          <c:xMode val="edge"/>
          <c:yMode val="edge"/>
          <c:x val="2.4454469573512456E-2"/>
          <c:y val="0.82827602488612362"/>
          <c:w val="0.97554553042648773"/>
          <c:h val="0.15996328179184893"/>
        </c:manualLayout>
      </c:layout>
      <c:overlay val="0"/>
      <c:spPr>
        <a:noFill/>
        <a:ln>
          <a:noFill/>
        </a:ln>
        <a:effectLst/>
      </c:spPr>
      <c:txPr>
        <a:bodyPr rot="0" vert="horz"/>
        <a:lstStyle/>
        <a:p>
          <a:pPr>
            <a:defRPr sz="900"/>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1050"/>
      </a:pPr>
      <a:endParaRPr lang="zh-CN"/>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lgn="ctr" rtl="0">
              <a:defRPr/>
            </a:pPr>
            <a:r>
              <a:rPr lang="en-US" altLang="zh-CN" dirty="0"/>
              <a:t>Preference for methods of empowerment</a:t>
            </a:r>
            <a:endParaRPr lang="zh-CN" dirty="0"/>
          </a:p>
        </c:rich>
      </c:tx>
      <c:overlay val="0"/>
      <c:spPr>
        <a:noFill/>
        <a:ln>
          <a:noFill/>
        </a:ln>
        <a:effectLst/>
      </c:spPr>
    </c:title>
    <c:autoTitleDeleted val="0"/>
    <c:plotArea>
      <c:layout/>
      <c:barChart>
        <c:barDir val="col"/>
        <c:grouping val="clustered"/>
        <c:varyColors val="0"/>
        <c:ser>
          <c:idx val="0"/>
          <c:order val="0"/>
          <c:tx>
            <c:strRef>
              <c:f>'F1-F3++'!$AT$2</c:f>
              <c:strCache>
                <c:ptCount val="1"/>
                <c:pt idx="0">
                  <c:v>A.线下或线上课堂学习</c:v>
                </c:pt>
              </c:strCache>
            </c:strRef>
          </c:tx>
          <c:spPr>
            <a:solidFill>
              <a:schemeClr val="accent1"/>
            </a:solidFill>
            <a:ln>
              <a:noFill/>
            </a:ln>
            <a:effectLst/>
          </c:spPr>
          <c:invertIfNegative val="0"/>
          <c:cat>
            <c:strRef>
              <c:f>'F1-F3++'!$AS$3:$AS$6</c:f>
              <c:strCache>
                <c:ptCount val="4"/>
                <c:pt idx="0">
                  <c:v>大型企业</c:v>
                </c:pt>
                <c:pt idx="1">
                  <c:v>中型企业</c:v>
                </c:pt>
                <c:pt idx="2">
                  <c:v>小型企业</c:v>
                </c:pt>
                <c:pt idx="3">
                  <c:v>微型企业</c:v>
                </c:pt>
              </c:strCache>
            </c:strRef>
          </c:cat>
          <c:val>
            <c:numRef>
              <c:f>'F1-F3++'!$AT$3:$AT$6</c:f>
              <c:numCache>
                <c:formatCode>General</c:formatCode>
                <c:ptCount val="4"/>
                <c:pt idx="0">
                  <c:v>0.45112781954887232</c:v>
                </c:pt>
                <c:pt idx="1">
                  <c:v>0.41538461538461652</c:v>
                </c:pt>
                <c:pt idx="2">
                  <c:v>0.41552511415525151</c:v>
                </c:pt>
                <c:pt idx="3">
                  <c:v>0.42857142857142899</c:v>
                </c:pt>
              </c:numCache>
            </c:numRef>
          </c:val>
          <c:extLst>
            <c:ext xmlns:c16="http://schemas.microsoft.com/office/drawing/2014/chart" uri="{C3380CC4-5D6E-409C-BE32-E72D297353CC}">
              <c16:uniqueId val="{00000000-A6B3-42D7-AA90-DB0B828E40B7}"/>
            </c:ext>
          </c:extLst>
        </c:ser>
        <c:ser>
          <c:idx val="1"/>
          <c:order val="1"/>
          <c:tx>
            <c:strRef>
              <c:f>'F1-F3++'!$AU$2</c:f>
              <c:strCache>
                <c:ptCount val="1"/>
                <c:pt idx="0">
                  <c:v>B.企业间交流、访问</c:v>
                </c:pt>
              </c:strCache>
            </c:strRef>
          </c:tx>
          <c:spPr>
            <a:solidFill>
              <a:schemeClr val="accent2"/>
            </a:solidFill>
            <a:ln>
              <a:noFill/>
            </a:ln>
            <a:effectLst/>
          </c:spPr>
          <c:invertIfNegative val="0"/>
          <c:cat>
            <c:strRef>
              <c:f>'F1-F3++'!$AS$3:$AS$6</c:f>
              <c:strCache>
                <c:ptCount val="4"/>
                <c:pt idx="0">
                  <c:v>大型企业</c:v>
                </c:pt>
                <c:pt idx="1">
                  <c:v>中型企业</c:v>
                </c:pt>
                <c:pt idx="2">
                  <c:v>小型企业</c:v>
                </c:pt>
                <c:pt idx="3">
                  <c:v>微型企业</c:v>
                </c:pt>
              </c:strCache>
            </c:strRef>
          </c:cat>
          <c:val>
            <c:numRef>
              <c:f>'F1-F3++'!$AU$3:$AU$6</c:f>
              <c:numCache>
                <c:formatCode>General</c:formatCode>
                <c:ptCount val="4"/>
                <c:pt idx="0">
                  <c:v>0.31578947368421201</c:v>
                </c:pt>
                <c:pt idx="1">
                  <c:v>0.30461538461538501</c:v>
                </c:pt>
                <c:pt idx="2">
                  <c:v>0.35159817351598238</c:v>
                </c:pt>
                <c:pt idx="3">
                  <c:v>0.34586466165413576</c:v>
                </c:pt>
              </c:numCache>
            </c:numRef>
          </c:val>
          <c:extLst>
            <c:ext xmlns:c16="http://schemas.microsoft.com/office/drawing/2014/chart" uri="{C3380CC4-5D6E-409C-BE32-E72D297353CC}">
              <c16:uniqueId val="{00000001-A6B3-42D7-AA90-DB0B828E40B7}"/>
            </c:ext>
          </c:extLst>
        </c:ser>
        <c:ser>
          <c:idx val="2"/>
          <c:order val="2"/>
          <c:tx>
            <c:strRef>
              <c:f>'F1-F3++'!$AV$2</c:f>
              <c:strCache>
                <c:ptCount val="1"/>
                <c:pt idx="0">
                  <c:v>C.专家咨询</c:v>
                </c:pt>
              </c:strCache>
            </c:strRef>
          </c:tx>
          <c:spPr>
            <a:solidFill>
              <a:schemeClr val="accent3"/>
            </a:solidFill>
            <a:ln>
              <a:noFill/>
            </a:ln>
            <a:effectLst/>
          </c:spPr>
          <c:invertIfNegative val="0"/>
          <c:cat>
            <c:strRef>
              <c:f>'F1-F3++'!$AS$3:$AS$6</c:f>
              <c:strCache>
                <c:ptCount val="4"/>
                <c:pt idx="0">
                  <c:v>大型企业</c:v>
                </c:pt>
                <c:pt idx="1">
                  <c:v>中型企业</c:v>
                </c:pt>
                <c:pt idx="2">
                  <c:v>小型企业</c:v>
                </c:pt>
                <c:pt idx="3">
                  <c:v>微型企业</c:v>
                </c:pt>
              </c:strCache>
            </c:strRef>
          </c:cat>
          <c:val>
            <c:numRef>
              <c:f>'F1-F3++'!$AV$3:$AV$6</c:f>
              <c:numCache>
                <c:formatCode>General</c:formatCode>
                <c:ptCount val="4"/>
                <c:pt idx="0">
                  <c:v>0.15037593984962422</c:v>
                </c:pt>
                <c:pt idx="1">
                  <c:v>0.21846153846153832</c:v>
                </c:pt>
                <c:pt idx="2">
                  <c:v>0.14611872146118701</c:v>
                </c:pt>
                <c:pt idx="3">
                  <c:v>0.101503759398496</c:v>
                </c:pt>
              </c:numCache>
            </c:numRef>
          </c:val>
          <c:extLst>
            <c:ext xmlns:c16="http://schemas.microsoft.com/office/drawing/2014/chart" uri="{C3380CC4-5D6E-409C-BE32-E72D297353CC}">
              <c16:uniqueId val="{00000002-A6B3-42D7-AA90-DB0B828E40B7}"/>
            </c:ext>
          </c:extLst>
        </c:ser>
        <c:ser>
          <c:idx val="3"/>
          <c:order val="3"/>
          <c:tx>
            <c:strRef>
              <c:f>'F1-F3++'!$AW$2</c:f>
              <c:strCache>
                <c:ptCount val="1"/>
                <c:pt idx="0">
                  <c:v>D.亲朋好友交流</c:v>
                </c:pt>
              </c:strCache>
            </c:strRef>
          </c:tx>
          <c:spPr>
            <a:solidFill>
              <a:schemeClr val="accent4"/>
            </a:solidFill>
            <a:ln>
              <a:noFill/>
            </a:ln>
            <a:effectLst/>
          </c:spPr>
          <c:invertIfNegative val="0"/>
          <c:cat>
            <c:strRef>
              <c:f>'F1-F3++'!$AS$3:$AS$6</c:f>
              <c:strCache>
                <c:ptCount val="4"/>
                <c:pt idx="0">
                  <c:v>大型企业</c:v>
                </c:pt>
                <c:pt idx="1">
                  <c:v>中型企业</c:v>
                </c:pt>
                <c:pt idx="2">
                  <c:v>小型企业</c:v>
                </c:pt>
                <c:pt idx="3">
                  <c:v>微型企业</c:v>
                </c:pt>
              </c:strCache>
            </c:strRef>
          </c:cat>
          <c:val>
            <c:numRef>
              <c:f>'F1-F3++'!$AW$3:$AW$6</c:f>
              <c:numCache>
                <c:formatCode>General</c:formatCode>
                <c:ptCount val="4"/>
                <c:pt idx="0">
                  <c:v>4.5112781954887396E-2</c:v>
                </c:pt>
                <c:pt idx="1">
                  <c:v>3.3846153846153804E-2</c:v>
                </c:pt>
                <c:pt idx="2">
                  <c:v>4.1095890410958895E-2</c:v>
                </c:pt>
                <c:pt idx="3">
                  <c:v>7.1428571428571411E-2</c:v>
                </c:pt>
              </c:numCache>
            </c:numRef>
          </c:val>
          <c:extLst>
            <c:ext xmlns:c16="http://schemas.microsoft.com/office/drawing/2014/chart" uri="{C3380CC4-5D6E-409C-BE32-E72D297353CC}">
              <c16:uniqueId val="{00000003-A6B3-42D7-AA90-DB0B828E40B7}"/>
            </c:ext>
          </c:extLst>
        </c:ser>
        <c:ser>
          <c:idx val="4"/>
          <c:order val="4"/>
          <c:tx>
            <c:strRef>
              <c:f>'F1-F3++'!$AX$2</c:f>
              <c:strCache>
                <c:ptCount val="1"/>
                <c:pt idx="0">
                  <c:v>E.自己阅读</c:v>
                </c:pt>
              </c:strCache>
            </c:strRef>
          </c:tx>
          <c:spPr>
            <a:solidFill>
              <a:schemeClr val="accent5"/>
            </a:solidFill>
            <a:ln>
              <a:noFill/>
            </a:ln>
            <a:effectLst/>
          </c:spPr>
          <c:invertIfNegative val="0"/>
          <c:cat>
            <c:strRef>
              <c:f>'F1-F3++'!$AS$3:$AS$6</c:f>
              <c:strCache>
                <c:ptCount val="4"/>
                <c:pt idx="0">
                  <c:v>大型企业</c:v>
                </c:pt>
                <c:pt idx="1">
                  <c:v>中型企业</c:v>
                </c:pt>
                <c:pt idx="2">
                  <c:v>小型企业</c:v>
                </c:pt>
                <c:pt idx="3">
                  <c:v>微型企业</c:v>
                </c:pt>
              </c:strCache>
            </c:strRef>
          </c:cat>
          <c:val>
            <c:numRef>
              <c:f>'F1-F3++'!$AX$3:$AX$6</c:f>
              <c:numCache>
                <c:formatCode>General</c:formatCode>
                <c:ptCount val="4"/>
                <c:pt idx="0">
                  <c:v>3.0075187969924876E-2</c:v>
                </c:pt>
                <c:pt idx="1">
                  <c:v>2.4615384615384601E-2</c:v>
                </c:pt>
                <c:pt idx="2">
                  <c:v>3.42465753424658E-2</c:v>
                </c:pt>
                <c:pt idx="3">
                  <c:v>1.8796992481203E-2</c:v>
                </c:pt>
              </c:numCache>
            </c:numRef>
          </c:val>
          <c:extLst>
            <c:ext xmlns:c16="http://schemas.microsoft.com/office/drawing/2014/chart" uri="{C3380CC4-5D6E-409C-BE32-E72D297353CC}">
              <c16:uniqueId val="{00000004-A6B3-42D7-AA90-DB0B828E40B7}"/>
            </c:ext>
          </c:extLst>
        </c:ser>
        <c:ser>
          <c:idx val="5"/>
          <c:order val="5"/>
          <c:tx>
            <c:strRef>
              <c:f>'F1-F3++'!$AY$2</c:f>
              <c:strCache>
                <c:ptCount val="1"/>
                <c:pt idx="0">
                  <c:v>F.其他</c:v>
                </c:pt>
              </c:strCache>
            </c:strRef>
          </c:tx>
          <c:spPr>
            <a:solidFill>
              <a:schemeClr val="accent6"/>
            </a:solidFill>
            <a:ln>
              <a:noFill/>
            </a:ln>
            <a:effectLst/>
          </c:spPr>
          <c:invertIfNegative val="0"/>
          <c:cat>
            <c:strRef>
              <c:f>'F1-F3++'!$AS$3:$AS$6</c:f>
              <c:strCache>
                <c:ptCount val="4"/>
                <c:pt idx="0">
                  <c:v>大型企业</c:v>
                </c:pt>
                <c:pt idx="1">
                  <c:v>中型企业</c:v>
                </c:pt>
                <c:pt idx="2">
                  <c:v>小型企业</c:v>
                </c:pt>
                <c:pt idx="3">
                  <c:v>微型企业</c:v>
                </c:pt>
              </c:strCache>
            </c:strRef>
          </c:cat>
          <c:val>
            <c:numRef>
              <c:f>'F1-F3++'!$AY$3:$AY$6</c:f>
              <c:numCache>
                <c:formatCode>General</c:formatCode>
                <c:ptCount val="4"/>
                <c:pt idx="0">
                  <c:v>7.5187969924812121E-3</c:v>
                </c:pt>
                <c:pt idx="1">
                  <c:v>3.0769230769230834E-3</c:v>
                </c:pt>
                <c:pt idx="2">
                  <c:v>1.1415525114155336E-2</c:v>
                </c:pt>
                <c:pt idx="3">
                  <c:v>3.3834586466165405E-2</c:v>
                </c:pt>
              </c:numCache>
            </c:numRef>
          </c:val>
          <c:extLst>
            <c:ext xmlns:c16="http://schemas.microsoft.com/office/drawing/2014/chart" uri="{C3380CC4-5D6E-409C-BE32-E72D297353CC}">
              <c16:uniqueId val="{00000005-A6B3-42D7-AA90-DB0B828E40B7}"/>
            </c:ext>
          </c:extLst>
        </c:ser>
        <c:dLbls>
          <c:showLegendKey val="0"/>
          <c:showVal val="0"/>
          <c:showCatName val="0"/>
          <c:showSerName val="0"/>
          <c:showPercent val="0"/>
          <c:showBubbleSize val="0"/>
        </c:dLbls>
        <c:gapWidth val="219"/>
        <c:overlap val="-27"/>
        <c:axId val="437140480"/>
        <c:axId val="437170944"/>
      </c:barChart>
      <c:catAx>
        <c:axId val="4371404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437170944"/>
        <c:crosses val="autoZero"/>
        <c:auto val="1"/>
        <c:lblAlgn val="ctr"/>
        <c:lblOffset val="100"/>
        <c:noMultiLvlLbl val="0"/>
      </c:catAx>
      <c:valAx>
        <c:axId val="437170944"/>
        <c:scaling>
          <c:orientation val="minMax"/>
        </c:scaling>
        <c:delete val="0"/>
        <c:axPos val="l"/>
        <c:numFmt formatCode="0.00%" sourceLinked="0"/>
        <c:majorTickMark val="none"/>
        <c:minorTickMark val="none"/>
        <c:tickLblPos val="nextTo"/>
        <c:spPr>
          <a:noFill/>
          <a:ln>
            <a:noFill/>
          </a:ln>
          <a:effectLst/>
        </c:spPr>
        <c:txPr>
          <a:bodyPr rot="-60000000" vert="horz"/>
          <a:lstStyle/>
          <a:p>
            <a:pPr>
              <a:defRPr/>
            </a:pPr>
            <a:endParaRPr lang="zh-CN"/>
          </a:p>
        </c:txPr>
        <c:crossAx val="437140480"/>
        <c:crosses val="autoZero"/>
        <c:crossBetween val="between"/>
      </c:valAx>
      <c:spPr>
        <a:noFill/>
        <a:ln>
          <a:noFill/>
        </a:ln>
        <a:effectLst/>
      </c:spPr>
    </c:plotArea>
    <c:legend>
      <c:legendPos val="b"/>
      <c:overlay val="0"/>
      <c:spPr>
        <a:noFill/>
        <a:ln>
          <a:noFill/>
        </a:ln>
        <a:effectLst/>
      </c:spPr>
      <c:txPr>
        <a:bodyPr rot="0" vert="horz"/>
        <a:lstStyle/>
        <a:p>
          <a:pPr>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1100"/>
      </a:pPr>
      <a:endParaRPr lang="zh-CN"/>
    </a:p>
  </c:txPr>
  <c:externalData r:id="rId2">
    <c:autoUpdate val="0"/>
  </c:externalData>
</c:chartSpace>
</file>

<file path=ppt/drawings/drawing1.xml><?xml version="1.0" encoding="utf-8"?>
<c:userShapes xmlns:c="http://schemas.openxmlformats.org/drawingml/2006/chart">
  <cdr:relSizeAnchor xmlns:cdr="http://schemas.openxmlformats.org/drawingml/2006/chartDrawing">
    <cdr:from>
      <cdr:x>0.75563</cdr:x>
      <cdr:y>0.16667</cdr:y>
    </cdr:from>
    <cdr:to>
      <cdr:x>0.8149</cdr:x>
      <cdr:y>0.73333</cdr:y>
    </cdr:to>
    <cdr:sp macro="" textlink="">
      <cdr:nvSpPr>
        <cdr:cNvPr id="2" name="椭圆 1"/>
        <cdr:cNvSpPr/>
      </cdr:nvSpPr>
      <cdr:spPr>
        <a:xfrm xmlns:a="http://schemas.openxmlformats.org/drawingml/2006/main">
          <a:off x="3672408" y="360040"/>
          <a:ext cx="288032" cy="1224136"/>
        </a:xfrm>
        <a:prstGeom xmlns:a="http://schemas.openxmlformats.org/drawingml/2006/main" prst="ellipse">
          <a:avLst/>
        </a:prstGeom>
        <a:noFill xmlns:a="http://schemas.openxmlformats.org/drawingml/2006/main"/>
        <a:ln xmlns:a="http://schemas.openxmlformats.org/drawingml/2006/main" w="25400" cap="flat" cmpd="sng" algn="ctr">
          <a:solidFill>
            <a:srgbClr val="FF0000"/>
          </a:solidFill>
          <a:prstDash val="solid"/>
        </a:ln>
        <a:effectLst xmlns:a="http://schemas.openxmlformats.org/drawingml/2006/mai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ysClr val="window" lastClr="FFFFFF"/>
              </a:solidFill>
              <a:latin typeface="Calibri"/>
            </a:defRPr>
          </a:lvl1pPr>
          <a:lvl2pPr marL="457200" indent="0">
            <a:defRPr sz="1100">
              <a:solidFill>
                <a:sysClr val="window" lastClr="FFFFFF"/>
              </a:solidFill>
              <a:latin typeface="Calibri"/>
            </a:defRPr>
          </a:lvl2pPr>
          <a:lvl3pPr marL="914400" indent="0">
            <a:defRPr sz="1100">
              <a:solidFill>
                <a:sysClr val="window" lastClr="FFFFFF"/>
              </a:solidFill>
              <a:latin typeface="Calibri"/>
            </a:defRPr>
          </a:lvl3pPr>
          <a:lvl4pPr marL="1371600" indent="0">
            <a:defRPr sz="1100">
              <a:solidFill>
                <a:sysClr val="window" lastClr="FFFFFF"/>
              </a:solidFill>
              <a:latin typeface="Calibri"/>
            </a:defRPr>
          </a:lvl4pPr>
          <a:lvl5pPr marL="1828800" indent="0">
            <a:defRPr sz="1100">
              <a:solidFill>
                <a:sysClr val="window" lastClr="FFFFFF"/>
              </a:solidFill>
              <a:latin typeface="Calibri"/>
            </a:defRPr>
          </a:lvl5pPr>
          <a:lvl6pPr marL="2286000" indent="0">
            <a:defRPr sz="1100">
              <a:solidFill>
                <a:sysClr val="window" lastClr="FFFFFF"/>
              </a:solidFill>
              <a:latin typeface="Calibri"/>
            </a:defRPr>
          </a:lvl6pPr>
          <a:lvl7pPr marL="2743200" indent="0">
            <a:defRPr sz="1100">
              <a:solidFill>
                <a:sysClr val="window" lastClr="FFFFFF"/>
              </a:solidFill>
              <a:latin typeface="Calibri"/>
            </a:defRPr>
          </a:lvl7pPr>
          <a:lvl8pPr marL="3200400" indent="0">
            <a:defRPr sz="1100">
              <a:solidFill>
                <a:sysClr val="window" lastClr="FFFFFF"/>
              </a:solidFill>
              <a:latin typeface="Calibri"/>
            </a:defRPr>
          </a:lvl8pPr>
          <a:lvl9pPr marL="3657600" indent="0">
            <a:defRPr sz="1100">
              <a:solidFill>
                <a:sysClr val="window" lastClr="FFFFFF"/>
              </a:solidFill>
              <a:latin typeface="Calibri"/>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0.75563</cdr:x>
      <cdr:y>0.18999</cdr:y>
    </cdr:from>
    <cdr:to>
      <cdr:x>0.82972</cdr:x>
      <cdr:y>0.6625</cdr:y>
    </cdr:to>
    <cdr:sp macro="" textlink="">
      <cdr:nvSpPr>
        <cdr:cNvPr id="2" name="椭圆 1"/>
        <cdr:cNvSpPr/>
      </cdr:nvSpPr>
      <cdr:spPr>
        <a:xfrm xmlns:a="http://schemas.openxmlformats.org/drawingml/2006/main">
          <a:off x="3672408" y="405358"/>
          <a:ext cx="360040" cy="1008112"/>
        </a:xfrm>
        <a:prstGeom xmlns:a="http://schemas.openxmlformats.org/drawingml/2006/main" prst="ellipse">
          <a:avLst/>
        </a:prstGeom>
        <a:noFill xmlns:a="http://schemas.openxmlformats.org/drawingml/2006/main"/>
        <a:ln xmlns:a="http://schemas.openxmlformats.org/drawingml/2006/main">
          <a:solidFill>
            <a:srgbClr val="FF0000"/>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BD9826C5-BECC-4DE3-B708-AB76341CA0D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1043056"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id="{971EE10D-AB2A-45B2-840F-BB081FECFF39}"/>
              </a:ext>
            </a:extLst>
          </p:cNvPr>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1043056" eaLnBrk="1" fontAlgn="auto" hangingPunct="1">
              <a:spcBef>
                <a:spcPts val="0"/>
              </a:spcBef>
              <a:spcAft>
                <a:spcPts val="0"/>
              </a:spcAft>
              <a:defRPr sz="1200">
                <a:latin typeface="+mn-lt"/>
                <a:ea typeface="+mn-ea"/>
              </a:defRPr>
            </a:lvl1pPr>
          </a:lstStyle>
          <a:p>
            <a:pPr>
              <a:defRPr/>
            </a:pPr>
            <a:fld id="{BF9AAF6F-AB28-47FF-915B-22C4168F28F1}" type="datetimeFigureOut">
              <a:rPr lang="zh-CN" altLang="en-US"/>
              <a:pPr>
                <a:defRPr/>
              </a:pPr>
              <a:t>2019/11/17</a:t>
            </a:fld>
            <a:endParaRPr lang="zh-CN" altLang="en-US"/>
          </a:p>
        </p:txBody>
      </p:sp>
      <p:sp>
        <p:nvSpPr>
          <p:cNvPr id="4" name="页脚占位符 3">
            <a:extLst>
              <a:ext uri="{FF2B5EF4-FFF2-40B4-BE49-F238E27FC236}">
                <a16:creationId xmlns:a16="http://schemas.microsoft.com/office/drawing/2014/main" id="{C29E1F66-C014-46F6-8B33-89361D85F6C0}"/>
              </a:ext>
            </a:extLst>
          </p:cNvPr>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1043056" eaLnBrk="1" fontAlgn="auto" hangingPunct="1">
              <a:spcBef>
                <a:spcPts val="0"/>
              </a:spcBef>
              <a:spcAft>
                <a:spcPts val="0"/>
              </a:spcAft>
              <a:defRPr sz="1200">
                <a:latin typeface="+mn-lt"/>
                <a:ea typeface="+mn-ea"/>
              </a:defRPr>
            </a:lvl1pPr>
          </a:lstStyle>
          <a:p>
            <a:pPr>
              <a:defRPr/>
            </a:pPr>
            <a:endParaRPr lang="zh-CN" altLang="en-US"/>
          </a:p>
        </p:txBody>
      </p:sp>
      <p:sp>
        <p:nvSpPr>
          <p:cNvPr id="5" name="灯片编号占位符 4">
            <a:extLst>
              <a:ext uri="{FF2B5EF4-FFF2-40B4-BE49-F238E27FC236}">
                <a16:creationId xmlns:a16="http://schemas.microsoft.com/office/drawing/2014/main" id="{4477030C-337F-4FD2-B8E5-91B7D851F443}"/>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defTabSz="1042988" eaLnBrk="1" hangingPunct="1">
              <a:defRPr sz="1200" smtClean="0">
                <a:latin typeface="Calibri" panose="020F0502020204030204" pitchFamily="34" charset="0"/>
              </a:defRPr>
            </a:lvl1pPr>
          </a:lstStyle>
          <a:p>
            <a:pPr>
              <a:defRPr/>
            </a:pPr>
            <a:fld id="{EDCCD6EA-6CFE-4B54-9876-F302C58D6D5B}"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A267B1AC-8336-4204-9CB8-87944DCE314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1043056"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id="{0F0DA6C2-8B2B-4687-B211-CE7AA644824C}"/>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1043056" eaLnBrk="1" fontAlgn="auto" hangingPunct="1">
              <a:spcBef>
                <a:spcPts val="0"/>
              </a:spcBef>
              <a:spcAft>
                <a:spcPts val="0"/>
              </a:spcAft>
              <a:defRPr sz="1200">
                <a:latin typeface="+mn-lt"/>
                <a:ea typeface="+mn-ea"/>
              </a:defRPr>
            </a:lvl1pPr>
          </a:lstStyle>
          <a:p>
            <a:pPr>
              <a:defRPr/>
            </a:pPr>
            <a:fld id="{F17F4CE0-ABAD-4FDB-87BC-717F0B0E38B4}" type="datetimeFigureOut">
              <a:rPr lang="zh-CN" altLang="en-US"/>
              <a:pPr>
                <a:defRPr/>
              </a:pPr>
              <a:t>2019/11/17</a:t>
            </a:fld>
            <a:endParaRPr lang="zh-CN" altLang="en-US"/>
          </a:p>
        </p:txBody>
      </p:sp>
      <p:sp>
        <p:nvSpPr>
          <p:cNvPr id="4" name="幻灯片图像占位符 3">
            <a:extLst>
              <a:ext uri="{FF2B5EF4-FFF2-40B4-BE49-F238E27FC236}">
                <a16:creationId xmlns:a16="http://schemas.microsoft.com/office/drawing/2014/main" id="{499B010A-3A72-4A40-87A3-07B4EB50D4C5}"/>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a16="http://schemas.microsoft.com/office/drawing/2014/main" id="{8A5B9DCF-4F48-4E1B-8B0B-430CB314FDF3}"/>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a16="http://schemas.microsoft.com/office/drawing/2014/main" id="{1D44B750-1AAE-4218-B99A-369394A03236}"/>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043056"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id="{40B47274-CD6F-4DC9-A6B6-3F3E3BB8717E}"/>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defTabSz="1042988" eaLnBrk="1" hangingPunct="1">
              <a:defRPr sz="1200" smtClean="0">
                <a:latin typeface="Calibri" panose="020F0502020204030204" pitchFamily="34" charset="0"/>
              </a:defRPr>
            </a:lvl1pPr>
          </a:lstStyle>
          <a:p>
            <a:pPr>
              <a:defRPr/>
            </a:pPr>
            <a:fld id="{D3230AB5-2D42-4984-A6B0-4618078C7F39}"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hf hdr="0" ftr="0" dt="0"/>
  <p:notesStyle>
    <a:lvl1pPr algn="l" defTabSz="912813" rtl="0" eaLnBrk="0" fontAlgn="base" hangingPunct="0">
      <a:spcBef>
        <a:spcPct val="30000"/>
      </a:spcBef>
      <a:spcAft>
        <a:spcPct val="0"/>
      </a:spcAft>
      <a:defRPr sz="1200" kern="1200">
        <a:solidFill>
          <a:schemeClr val="tx1"/>
        </a:solidFill>
        <a:latin typeface="+mn-lt"/>
        <a:ea typeface="+mn-ea"/>
        <a:cs typeface="+mn-cs"/>
      </a:defRPr>
    </a:lvl1pPr>
    <a:lvl2pPr marL="455613" algn="l" defTabSz="912813" rtl="0" eaLnBrk="0" fontAlgn="base" hangingPunct="0">
      <a:spcBef>
        <a:spcPct val="30000"/>
      </a:spcBef>
      <a:spcAft>
        <a:spcPct val="0"/>
      </a:spcAft>
      <a:defRPr sz="1200" kern="1200">
        <a:solidFill>
          <a:schemeClr val="tx1"/>
        </a:solidFill>
        <a:latin typeface="+mn-lt"/>
        <a:ea typeface="+mn-ea"/>
        <a:cs typeface="+mn-cs"/>
      </a:defRPr>
    </a:lvl2pPr>
    <a:lvl3pPr marL="912813" algn="l" defTabSz="912813" rtl="0" eaLnBrk="0" fontAlgn="base" hangingPunct="0">
      <a:spcBef>
        <a:spcPct val="30000"/>
      </a:spcBef>
      <a:spcAft>
        <a:spcPct val="0"/>
      </a:spcAft>
      <a:defRPr sz="1200" kern="1200">
        <a:solidFill>
          <a:schemeClr val="tx1"/>
        </a:solidFill>
        <a:latin typeface="+mn-lt"/>
        <a:ea typeface="+mn-ea"/>
        <a:cs typeface="+mn-cs"/>
      </a:defRPr>
    </a:lvl3pPr>
    <a:lvl4pPr marL="1370013" algn="l" defTabSz="912813" rtl="0" eaLnBrk="0" fontAlgn="base" hangingPunct="0">
      <a:spcBef>
        <a:spcPct val="30000"/>
      </a:spcBef>
      <a:spcAft>
        <a:spcPct val="0"/>
      </a:spcAft>
      <a:defRPr sz="1200" kern="1200">
        <a:solidFill>
          <a:schemeClr val="tx1"/>
        </a:solidFill>
        <a:latin typeface="+mn-lt"/>
        <a:ea typeface="+mn-ea"/>
        <a:cs typeface="+mn-cs"/>
      </a:defRPr>
    </a:lvl4pPr>
    <a:lvl5pPr marL="1827213" algn="l" defTabSz="912813" rtl="0" eaLnBrk="0" fontAlgn="base" hangingPunct="0">
      <a:spcBef>
        <a:spcPct val="30000"/>
      </a:spcBef>
      <a:spcAft>
        <a:spcPct val="0"/>
      </a:spcAft>
      <a:defRPr sz="1200" kern="1200">
        <a:solidFill>
          <a:schemeClr val="tx1"/>
        </a:solidFill>
        <a:latin typeface="+mn-lt"/>
        <a:ea typeface="+mn-ea"/>
        <a:cs typeface="+mn-cs"/>
      </a:defRPr>
    </a:lvl5pPr>
    <a:lvl6pPr marL="2285596" algn="l" defTabSz="914239" rtl="0" eaLnBrk="1" latinLnBrk="0" hangingPunct="1">
      <a:defRPr sz="1200" kern="1200">
        <a:solidFill>
          <a:schemeClr val="tx1"/>
        </a:solidFill>
        <a:latin typeface="+mn-lt"/>
        <a:ea typeface="+mn-ea"/>
        <a:cs typeface="+mn-cs"/>
      </a:defRPr>
    </a:lvl6pPr>
    <a:lvl7pPr marL="2742716" algn="l" defTabSz="914239" rtl="0" eaLnBrk="1" latinLnBrk="0" hangingPunct="1">
      <a:defRPr sz="1200" kern="1200">
        <a:solidFill>
          <a:schemeClr val="tx1"/>
        </a:solidFill>
        <a:latin typeface="+mn-lt"/>
        <a:ea typeface="+mn-ea"/>
        <a:cs typeface="+mn-cs"/>
      </a:defRPr>
    </a:lvl7pPr>
    <a:lvl8pPr marL="3199835" algn="l" defTabSz="914239" rtl="0" eaLnBrk="1" latinLnBrk="0" hangingPunct="1">
      <a:defRPr sz="1200" kern="1200">
        <a:solidFill>
          <a:schemeClr val="tx1"/>
        </a:solidFill>
        <a:latin typeface="+mn-lt"/>
        <a:ea typeface="+mn-ea"/>
        <a:cs typeface="+mn-cs"/>
      </a:defRPr>
    </a:lvl8pPr>
    <a:lvl9pPr marL="3656954" algn="l" defTabSz="914239"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a:extLst>
              <a:ext uri="{FF2B5EF4-FFF2-40B4-BE49-F238E27FC236}">
                <a16:creationId xmlns:a16="http://schemas.microsoft.com/office/drawing/2014/main" id="{5D6E5C14-EB7F-4CD9-A4DB-25543DBDF0A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备注占位符 2">
            <a:extLst>
              <a:ext uri="{FF2B5EF4-FFF2-40B4-BE49-F238E27FC236}">
                <a16:creationId xmlns:a16="http://schemas.microsoft.com/office/drawing/2014/main" id="{01CF5F67-6237-4CB4-8232-742391DCE40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19460" name="灯片编号占位符 3">
            <a:extLst>
              <a:ext uri="{FF2B5EF4-FFF2-40B4-BE49-F238E27FC236}">
                <a16:creationId xmlns:a16="http://schemas.microsoft.com/office/drawing/2014/main" id="{2856D4F0-B14E-4DDF-8CF4-63A70562E73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42988">
              <a:defRPr>
                <a:solidFill>
                  <a:schemeClr val="tx1"/>
                </a:solidFill>
                <a:latin typeface="Arial" panose="020B0604020202020204" pitchFamily="34" charset="0"/>
                <a:ea typeface="宋体" panose="02010600030101010101" pitchFamily="2" charset="-122"/>
              </a:defRPr>
            </a:lvl1pPr>
            <a:lvl2pPr marL="742950" indent="-285750" defTabSz="1042988">
              <a:defRPr>
                <a:solidFill>
                  <a:schemeClr val="tx1"/>
                </a:solidFill>
                <a:latin typeface="Arial" panose="020B0604020202020204" pitchFamily="34" charset="0"/>
                <a:ea typeface="宋体" panose="02010600030101010101" pitchFamily="2" charset="-122"/>
              </a:defRPr>
            </a:lvl2pPr>
            <a:lvl3pPr marL="1143000" indent="-228600" defTabSz="1042988">
              <a:defRPr>
                <a:solidFill>
                  <a:schemeClr val="tx1"/>
                </a:solidFill>
                <a:latin typeface="Arial" panose="020B0604020202020204" pitchFamily="34" charset="0"/>
                <a:ea typeface="宋体" panose="02010600030101010101" pitchFamily="2" charset="-122"/>
              </a:defRPr>
            </a:lvl3pPr>
            <a:lvl4pPr marL="1600200" indent="-228600" defTabSz="1042988">
              <a:defRPr>
                <a:solidFill>
                  <a:schemeClr val="tx1"/>
                </a:solidFill>
                <a:latin typeface="Arial" panose="020B0604020202020204" pitchFamily="34" charset="0"/>
                <a:ea typeface="宋体" panose="02010600030101010101" pitchFamily="2" charset="-122"/>
              </a:defRPr>
            </a:lvl4pPr>
            <a:lvl5pPr marL="2057400" indent="-228600" defTabSz="1042988">
              <a:defRPr>
                <a:solidFill>
                  <a:schemeClr val="tx1"/>
                </a:solidFill>
                <a:latin typeface="Arial" panose="020B0604020202020204" pitchFamily="34" charset="0"/>
                <a:ea typeface="宋体" panose="02010600030101010101" pitchFamily="2" charset="-122"/>
              </a:defRPr>
            </a:lvl5pPr>
            <a:lvl6pPr marL="2514600" indent="-228600" defTabSz="1042988"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042988"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042988"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042988"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A09D339A-46F5-47D5-8576-71EEA4020081}" type="slidenum">
              <a:rPr lang="zh-CN" altLang="en-US">
                <a:latin typeface="Calibri" panose="020F0502020204030204" pitchFamily="34" charset="0"/>
              </a:rPr>
              <a:pPr/>
              <a:t>4</a:t>
            </a:fld>
            <a:endParaRPr lang="zh-CN"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E9BC3A6A-B6FE-4A63-B25A-46C51B04E89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6F495C52-FCAD-4161-9506-ED2F50FD50A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dirty="0"/>
          </a:p>
        </p:txBody>
      </p:sp>
      <p:sp>
        <p:nvSpPr>
          <p:cNvPr id="22532" name="Slide Number Placeholder 3">
            <a:extLst>
              <a:ext uri="{FF2B5EF4-FFF2-40B4-BE49-F238E27FC236}">
                <a16:creationId xmlns:a16="http://schemas.microsoft.com/office/drawing/2014/main" id="{EF7EED14-DC36-4CC3-86F7-F4CECF9E77C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42988">
              <a:defRPr>
                <a:solidFill>
                  <a:schemeClr val="tx1"/>
                </a:solidFill>
                <a:latin typeface="Arial" panose="020B0604020202020204" pitchFamily="34" charset="0"/>
                <a:ea typeface="宋体" panose="02010600030101010101" pitchFamily="2" charset="-122"/>
              </a:defRPr>
            </a:lvl1pPr>
            <a:lvl2pPr defTabSz="1042988">
              <a:defRPr>
                <a:solidFill>
                  <a:schemeClr val="tx1"/>
                </a:solidFill>
                <a:latin typeface="Arial" panose="020B0604020202020204" pitchFamily="34" charset="0"/>
                <a:ea typeface="宋体" panose="02010600030101010101" pitchFamily="2" charset="-122"/>
              </a:defRPr>
            </a:lvl2pPr>
            <a:lvl3pPr defTabSz="1042988">
              <a:defRPr>
                <a:solidFill>
                  <a:schemeClr val="tx1"/>
                </a:solidFill>
                <a:latin typeface="Arial" panose="020B0604020202020204" pitchFamily="34" charset="0"/>
                <a:ea typeface="宋体" panose="02010600030101010101" pitchFamily="2" charset="-122"/>
              </a:defRPr>
            </a:lvl3pPr>
            <a:lvl4pPr defTabSz="1042988">
              <a:defRPr>
                <a:solidFill>
                  <a:schemeClr val="tx1"/>
                </a:solidFill>
                <a:latin typeface="Arial" panose="020B0604020202020204" pitchFamily="34" charset="0"/>
                <a:ea typeface="宋体" panose="02010600030101010101" pitchFamily="2" charset="-122"/>
              </a:defRPr>
            </a:lvl4pPr>
            <a:lvl5pPr defTabSz="1042988">
              <a:defRPr>
                <a:solidFill>
                  <a:schemeClr val="tx1"/>
                </a:solidFill>
                <a:latin typeface="Arial" panose="020B0604020202020204" pitchFamily="34" charset="0"/>
                <a:ea typeface="宋体" panose="02010600030101010101" pitchFamily="2" charset="-122"/>
              </a:defRPr>
            </a:lvl5pPr>
            <a:lvl6pPr marL="2284413" indent="-223838" defTabSz="1042988"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741613" indent="-223838" defTabSz="1042988"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198813" indent="-223838" defTabSz="1042988"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656013" indent="-223838" defTabSz="1042988"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A2729A48-93C2-40F7-9100-41847227F2D3}" type="slidenum">
              <a:rPr lang="zh-CN" altLang="en-US">
                <a:latin typeface="Calibri" panose="020F0502020204030204" pitchFamily="34" charset="0"/>
              </a:rPr>
              <a:pPr/>
              <a:t>6</a:t>
            </a:fld>
            <a:endParaRPr lang="zh-CN"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5"/>
          </p:nvPr>
        </p:nvSpPr>
        <p:spPr/>
        <p:txBody>
          <a:bodyPr/>
          <a:lstStyle/>
          <a:p>
            <a:pPr>
              <a:defRPr/>
            </a:pPr>
            <a:fld id="{D3230AB5-2D42-4984-A6B0-4618078C7F39}" type="slidenum">
              <a:rPr lang="zh-CN" altLang="en-US" smtClean="0"/>
              <a:pPr>
                <a:defRPr/>
              </a:pPr>
              <a:t>23</a:t>
            </a:fld>
            <a:endParaRPr lang="zh-CN" altLang="en-US"/>
          </a:p>
        </p:txBody>
      </p:sp>
    </p:spTree>
    <p:extLst>
      <p:ext uri="{BB962C8B-B14F-4D97-AF65-F5344CB8AC3E}">
        <p14:creationId xmlns:p14="http://schemas.microsoft.com/office/powerpoint/2010/main" val="3986948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5"/>
          </p:nvPr>
        </p:nvSpPr>
        <p:spPr/>
        <p:txBody>
          <a:bodyPr/>
          <a:lstStyle/>
          <a:p>
            <a:pPr>
              <a:defRPr/>
            </a:pPr>
            <a:fld id="{D3230AB5-2D42-4984-A6B0-4618078C7F39}" type="slidenum">
              <a:rPr lang="zh-CN" altLang="en-US" smtClean="0"/>
              <a:pPr>
                <a:defRPr/>
              </a:pPr>
              <a:t>28</a:t>
            </a:fld>
            <a:endParaRPr lang="zh-CN" altLang="en-US"/>
          </a:p>
        </p:txBody>
      </p:sp>
    </p:spTree>
    <p:extLst>
      <p:ext uri="{BB962C8B-B14F-4D97-AF65-F5344CB8AC3E}">
        <p14:creationId xmlns:p14="http://schemas.microsoft.com/office/powerpoint/2010/main" val="36575106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5"/>
          </p:nvPr>
        </p:nvSpPr>
        <p:spPr/>
        <p:txBody>
          <a:bodyPr/>
          <a:lstStyle/>
          <a:p>
            <a:pPr>
              <a:defRPr/>
            </a:pPr>
            <a:fld id="{D3230AB5-2D42-4984-A6B0-4618078C7F39}" type="slidenum">
              <a:rPr lang="zh-CN" altLang="en-US" smtClean="0"/>
              <a:pPr>
                <a:defRPr/>
              </a:pPr>
              <a:t>35</a:t>
            </a:fld>
            <a:endParaRPr lang="zh-CN" altLang="en-US"/>
          </a:p>
        </p:txBody>
      </p:sp>
    </p:spTree>
    <p:extLst>
      <p:ext uri="{BB962C8B-B14F-4D97-AF65-F5344CB8AC3E}">
        <p14:creationId xmlns:p14="http://schemas.microsoft.com/office/powerpoint/2010/main" val="23896623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5"/>
          </p:nvPr>
        </p:nvSpPr>
        <p:spPr/>
        <p:txBody>
          <a:bodyPr/>
          <a:lstStyle/>
          <a:p>
            <a:pPr>
              <a:defRPr/>
            </a:pPr>
            <a:fld id="{D3230AB5-2D42-4984-A6B0-4618078C7F39}" type="slidenum">
              <a:rPr lang="zh-CN" altLang="en-US" smtClean="0"/>
              <a:pPr>
                <a:defRPr/>
              </a:pPr>
              <a:t>42</a:t>
            </a:fld>
            <a:endParaRPr lang="zh-CN" altLang="en-US"/>
          </a:p>
        </p:txBody>
      </p:sp>
    </p:spTree>
    <p:extLst>
      <p:ext uri="{BB962C8B-B14F-4D97-AF65-F5344CB8AC3E}">
        <p14:creationId xmlns:p14="http://schemas.microsoft.com/office/powerpoint/2010/main" val="6199514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5"/>
          </p:nvPr>
        </p:nvSpPr>
        <p:spPr/>
        <p:txBody>
          <a:bodyPr/>
          <a:lstStyle/>
          <a:p>
            <a:pPr>
              <a:defRPr/>
            </a:pPr>
            <a:fld id="{D3230AB5-2D42-4984-A6B0-4618078C7F39}" type="slidenum">
              <a:rPr lang="zh-CN" altLang="en-US" smtClean="0"/>
              <a:pPr>
                <a:defRPr/>
              </a:pPr>
              <a:t>47</a:t>
            </a:fld>
            <a:endParaRPr lang="zh-CN" altLang="en-US"/>
          </a:p>
        </p:txBody>
      </p:sp>
    </p:spTree>
    <p:extLst>
      <p:ext uri="{BB962C8B-B14F-4D97-AF65-F5344CB8AC3E}">
        <p14:creationId xmlns:p14="http://schemas.microsoft.com/office/powerpoint/2010/main" val="5117180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5"/>
          </p:nvPr>
        </p:nvSpPr>
        <p:spPr/>
        <p:txBody>
          <a:bodyPr/>
          <a:lstStyle/>
          <a:p>
            <a:pPr>
              <a:defRPr/>
            </a:pPr>
            <a:fld id="{D3230AB5-2D42-4984-A6B0-4618078C7F39}" type="slidenum">
              <a:rPr lang="zh-CN" altLang="en-US" smtClean="0"/>
              <a:pPr>
                <a:defRPr/>
              </a:pPr>
              <a:t>49</a:t>
            </a:fld>
            <a:endParaRPr lang="zh-CN" altLang="en-US"/>
          </a:p>
        </p:txBody>
      </p:sp>
    </p:spTree>
    <p:extLst>
      <p:ext uri="{BB962C8B-B14F-4D97-AF65-F5344CB8AC3E}">
        <p14:creationId xmlns:p14="http://schemas.microsoft.com/office/powerpoint/2010/main" val="38336522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5"/>
          </p:nvPr>
        </p:nvSpPr>
        <p:spPr/>
        <p:txBody>
          <a:bodyPr/>
          <a:lstStyle/>
          <a:p>
            <a:pPr>
              <a:defRPr/>
            </a:pPr>
            <a:fld id="{D3230AB5-2D42-4984-A6B0-4618078C7F39}" type="slidenum">
              <a:rPr lang="zh-CN" altLang="en-US" smtClean="0"/>
              <a:pPr>
                <a:defRPr/>
              </a:pPr>
              <a:t>51</a:t>
            </a:fld>
            <a:endParaRPr lang="zh-CN" altLang="en-US"/>
          </a:p>
        </p:txBody>
      </p:sp>
    </p:spTree>
    <p:extLst>
      <p:ext uri="{BB962C8B-B14F-4D97-AF65-F5344CB8AC3E}">
        <p14:creationId xmlns:p14="http://schemas.microsoft.com/office/powerpoint/2010/main" val="11745299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5"/>
          </p:nvPr>
        </p:nvSpPr>
        <p:spPr/>
        <p:txBody>
          <a:bodyPr/>
          <a:lstStyle/>
          <a:p>
            <a:pPr>
              <a:defRPr/>
            </a:pPr>
            <a:fld id="{D3230AB5-2D42-4984-A6B0-4618078C7F39}" type="slidenum">
              <a:rPr lang="zh-CN" altLang="en-US" smtClean="0"/>
              <a:pPr>
                <a:defRPr/>
              </a:pPr>
              <a:t>56</a:t>
            </a:fld>
            <a:endParaRPr lang="zh-CN" altLang="en-US"/>
          </a:p>
        </p:txBody>
      </p:sp>
    </p:spTree>
    <p:extLst>
      <p:ext uri="{BB962C8B-B14F-4D97-AF65-F5344CB8AC3E}">
        <p14:creationId xmlns:p14="http://schemas.microsoft.com/office/powerpoint/2010/main" val="23279970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幻灯片图像占位符 1">
            <a:extLst>
              <a:ext uri="{FF2B5EF4-FFF2-40B4-BE49-F238E27FC236}">
                <a16:creationId xmlns:a16="http://schemas.microsoft.com/office/drawing/2014/main" id="{A424E0B6-CF5A-4379-9F96-CCA1DD5C506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备注占位符 2">
            <a:extLst>
              <a:ext uri="{FF2B5EF4-FFF2-40B4-BE49-F238E27FC236}">
                <a16:creationId xmlns:a16="http://schemas.microsoft.com/office/drawing/2014/main" id="{9D213ED5-F588-4D4B-80C3-13DBBF6721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73732" name="灯片编号占位符 3">
            <a:extLst>
              <a:ext uri="{FF2B5EF4-FFF2-40B4-BE49-F238E27FC236}">
                <a16:creationId xmlns:a16="http://schemas.microsoft.com/office/drawing/2014/main" id="{C9810DCB-850B-4245-A4B1-6BB13797D25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42988">
              <a:defRPr>
                <a:solidFill>
                  <a:schemeClr val="tx1"/>
                </a:solidFill>
                <a:latin typeface="Arial" panose="020B0604020202020204" pitchFamily="34" charset="0"/>
                <a:ea typeface="宋体" panose="02010600030101010101" pitchFamily="2" charset="-122"/>
              </a:defRPr>
            </a:lvl1pPr>
            <a:lvl2pPr marL="742950" indent="-285750" defTabSz="1042988">
              <a:defRPr>
                <a:solidFill>
                  <a:schemeClr val="tx1"/>
                </a:solidFill>
                <a:latin typeface="Arial" panose="020B0604020202020204" pitchFamily="34" charset="0"/>
                <a:ea typeface="宋体" panose="02010600030101010101" pitchFamily="2" charset="-122"/>
              </a:defRPr>
            </a:lvl2pPr>
            <a:lvl3pPr marL="1143000" indent="-228600" defTabSz="1042988">
              <a:defRPr>
                <a:solidFill>
                  <a:schemeClr val="tx1"/>
                </a:solidFill>
                <a:latin typeface="Arial" panose="020B0604020202020204" pitchFamily="34" charset="0"/>
                <a:ea typeface="宋体" panose="02010600030101010101" pitchFamily="2" charset="-122"/>
              </a:defRPr>
            </a:lvl3pPr>
            <a:lvl4pPr marL="1600200" indent="-228600" defTabSz="1042988">
              <a:defRPr>
                <a:solidFill>
                  <a:schemeClr val="tx1"/>
                </a:solidFill>
                <a:latin typeface="Arial" panose="020B0604020202020204" pitchFamily="34" charset="0"/>
                <a:ea typeface="宋体" panose="02010600030101010101" pitchFamily="2" charset="-122"/>
              </a:defRPr>
            </a:lvl4pPr>
            <a:lvl5pPr marL="2057400" indent="-228600" defTabSz="1042988">
              <a:defRPr>
                <a:solidFill>
                  <a:schemeClr val="tx1"/>
                </a:solidFill>
                <a:latin typeface="Arial" panose="020B0604020202020204" pitchFamily="34" charset="0"/>
                <a:ea typeface="宋体" panose="02010600030101010101" pitchFamily="2" charset="-122"/>
              </a:defRPr>
            </a:lvl5pPr>
            <a:lvl6pPr marL="2514600" indent="-228600" defTabSz="1042988"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042988"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042988"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042988"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D7966E1A-7FCB-4D76-A38E-1915A3072734}" type="slidenum">
              <a:rPr lang="zh-CN" altLang="en-US">
                <a:latin typeface="Calibri" panose="020F0502020204030204" pitchFamily="34" charset="0"/>
              </a:rPr>
              <a:pPr/>
              <a:t>57</a:t>
            </a:fld>
            <a:endParaRPr lang="zh-CN"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矩形 6">
            <a:extLst>
              <a:ext uri="{FF2B5EF4-FFF2-40B4-BE49-F238E27FC236}">
                <a16:creationId xmlns:a16="http://schemas.microsoft.com/office/drawing/2014/main" id="{D0E83755-1D3B-485E-9168-8AD7FDE26B8B}"/>
              </a:ext>
            </a:extLst>
          </p:cNvPr>
          <p:cNvSpPr/>
          <p:nvPr userDrawn="1"/>
        </p:nvSpPr>
        <p:spPr>
          <a:xfrm>
            <a:off x="-214313" y="0"/>
            <a:ext cx="9358313" cy="2428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179" eaLnBrk="1" hangingPunct="1">
              <a:defRPr/>
            </a:pPr>
            <a:endParaRPr lang="zh-CN" altLang="en-US"/>
          </a:p>
        </p:txBody>
      </p:sp>
      <p:sp>
        <p:nvSpPr>
          <p:cNvPr id="2" name="标题 1"/>
          <p:cNvSpPr>
            <a:spLocks noGrp="1"/>
          </p:cNvSpPr>
          <p:nvPr>
            <p:ph type="ctrTitle"/>
          </p:nvPr>
        </p:nvSpPr>
        <p:spPr>
          <a:xfrm>
            <a:off x="1004414" y="3608398"/>
            <a:ext cx="7772400" cy="1036698"/>
          </a:xfrm>
        </p:spPr>
        <p:txBody>
          <a:bodyPr>
            <a:normAutofit/>
          </a:bodyPr>
          <a:lstStyle>
            <a:lvl1pPr algn="r">
              <a:defRPr sz="3900" b="1">
                <a:solidFill>
                  <a:schemeClr val="bg1"/>
                </a:solidFill>
              </a:defRPr>
            </a:lvl1pPr>
          </a:lstStyle>
          <a:p>
            <a:r>
              <a:rPr lang="zh-CN" altLang="en-US" dirty="0"/>
              <a:t>单击此处编辑母版标题样式</a:t>
            </a:r>
          </a:p>
        </p:txBody>
      </p:sp>
      <p:sp>
        <p:nvSpPr>
          <p:cNvPr id="3" name="副标题 2"/>
          <p:cNvSpPr>
            <a:spLocks noGrp="1"/>
          </p:cNvSpPr>
          <p:nvPr>
            <p:ph type="subTitle" idx="1"/>
          </p:nvPr>
        </p:nvSpPr>
        <p:spPr>
          <a:xfrm>
            <a:off x="2386042" y="4645096"/>
            <a:ext cx="6400800" cy="712730"/>
          </a:xfrm>
        </p:spPr>
        <p:txBody>
          <a:bodyPr/>
          <a:lstStyle>
            <a:lvl1pPr marL="0" indent="0" algn="r">
              <a:buNone/>
              <a:defRPr>
                <a:solidFill>
                  <a:schemeClr val="bg1"/>
                </a:solidFill>
              </a:defRPr>
            </a:lvl1pPr>
            <a:lvl2pPr marL="457119" indent="0" algn="ctr">
              <a:buNone/>
              <a:defRPr>
                <a:solidFill>
                  <a:schemeClr val="tx1">
                    <a:tint val="75000"/>
                  </a:schemeClr>
                </a:solidFill>
              </a:defRPr>
            </a:lvl2pPr>
            <a:lvl3pPr marL="914239" indent="0" algn="ctr">
              <a:buNone/>
              <a:defRPr>
                <a:solidFill>
                  <a:schemeClr val="tx1">
                    <a:tint val="75000"/>
                  </a:schemeClr>
                </a:solidFill>
              </a:defRPr>
            </a:lvl3pPr>
            <a:lvl4pPr marL="1371358" indent="0" algn="ctr">
              <a:buNone/>
              <a:defRPr>
                <a:solidFill>
                  <a:schemeClr val="tx1">
                    <a:tint val="75000"/>
                  </a:schemeClr>
                </a:solidFill>
              </a:defRPr>
            </a:lvl4pPr>
            <a:lvl5pPr marL="1828477" indent="0" algn="ctr">
              <a:buNone/>
              <a:defRPr>
                <a:solidFill>
                  <a:schemeClr val="tx1">
                    <a:tint val="75000"/>
                  </a:schemeClr>
                </a:solidFill>
              </a:defRPr>
            </a:lvl5pPr>
            <a:lvl6pPr marL="2285596" indent="0" algn="ctr">
              <a:buNone/>
              <a:defRPr>
                <a:solidFill>
                  <a:schemeClr val="tx1">
                    <a:tint val="75000"/>
                  </a:schemeClr>
                </a:solidFill>
              </a:defRPr>
            </a:lvl6pPr>
            <a:lvl7pPr marL="2742716" indent="0" algn="ctr">
              <a:buNone/>
              <a:defRPr>
                <a:solidFill>
                  <a:schemeClr val="tx1">
                    <a:tint val="75000"/>
                  </a:schemeClr>
                </a:solidFill>
              </a:defRPr>
            </a:lvl7pPr>
            <a:lvl8pPr marL="3199835" indent="0" algn="ctr">
              <a:buNone/>
              <a:defRPr>
                <a:solidFill>
                  <a:schemeClr val="tx1">
                    <a:tint val="75000"/>
                  </a:schemeClr>
                </a:solidFill>
              </a:defRPr>
            </a:lvl8pPr>
            <a:lvl9pPr marL="3656954" indent="0" algn="ctr">
              <a:buNone/>
              <a:defRPr>
                <a:solidFill>
                  <a:schemeClr val="tx1">
                    <a:tint val="75000"/>
                  </a:schemeClr>
                </a:solidFill>
              </a:defRPr>
            </a:lvl9pPr>
          </a:lstStyle>
          <a:p>
            <a:r>
              <a:rPr lang="zh-CN" altLang="en-US" dirty="0"/>
              <a:t>单击此处编辑母版副标题样式</a:t>
            </a:r>
          </a:p>
        </p:txBody>
      </p:sp>
      <p:sp>
        <p:nvSpPr>
          <p:cNvPr id="5" name="日期占位符 3">
            <a:extLst>
              <a:ext uri="{FF2B5EF4-FFF2-40B4-BE49-F238E27FC236}">
                <a16:creationId xmlns:a16="http://schemas.microsoft.com/office/drawing/2014/main" id="{7AD909B8-1CC0-49D5-8F5F-7D04E2A46ACD}"/>
              </a:ext>
            </a:extLst>
          </p:cNvPr>
          <p:cNvSpPr>
            <a:spLocks noGrp="1"/>
          </p:cNvSpPr>
          <p:nvPr>
            <p:ph type="dt" sz="half" idx="10"/>
          </p:nvPr>
        </p:nvSpPr>
        <p:spPr/>
        <p:txBody>
          <a:bodyPr/>
          <a:lstStyle>
            <a:lvl1pPr>
              <a:defRPr>
                <a:solidFill>
                  <a:schemeClr val="bg1"/>
                </a:solidFill>
              </a:defRPr>
            </a:lvl1pPr>
          </a:lstStyle>
          <a:p>
            <a:pPr>
              <a:defRPr/>
            </a:pPr>
            <a:fld id="{F28B8CA6-1D93-4D13-9E2C-E66792329B23}" type="datetime1">
              <a:rPr lang="zh-CN" altLang="en-US"/>
              <a:pPr>
                <a:defRPr/>
              </a:pPr>
              <a:t>2019/11/17</a:t>
            </a:fld>
            <a:endParaRPr lang="zh-CN" altLang="en-US"/>
          </a:p>
        </p:txBody>
      </p:sp>
      <p:sp>
        <p:nvSpPr>
          <p:cNvPr id="6" name="页脚占位符 4">
            <a:extLst>
              <a:ext uri="{FF2B5EF4-FFF2-40B4-BE49-F238E27FC236}">
                <a16:creationId xmlns:a16="http://schemas.microsoft.com/office/drawing/2014/main" id="{E4687ABE-FA28-45A7-84CF-435EFBF98634}"/>
              </a:ext>
            </a:extLst>
          </p:cNvPr>
          <p:cNvSpPr>
            <a:spLocks noGrp="1"/>
          </p:cNvSpPr>
          <p:nvPr>
            <p:ph type="ftr" sz="quarter" idx="11"/>
          </p:nvPr>
        </p:nvSpPr>
        <p:spPr>
          <a:xfrm>
            <a:off x="3124200" y="6356350"/>
            <a:ext cx="2895600" cy="365125"/>
          </a:xfrm>
          <a:prstGeom prst="rect">
            <a:avLst/>
          </a:prstGeom>
        </p:spPr>
        <p:txBody>
          <a:bodyPr lIns="80147" tIns="40074" rIns="80147" bIns="40074"/>
          <a:lstStyle>
            <a:lvl1pPr defTabSz="914239" eaLnBrk="1" fontAlgn="auto" hangingPunct="1">
              <a:spcBef>
                <a:spcPts val="0"/>
              </a:spcBef>
              <a:spcAft>
                <a:spcPts val="0"/>
              </a:spcAft>
              <a:defRPr>
                <a:solidFill>
                  <a:schemeClr val="bg1"/>
                </a:solidFill>
                <a:latin typeface="+mn-lt"/>
                <a:ea typeface="+mn-ea"/>
              </a:defRPr>
            </a:lvl1pPr>
          </a:lstStyle>
          <a:p>
            <a:pPr>
              <a:defRPr/>
            </a:pPr>
            <a:endParaRPr lang="zh-CN" altLang="en-US"/>
          </a:p>
        </p:txBody>
      </p:sp>
      <p:sp>
        <p:nvSpPr>
          <p:cNvPr id="7" name="灯片编号占位符 5">
            <a:extLst>
              <a:ext uri="{FF2B5EF4-FFF2-40B4-BE49-F238E27FC236}">
                <a16:creationId xmlns:a16="http://schemas.microsoft.com/office/drawing/2014/main" id="{BB3EAFBF-1FE2-4455-B75F-7734FFDB1533}"/>
              </a:ext>
            </a:extLst>
          </p:cNvPr>
          <p:cNvSpPr>
            <a:spLocks noGrp="1"/>
          </p:cNvSpPr>
          <p:nvPr>
            <p:ph type="sldNum" sz="quarter" idx="12"/>
          </p:nvPr>
        </p:nvSpPr>
        <p:spPr/>
        <p:txBody>
          <a:bodyPr/>
          <a:lstStyle>
            <a:lvl1pPr>
              <a:defRPr smtClean="0">
                <a:solidFill>
                  <a:schemeClr val="bg1"/>
                </a:solidFill>
              </a:defRPr>
            </a:lvl1pPr>
          </a:lstStyle>
          <a:p>
            <a:pPr>
              <a:defRPr/>
            </a:pPr>
            <a:fld id="{AF46E3FB-FB46-4506-919A-9DBF2A9BA769}" type="slidenum">
              <a:rPr lang="zh-CN" altLang="en-US"/>
              <a:pPr>
                <a:defRPr/>
              </a:pPr>
              <a:t>‹#›</a:t>
            </a:fld>
            <a:endParaRPr lang="zh-CN" altLang="en-US"/>
          </a:p>
        </p:txBody>
      </p:sp>
    </p:spTree>
    <p:extLst>
      <p:ext uri="{BB962C8B-B14F-4D97-AF65-F5344CB8AC3E}">
        <p14:creationId xmlns:p14="http://schemas.microsoft.com/office/powerpoint/2010/main" val="3839795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ECFE200D-DFB9-4D7B-BD70-19DCA0E185EE}"/>
              </a:ext>
            </a:extLst>
          </p:cNvPr>
          <p:cNvSpPr>
            <a:spLocks noGrp="1"/>
          </p:cNvSpPr>
          <p:nvPr>
            <p:ph type="dt" sz="half" idx="10"/>
          </p:nvPr>
        </p:nvSpPr>
        <p:spPr/>
        <p:txBody>
          <a:bodyPr/>
          <a:lstStyle>
            <a:lvl1pPr>
              <a:defRPr/>
            </a:lvl1pPr>
          </a:lstStyle>
          <a:p>
            <a:pPr>
              <a:defRPr/>
            </a:pPr>
            <a:fld id="{19D78C0E-DD84-4315-B837-3949E6D6FC83}" type="datetime1">
              <a:rPr lang="zh-CN" altLang="en-US"/>
              <a:pPr>
                <a:defRPr/>
              </a:pPr>
              <a:t>2019/11/17</a:t>
            </a:fld>
            <a:endParaRPr lang="zh-CN" altLang="en-US"/>
          </a:p>
        </p:txBody>
      </p:sp>
      <p:sp>
        <p:nvSpPr>
          <p:cNvPr id="5" name="页脚占位符 4">
            <a:extLst>
              <a:ext uri="{FF2B5EF4-FFF2-40B4-BE49-F238E27FC236}">
                <a16:creationId xmlns:a16="http://schemas.microsoft.com/office/drawing/2014/main" id="{A4E8D148-2ABD-4619-806D-4E123BD88CA8}"/>
              </a:ext>
            </a:extLst>
          </p:cNvPr>
          <p:cNvSpPr>
            <a:spLocks noGrp="1"/>
          </p:cNvSpPr>
          <p:nvPr>
            <p:ph type="ftr" sz="quarter" idx="11"/>
          </p:nvPr>
        </p:nvSpPr>
        <p:spPr>
          <a:xfrm>
            <a:off x="3124200" y="6356350"/>
            <a:ext cx="2895600" cy="365125"/>
          </a:xfrm>
          <a:prstGeom prst="rect">
            <a:avLst/>
          </a:prstGeom>
        </p:spPr>
        <p:txBody>
          <a:bodyPr lIns="80147" tIns="40074" rIns="80147" bIns="40074"/>
          <a:lstStyle>
            <a:lvl1pPr defTabSz="914239"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a:extLst>
              <a:ext uri="{FF2B5EF4-FFF2-40B4-BE49-F238E27FC236}">
                <a16:creationId xmlns:a16="http://schemas.microsoft.com/office/drawing/2014/main" id="{39DE7B83-B278-4F45-9CE9-9EA60FA77C2E}"/>
              </a:ext>
            </a:extLst>
          </p:cNvPr>
          <p:cNvSpPr>
            <a:spLocks noGrp="1"/>
          </p:cNvSpPr>
          <p:nvPr>
            <p:ph type="sldNum" sz="quarter" idx="12"/>
          </p:nvPr>
        </p:nvSpPr>
        <p:spPr/>
        <p:txBody>
          <a:bodyPr/>
          <a:lstStyle>
            <a:lvl1pPr>
              <a:defRPr smtClean="0"/>
            </a:lvl1pPr>
          </a:lstStyle>
          <a:p>
            <a:pPr>
              <a:defRPr/>
            </a:pPr>
            <a:fld id="{BF8A733B-FD12-454B-8730-D4FD6E4A4AEB}" type="slidenum">
              <a:rPr lang="zh-CN" altLang="en-US"/>
              <a:pPr>
                <a:defRPr/>
              </a:pPr>
              <a:t>‹#›</a:t>
            </a:fld>
            <a:endParaRPr lang="zh-CN" altLang="en-US"/>
          </a:p>
        </p:txBody>
      </p:sp>
    </p:spTree>
    <p:extLst>
      <p:ext uri="{BB962C8B-B14F-4D97-AF65-F5344CB8AC3E}">
        <p14:creationId xmlns:p14="http://schemas.microsoft.com/office/powerpoint/2010/main" val="1394525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119" indent="0">
              <a:buNone/>
              <a:defRPr sz="1800">
                <a:solidFill>
                  <a:schemeClr val="tx1">
                    <a:tint val="75000"/>
                  </a:schemeClr>
                </a:solidFill>
              </a:defRPr>
            </a:lvl2pPr>
            <a:lvl3pPr marL="914239" indent="0">
              <a:buNone/>
              <a:defRPr sz="1600">
                <a:solidFill>
                  <a:schemeClr val="tx1">
                    <a:tint val="75000"/>
                  </a:schemeClr>
                </a:solidFill>
              </a:defRPr>
            </a:lvl3pPr>
            <a:lvl4pPr marL="1371358" indent="0">
              <a:buNone/>
              <a:defRPr sz="1400">
                <a:solidFill>
                  <a:schemeClr val="tx1">
                    <a:tint val="75000"/>
                  </a:schemeClr>
                </a:solidFill>
              </a:defRPr>
            </a:lvl4pPr>
            <a:lvl5pPr marL="1828477" indent="0">
              <a:buNone/>
              <a:defRPr sz="1400">
                <a:solidFill>
                  <a:schemeClr val="tx1">
                    <a:tint val="75000"/>
                  </a:schemeClr>
                </a:solidFill>
              </a:defRPr>
            </a:lvl5pPr>
            <a:lvl6pPr marL="2285596" indent="0">
              <a:buNone/>
              <a:defRPr sz="1400">
                <a:solidFill>
                  <a:schemeClr val="tx1">
                    <a:tint val="75000"/>
                  </a:schemeClr>
                </a:solidFill>
              </a:defRPr>
            </a:lvl6pPr>
            <a:lvl7pPr marL="2742716" indent="0">
              <a:buNone/>
              <a:defRPr sz="1400">
                <a:solidFill>
                  <a:schemeClr val="tx1">
                    <a:tint val="75000"/>
                  </a:schemeClr>
                </a:solidFill>
              </a:defRPr>
            </a:lvl7pPr>
            <a:lvl8pPr marL="3199835" indent="0">
              <a:buNone/>
              <a:defRPr sz="1400">
                <a:solidFill>
                  <a:schemeClr val="tx1">
                    <a:tint val="75000"/>
                  </a:schemeClr>
                </a:solidFill>
              </a:defRPr>
            </a:lvl8pPr>
            <a:lvl9pPr marL="3656954" indent="0">
              <a:buNone/>
              <a:defRPr sz="14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1AF3DB4E-8DB9-4022-B75B-F1671BAD638A}"/>
              </a:ext>
            </a:extLst>
          </p:cNvPr>
          <p:cNvSpPr>
            <a:spLocks noGrp="1"/>
          </p:cNvSpPr>
          <p:nvPr>
            <p:ph type="dt" sz="half" idx="10"/>
          </p:nvPr>
        </p:nvSpPr>
        <p:spPr/>
        <p:txBody>
          <a:bodyPr/>
          <a:lstStyle>
            <a:lvl1pPr>
              <a:defRPr/>
            </a:lvl1pPr>
          </a:lstStyle>
          <a:p>
            <a:pPr>
              <a:defRPr/>
            </a:pPr>
            <a:fld id="{A3A3591E-6B3F-44EA-88E8-12A518BE6E53}" type="datetime1">
              <a:rPr lang="zh-CN" altLang="en-US"/>
              <a:pPr>
                <a:defRPr/>
              </a:pPr>
              <a:t>2019/11/17</a:t>
            </a:fld>
            <a:endParaRPr lang="zh-CN" altLang="en-US"/>
          </a:p>
        </p:txBody>
      </p:sp>
      <p:sp>
        <p:nvSpPr>
          <p:cNvPr id="5" name="页脚占位符 4">
            <a:extLst>
              <a:ext uri="{FF2B5EF4-FFF2-40B4-BE49-F238E27FC236}">
                <a16:creationId xmlns:a16="http://schemas.microsoft.com/office/drawing/2014/main" id="{A4970694-F49F-40F7-8965-F4B48DB70F7D}"/>
              </a:ext>
            </a:extLst>
          </p:cNvPr>
          <p:cNvSpPr>
            <a:spLocks noGrp="1"/>
          </p:cNvSpPr>
          <p:nvPr>
            <p:ph type="ftr" sz="quarter" idx="11"/>
          </p:nvPr>
        </p:nvSpPr>
        <p:spPr>
          <a:xfrm>
            <a:off x="3124200" y="6356350"/>
            <a:ext cx="2895600" cy="365125"/>
          </a:xfrm>
          <a:prstGeom prst="rect">
            <a:avLst/>
          </a:prstGeom>
        </p:spPr>
        <p:txBody>
          <a:bodyPr lIns="80147" tIns="40074" rIns="80147" bIns="40074"/>
          <a:lstStyle>
            <a:lvl1pPr defTabSz="914239"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a:extLst>
              <a:ext uri="{FF2B5EF4-FFF2-40B4-BE49-F238E27FC236}">
                <a16:creationId xmlns:a16="http://schemas.microsoft.com/office/drawing/2014/main" id="{284E2059-7282-4488-AF6B-712A3936886A}"/>
              </a:ext>
            </a:extLst>
          </p:cNvPr>
          <p:cNvSpPr>
            <a:spLocks noGrp="1"/>
          </p:cNvSpPr>
          <p:nvPr>
            <p:ph type="sldNum" sz="quarter" idx="12"/>
          </p:nvPr>
        </p:nvSpPr>
        <p:spPr/>
        <p:txBody>
          <a:bodyPr/>
          <a:lstStyle>
            <a:lvl1pPr>
              <a:defRPr smtClean="0"/>
            </a:lvl1pPr>
          </a:lstStyle>
          <a:p>
            <a:pPr>
              <a:defRPr/>
            </a:pPr>
            <a:fld id="{2DCBDE9C-74A1-49DD-9CDF-304ED55DA75A}" type="slidenum">
              <a:rPr lang="zh-CN" altLang="en-US"/>
              <a:pPr>
                <a:defRPr/>
              </a:pPr>
              <a:t>‹#›</a:t>
            </a:fld>
            <a:endParaRPr lang="zh-CN" altLang="en-US"/>
          </a:p>
        </p:txBody>
      </p:sp>
    </p:spTree>
    <p:extLst>
      <p:ext uri="{BB962C8B-B14F-4D97-AF65-F5344CB8AC3E}">
        <p14:creationId xmlns:p14="http://schemas.microsoft.com/office/powerpoint/2010/main" val="1343711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2EAF0E4F-831E-4146-9B05-5CD9EEA29D32}"/>
              </a:ext>
            </a:extLst>
          </p:cNvPr>
          <p:cNvSpPr>
            <a:spLocks noGrp="1"/>
          </p:cNvSpPr>
          <p:nvPr>
            <p:ph type="dt" sz="half" idx="10"/>
          </p:nvPr>
        </p:nvSpPr>
        <p:spPr/>
        <p:txBody>
          <a:bodyPr/>
          <a:lstStyle>
            <a:lvl1pPr>
              <a:defRPr/>
            </a:lvl1pPr>
          </a:lstStyle>
          <a:p>
            <a:pPr>
              <a:defRPr/>
            </a:pPr>
            <a:fld id="{A524B0E2-FEB7-4903-B172-35B9B4674B86}" type="datetime1">
              <a:rPr lang="zh-CN" altLang="en-US"/>
              <a:pPr>
                <a:defRPr/>
              </a:pPr>
              <a:t>2019/11/17</a:t>
            </a:fld>
            <a:endParaRPr lang="zh-CN" altLang="en-US"/>
          </a:p>
        </p:txBody>
      </p:sp>
      <p:sp>
        <p:nvSpPr>
          <p:cNvPr id="6" name="页脚占位符 5">
            <a:extLst>
              <a:ext uri="{FF2B5EF4-FFF2-40B4-BE49-F238E27FC236}">
                <a16:creationId xmlns:a16="http://schemas.microsoft.com/office/drawing/2014/main" id="{D50FF31B-54B2-4222-B328-8AEA7FF18217}"/>
              </a:ext>
            </a:extLst>
          </p:cNvPr>
          <p:cNvSpPr>
            <a:spLocks noGrp="1"/>
          </p:cNvSpPr>
          <p:nvPr>
            <p:ph type="ftr" sz="quarter" idx="11"/>
          </p:nvPr>
        </p:nvSpPr>
        <p:spPr>
          <a:xfrm>
            <a:off x="3124200" y="6356350"/>
            <a:ext cx="2895600" cy="365125"/>
          </a:xfrm>
          <a:prstGeom prst="rect">
            <a:avLst/>
          </a:prstGeom>
        </p:spPr>
        <p:txBody>
          <a:bodyPr lIns="80147" tIns="40074" rIns="80147" bIns="40074"/>
          <a:lstStyle>
            <a:lvl1pPr defTabSz="914239"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id="{992135EE-8618-42F0-BD0D-00B1F9043268}"/>
              </a:ext>
            </a:extLst>
          </p:cNvPr>
          <p:cNvSpPr>
            <a:spLocks noGrp="1"/>
          </p:cNvSpPr>
          <p:nvPr>
            <p:ph type="sldNum" sz="quarter" idx="12"/>
          </p:nvPr>
        </p:nvSpPr>
        <p:spPr/>
        <p:txBody>
          <a:bodyPr/>
          <a:lstStyle>
            <a:lvl1pPr>
              <a:defRPr smtClean="0"/>
            </a:lvl1pPr>
          </a:lstStyle>
          <a:p>
            <a:pPr>
              <a:defRPr/>
            </a:pPr>
            <a:fld id="{970B4836-9A77-4377-B3C9-EEAA31443C05}" type="slidenum">
              <a:rPr lang="zh-CN" altLang="en-US"/>
              <a:pPr>
                <a:defRPr/>
              </a:pPr>
              <a:t>‹#›</a:t>
            </a:fld>
            <a:endParaRPr lang="zh-CN" altLang="en-US"/>
          </a:p>
        </p:txBody>
      </p:sp>
    </p:spTree>
    <p:extLst>
      <p:ext uri="{BB962C8B-B14F-4D97-AF65-F5344CB8AC3E}">
        <p14:creationId xmlns:p14="http://schemas.microsoft.com/office/powerpoint/2010/main" val="770895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119" indent="0">
              <a:buNone/>
              <a:defRPr sz="2000" b="1"/>
            </a:lvl2pPr>
            <a:lvl3pPr marL="914239" indent="0">
              <a:buNone/>
              <a:defRPr sz="1800" b="1"/>
            </a:lvl3pPr>
            <a:lvl4pPr marL="1371358" indent="0">
              <a:buNone/>
              <a:defRPr sz="1600" b="1"/>
            </a:lvl4pPr>
            <a:lvl5pPr marL="1828477" indent="0">
              <a:buNone/>
              <a:defRPr sz="1600" b="1"/>
            </a:lvl5pPr>
            <a:lvl6pPr marL="2285596" indent="0">
              <a:buNone/>
              <a:defRPr sz="1600" b="1"/>
            </a:lvl6pPr>
            <a:lvl7pPr marL="2742716" indent="0">
              <a:buNone/>
              <a:defRPr sz="1600" b="1"/>
            </a:lvl7pPr>
            <a:lvl8pPr marL="3199835" indent="0">
              <a:buNone/>
              <a:defRPr sz="1600" b="1"/>
            </a:lvl8pPr>
            <a:lvl9pPr marL="3656954"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535113"/>
            <a:ext cx="4041775" cy="639762"/>
          </a:xfrm>
        </p:spPr>
        <p:txBody>
          <a:bodyPr anchor="b"/>
          <a:lstStyle>
            <a:lvl1pPr marL="0" indent="0">
              <a:buNone/>
              <a:defRPr sz="2400" b="1"/>
            </a:lvl1pPr>
            <a:lvl2pPr marL="457119" indent="0">
              <a:buNone/>
              <a:defRPr sz="2000" b="1"/>
            </a:lvl2pPr>
            <a:lvl3pPr marL="914239" indent="0">
              <a:buNone/>
              <a:defRPr sz="1800" b="1"/>
            </a:lvl3pPr>
            <a:lvl4pPr marL="1371358" indent="0">
              <a:buNone/>
              <a:defRPr sz="1600" b="1"/>
            </a:lvl4pPr>
            <a:lvl5pPr marL="1828477" indent="0">
              <a:buNone/>
              <a:defRPr sz="1600" b="1"/>
            </a:lvl5pPr>
            <a:lvl6pPr marL="2285596" indent="0">
              <a:buNone/>
              <a:defRPr sz="1600" b="1"/>
            </a:lvl6pPr>
            <a:lvl7pPr marL="2742716" indent="0">
              <a:buNone/>
              <a:defRPr sz="1600" b="1"/>
            </a:lvl7pPr>
            <a:lvl8pPr marL="3199835" indent="0">
              <a:buNone/>
              <a:defRPr sz="1600" b="1"/>
            </a:lvl8pPr>
            <a:lvl9pPr marL="3656954"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06E1F4B8-B3BF-4660-BA35-128AC507349B}"/>
              </a:ext>
            </a:extLst>
          </p:cNvPr>
          <p:cNvSpPr>
            <a:spLocks noGrp="1"/>
          </p:cNvSpPr>
          <p:nvPr>
            <p:ph type="dt" sz="half" idx="10"/>
          </p:nvPr>
        </p:nvSpPr>
        <p:spPr/>
        <p:txBody>
          <a:bodyPr/>
          <a:lstStyle>
            <a:lvl1pPr>
              <a:defRPr/>
            </a:lvl1pPr>
          </a:lstStyle>
          <a:p>
            <a:pPr>
              <a:defRPr/>
            </a:pPr>
            <a:fld id="{BB20F71D-EFA4-4DBB-9E02-03524ABE904A}" type="datetime1">
              <a:rPr lang="zh-CN" altLang="en-US"/>
              <a:pPr>
                <a:defRPr/>
              </a:pPr>
              <a:t>2019/11/17</a:t>
            </a:fld>
            <a:endParaRPr lang="zh-CN" altLang="en-US"/>
          </a:p>
        </p:txBody>
      </p:sp>
      <p:sp>
        <p:nvSpPr>
          <p:cNvPr id="8" name="页脚占位符 7">
            <a:extLst>
              <a:ext uri="{FF2B5EF4-FFF2-40B4-BE49-F238E27FC236}">
                <a16:creationId xmlns:a16="http://schemas.microsoft.com/office/drawing/2014/main" id="{5810060D-B34A-420C-BE05-2B27B6EDA6E6}"/>
              </a:ext>
            </a:extLst>
          </p:cNvPr>
          <p:cNvSpPr>
            <a:spLocks noGrp="1"/>
          </p:cNvSpPr>
          <p:nvPr>
            <p:ph type="ftr" sz="quarter" idx="11"/>
          </p:nvPr>
        </p:nvSpPr>
        <p:spPr>
          <a:xfrm>
            <a:off x="3124200" y="6356350"/>
            <a:ext cx="2895600" cy="365125"/>
          </a:xfrm>
          <a:prstGeom prst="rect">
            <a:avLst/>
          </a:prstGeom>
        </p:spPr>
        <p:txBody>
          <a:bodyPr lIns="80147" tIns="40074" rIns="80147" bIns="40074"/>
          <a:lstStyle>
            <a:lvl1pPr defTabSz="914239" eaLnBrk="1" fontAlgn="auto" hangingPunct="1">
              <a:spcBef>
                <a:spcPts val="0"/>
              </a:spcBef>
              <a:spcAft>
                <a:spcPts val="0"/>
              </a:spcAft>
              <a:defRPr>
                <a:latin typeface="+mn-lt"/>
                <a:ea typeface="+mn-ea"/>
              </a:defRPr>
            </a:lvl1pPr>
          </a:lstStyle>
          <a:p>
            <a:pPr>
              <a:defRPr/>
            </a:pPr>
            <a:endParaRPr lang="zh-CN" altLang="en-US"/>
          </a:p>
        </p:txBody>
      </p:sp>
      <p:sp>
        <p:nvSpPr>
          <p:cNvPr id="9" name="灯片编号占位符 8">
            <a:extLst>
              <a:ext uri="{FF2B5EF4-FFF2-40B4-BE49-F238E27FC236}">
                <a16:creationId xmlns:a16="http://schemas.microsoft.com/office/drawing/2014/main" id="{024A4BE1-8525-4E55-AE7C-F3CA402A71A2}"/>
              </a:ext>
            </a:extLst>
          </p:cNvPr>
          <p:cNvSpPr>
            <a:spLocks noGrp="1"/>
          </p:cNvSpPr>
          <p:nvPr>
            <p:ph type="sldNum" sz="quarter" idx="12"/>
          </p:nvPr>
        </p:nvSpPr>
        <p:spPr/>
        <p:txBody>
          <a:bodyPr/>
          <a:lstStyle>
            <a:lvl1pPr>
              <a:defRPr smtClean="0"/>
            </a:lvl1pPr>
          </a:lstStyle>
          <a:p>
            <a:pPr>
              <a:defRPr/>
            </a:pPr>
            <a:fld id="{BEC2FAC3-48D3-4010-B732-B87C5D7482BD}" type="slidenum">
              <a:rPr lang="zh-CN" altLang="en-US"/>
              <a:pPr>
                <a:defRPr/>
              </a:pPr>
              <a:t>‹#›</a:t>
            </a:fld>
            <a:endParaRPr lang="zh-CN" altLang="en-US"/>
          </a:p>
        </p:txBody>
      </p:sp>
    </p:spTree>
    <p:extLst>
      <p:ext uri="{BB962C8B-B14F-4D97-AF65-F5344CB8AC3E}">
        <p14:creationId xmlns:p14="http://schemas.microsoft.com/office/powerpoint/2010/main" val="1421096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2DB60B58-EA6B-424E-A30B-5CB351CEBACB}"/>
              </a:ext>
            </a:extLst>
          </p:cNvPr>
          <p:cNvSpPr>
            <a:spLocks noGrp="1"/>
          </p:cNvSpPr>
          <p:nvPr>
            <p:ph type="dt" sz="half" idx="10"/>
          </p:nvPr>
        </p:nvSpPr>
        <p:spPr/>
        <p:txBody>
          <a:bodyPr/>
          <a:lstStyle>
            <a:lvl1pPr>
              <a:defRPr/>
            </a:lvl1pPr>
          </a:lstStyle>
          <a:p>
            <a:pPr>
              <a:defRPr/>
            </a:pPr>
            <a:fld id="{25C2F884-BA14-4A45-8F55-0EEBED1F516C}" type="datetime1">
              <a:rPr lang="zh-CN" altLang="en-US"/>
              <a:pPr>
                <a:defRPr/>
              </a:pPr>
              <a:t>2019/11/17</a:t>
            </a:fld>
            <a:endParaRPr lang="zh-CN" altLang="en-US"/>
          </a:p>
        </p:txBody>
      </p:sp>
      <p:sp>
        <p:nvSpPr>
          <p:cNvPr id="4" name="页脚占位符 3">
            <a:extLst>
              <a:ext uri="{FF2B5EF4-FFF2-40B4-BE49-F238E27FC236}">
                <a16:creationId xmlns:a16="http://schemas.microsoft.com/office/drawing/2014/main" id="{67FDA90F-D564-4485-BDD9-F3A7FD1CDADE}"/>
              </a:ext>
            </a:extLst>
          </p:cNvPr>
          <p:cNvSpPr>
            <a:spLocks noGrp="1"/>
          </p:cNvSpPr>
          <p:nvPr>
            <p:ph type="ftr" sz="quarter" idx="11"/>
          </p:nvPr>
        </p:nvSpPr>
        <p:spPr>
          <a:xfrm>
            <a:off x="3124200" y="6356350"/>
            <a:ext cx="2895600" cy="365125"/>
          </a:xfrm>
          <a:prstGeom prst="rect">
            <a:avLst/>
          </a:prstGeom>
        </p:spPr>
        <p:txBody>
          <a:bodyPr lIns="80147" tIns="40074" rIns="80147" bIns="40074"/>
          <a:lstStyle>
            <a:lvl1pPr defTabSz="914239" eaLnBrk="1" fontAlgn="auto" hangingPunct="1">
              <a:spcBef>
                <a:spcPts val="0"/>
              </a:spcBef>
              <a:spcAft>
                <a:spcPts val="0"/>
              </a:spcAft>
              <a:defRPr>
                <a:latin typeface="+mn-lt"/>
                <a:ea typeface="+mn-ea"/>
              </a:defRPr>
            </a:lvl1pPr>
          </a:lstStyle>
          <a:p>
            <a:pPr>
              <a:defRPr/>
            </a:pPr>
            <a:endParaRPr lang="zh-CN" altLang="en-US"/>
          </a:p>
        </p:txBody>
      </p:sp>
      <p:sp>
        <p:nvSpPr>
          <p:cNvPr id="5" name="灯片编号占位符 4">
            <a:extLst>
              <a:ext uri="{FF2B5EF4-FFF2-40B4-BE49-F238E27FC236}">
                <a16:creationId xmlns:a16="http://schemas.microsoft.com/office/drawing/2014/main" id="{49825CBB-7044-4CF5-9686-23159C109AF8}"/>
              </a:ext>
            </a:extLst>
          </p:cNvPr>
          <p:cNvSpPr>
            <a:spLocks noGrp="1"/>
          </p:cNvSpPr>
          <p:nvPr>
            <p:ph type="sldNum" sz="quarter" idx="12"/>
          </p:nvPr>
        </p:nvSpPr>
        <p:spPr/>
        <p:txBody>
          <a:bodyPr/>
          <a:lstStyle>
            <a:lvl1pPr>
              <a:defRPr smtClean="0"/>
            </a:lvl1pPr>
          </a:lstStyle>
          <a:p>
            <a:pPr>
              <a:defRPr/>
            </a:pPr>
            <a:fld id="{0D483291-FF28-4DBC-8A1E-039B1BC2D9B6}" type="slidenum">
              <a:rPr lang="zh-CN" altLang="en-US"/>
              <a:pPr>
                <a:defRPr/>
              </a:pPr>
              <a:t>‹#›</a:t>
            </a:fld>
            <a:endParaRPr lang="zh-CN" altLang="en-US"/>
          </a:p>
        </p:txBody>
      </p:sp>
    </p:spTree>
    <p:extLst>
      <p:ext uri="{BB962C8B-B14F-4D97-AF65-F5344CB8AC3E}">
        <p14:creationId xmlns:p14="http://schemas.microsoft.com/office/powerpoint/2010/main" val="2831947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55F9B2D-E98D-44EE-808A-B9DE86FA7D12}"/>
              </a:ext>
            </a:extLst>
          </p:cNvPr>
          <p:cNvSpPr>
            <a:spLocks noGrp="1"/>
          </p:cNvSpPr>
          <p:nvPr>
            <p:ph type="dt" sz="half" idx="10"/>
          </p:nvPr>
        </p:nvSpPr>
        <p:spPr/>
        <p:txBody>
          <a:bodyPr/>
          <a:lstStyle>
            <a:lvl1pPr>
              <a:defRPr/>
            </a:lvl1pPr>
          </a:lstStyle>
          <a:p>
            <a:pPr>
              <a:defRPr/>
            </a:pPr>
            <a:fld id="{0478F217-1938-451B-BA67-00B964A82DB3}" type="datetime1">
              <a:rPr lang="zh-CN" altLang="en-US"/>
              <a:pPr>
                <a:defRPr/>
              </a:pPr>
              <a:t>2019/11/17</a:t>
            </a:fld>
            <a:endParaRPr lang="zh-CN" altLang="en-US"/>
          </a:p>
        </p:txBody>
      </p:sp>
      <p:sp>
        <p:nvSpPr>
          <p:cNvPr id="3" name="页脚占位符 2">
            <a:extLst>
              <a:ext uri="{FF2B5EF4-FFF2-40B4-BE49-F238E27FC236}">
                <a16:creationId xmlns:a16="http://schemas.microsoft.com/office/drawing/2014/main" id="{FB9F629A-A702-423C-9EC2-C42B6EBF3A62}"/>
              </a:ext>
            </a:extLst>
          </p:cNvPr>
          <p:cNvSpPr>
            <a:spLocks noGrp="1"/>
          </p:cNvSpPr>
          <p:nvPr>
            <p:ph type="ftr" sz="quarter" idx="11"/>
          </p:nvPr>
        </p:nvSpPr>
        <p:spPr>
          <a:xfrm>
            <a:off x="3124200" y="6356350"/>
            <a:ext cx="2895600" cy="365125"/>
          </a:xfrm>
          <a:prstGeom prst="rect">
            <a:avLst/>
          </a:prstGeom>
        </p:spPr>
        <p:txBody>
          <a:bodyPr lIns="80147" tIns="40074" rIns="80147" bIns="40074"/>
          <a:lstStyle>
            <a:lvl1pPr defTabSz="914239" eaLnBrk="1" fontAlgn="auto" hangingPunct="1">
              <a:spcBef>
                <a:spcPts val="0"/>
              </a:spcBef>
              <a:spcAft>
                <a:spcPts val="0"/>
              </a:spcAft>
              <a:defRPr>
                <a:latin typeface="+mn-lt"/>
                <a:ea typeface="+mn-ea"/>
              </a:defRPr>
            </a:lvl1pPr>
          </a:lstStyle>
          <a:p>
            <a:pPr>
              <a:defRPr/>
            </a:pPr>
            <a:endParaRPr lang="zh-CN" altLang="en-US"/>
          </a:p>
        </p:txBody>
      </p:sp>
      <p:sp>
        <p:nvSpPr>
          <p:cNvPr id="4" name="灯片编号占位符 3">
            <a:extLst>
              <a:ext uri="{FF2B5EF4-FFF2-40B4-BE49-F238E27FC236}">
                <a16:creationId xmlns:a16="http://schemas.microsoft.com/office/drawing/2014/main" id="{38D2E012-9B36-4AEA-8D20-C130CFFFD520}"/>
              </a:ext>
            </a:extLst>
          </p:cNvPr>
          <p:cNvSpPr>
            <a:spLocks noGrp="1"/>
          </p:cNvSpPr>
          <p:nvPr>
            <p:ph type="sldNum" sz="quarter" idx="12"/>
          </p:nvPr>
        </p:nvSpPr>
        <p:spPr/>
        <p:txBody>
          <a:bodyPr/>
          <a:lstStyle>
            <a:lvl1pPr>
              <a:defRPr smtClean="0"/>
            </a:lvl1pPr>
          </a:lstStyle>
          <a:p>
            <a:pPr>
              <a:defRPr/>
            </a:pPr>
            <a:fld id="{725A0C62-3130-47E0-94B8-8607C5BD8C5C}" type="slidenum">
              <a:rPr lang="zh-CN" altLang="en-US"/>
              <a:pPr>
                <a:defRPr/>
              </a:pPr>
              <a:t>‹#›</a:t>
            </a:fld>
            <a:endParaRPr lang="zh-CN" altLang="en-US"/>
          </a:p>
        </p:txBody>
      </p:sp>
    </p:spTree>
    <p:extLst>
      <p:ext uri="{BB962C8B-B14F-4D97-AF65-F5344CB8AC3E}">
        <p14:creationId xmlns:p14="http://schemas.microsoft.com/office/powerpoint/2010/main" val="2964639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435100"/>
            <a:ext cx="3008313" cy="4691063"/>
          </a:xfrm>
        </p:spPr>
        <p:txBody>
          <a:bodyPr/>
          <a:lstStyle>
            <a:lvl1pPr marL="0" indent="0">
              <a:buNone/>
              <a:defRPr sz="1400"/>
            </a:lvl1pPr>
            <a:lvl2pPr marL="457119" indent="0">
              <a:buNone/>
              <a:defRPr sz="1200"/>
            </a:lvl2pPr>
            <a:lvl3pPr marL="914239" indent="0">
              <a:buNone/>
              <a:defRPr sz="1000"/>
            </a:lvl3pPr>
            <a:lvl4pPr marL="1371358" indent="0">
              <a:buNone/>
              <a:defRPr sz="900"/>
            </a:lvl4pPr>
            <a:lvl5pPr marL="1828477" indent="0">
              <a:buNone/>
              <a:defRPr sz="900"/>
            </a:lvl5pPr>
            <a:lvl6pPr marL="2285596" indent="0">
              <a:buNone/>
              <a:defRPr sz="900"/>
            </a:lvl6pPr>
            <a:lvl7pPr marL="2742716" indent="0">
              <a:buNone/>
              <a:defRPr sz="900"/>
            </a:lvl7pPr>
            <a:lvl8pPr marL="3199835" indent="0">
              <a:buNone/>
              <a:defRPr sz="900"/>
            </a:lvl8pPr>
            <a:lvl9pPr marL="3656954" indent="0">
              <a:buNone/>
              <a:defRPr sz="9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D37CA4E4-56EE-49AC-BB39-B3A6FBD5F335}"/>
              </a:ext>
            </a:extLst>
          </p:cNvPr>
          <p:cNvSpPr>
            <a:spLocks noGrp="1"/>
          </p:cNvSpPr>
          <p:nvPr>
            <p:ph type="dt" sz="half" idx="10"/>
          </p:nvPr>
        </p:nvSpPr>
        <p:spPr/>
        <p:txBody>
          <a:bodyPr/>
          <a:lstStyle>
            <a:lvl1pPr>
              <a:defRPr/>
            </a:lvl1pPr>
          </a:lstStyle>
          <a:p>
            <a:pPr>
              <a:defRPr/>
            </a:pPr>
            <a:fld id="{45967BAF-E6A1-430D-87FB-F5C29B4B6F10}" type="datetime1">
              <a:rPr lang="zh-CN" altLang="en-US"/>
              <a:pPr>
                <a:defRPr/>
              </a:pPr>
              <a:t>2019/11/17</a:t>
            </a:fld>
            <a:endParaRPr lang="zh-CN" altLang="en-US"/>
          </a:p>
        </p:txBody>
      </p:sp>
      <p:sp>
        <p:nvSpPr>
          <p:cNvPr id="6" name="页脚占位符 5">
            <a:extLst>
              <a:ext uri="{FF2B5EF4-FFF2-40B4-BE49-F238E27FC236}">
                <a16:creationId xmlns:a16="http://schemas.microsoft.com/office/drawing/2014/main" id="{E46772C8-4380-491E-9A88-754E264677D6}"/>
              </a:ext>
            </a:extLst>
          </p:cNvPr>
          <p:cNvSpPr>
            <a:spLocks noGrp="1"/>
          </p:cNvSpPr>
          <p:nvPr>
            <p:ph type="ftr" sz="quarter" idx="11"/>
          </p:nvPr>
        </p:nvSpPr>
        <p:spPr>
          <a:xfrm>
            <a:off x="3124200" y="6356350"/>
            <a:ext cx="2895600" cy="365125"/>
          </a:xfrm>
          <a:prstGeom prst="rect">
            <a:avLst/>
          </a:prstGeom>
        </p:spPr>
        <p:txBody>
          <a:bodyPr lIns="80147" tIns="40074" rIns="80147" bIns="40074"/>
          <a:lstStyle>
            <a:lvl1pPr defTabSz="914239"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id="{9F4AF74D-E1A8-40E4-848C-818CC151F320}"/>
              </a:ext>
            </a:extLst>
          </p:cNvPr>
          <p:cNvSpPr>
            <a:spLocks noGrp="1"/>
          </p:cNvSpPr>
          <p:nvPr>
            <p:ph type="sldNum" sz="quarter" idx="12"/>
          </p:nvPr>
        </p:nvSpPr>
        <p:spPr/>
        <p:txBody>
          <a:bodyPr/>
          <a:lstStyle>
            <a:lvl1pPr>
              <a:defRPr smtClean="0"/>
            </a:lvl1pPr>
          </a:lstStyle>
          <a:p>
            <a:pPr>
              <a:defRPr/>
            </a:pPr>
            <a:fld id="{66CA0A55-3DC1-4F96-A3BF-08B1574B73E5}" type="slidenum">
              <a:rPr lang="zh-CN" altLang="en-US"/>
              <a:pPr>
                <a:defRPr/>
              </a:pPr>
              <a:t>‹#›</a:t>
            </a:fld>
            <a:endParaRPr lang="zh-CN" altLang="en-US"/>
          </a:p>
        </p:txBody>
      </p:sp>
    </p:spTree>
    <p:extLst>
      <p:ext uri="{BB962C8B-B14F-4D97-AF65-F5344CB8AC3E}">
        <p14:creationId xmlns:p14="http://schemas.microsoft.com/office/powerpoint/2010/main" val="4228086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rtlCol="0">
            <a:normAutofit/>
          </a:bodyPr>
          <a:lstStyle>
            <a:lvl1pPr marL="0" indent="0">
              <a:buNone/>
              <a:defRPr sz="3200"/>
            </a:lvl1pPr>
            <a:lvl2pPr marL="457119" indent="0">
              <a:buNone/>
              <a:defRPr sz="2800"/>
            </a:lvl2pPr>
            <a:lvl3pPr marL="914239" indent="0">
              <a:buNone/>
              <a:defRPr sz="2400"/>
            </a:lvl3pPr>
            <a:lvl4pPr marL="1371358" indent="0">
              <a:buNone/>
              <a:defRPr sz="2000"/>
            </a:lvl4pPr>
            <a:lvl5pPr marL="1828477" indent="0">
              <a:buNone/>
              <a:defRPr sz="2000"/>
            </a:lvl5pPr>
            <a:lvl6pPr marL="2285596" indent="0">
              <a:buNone/>
              <a:defRPr sz="2000"/>
            </a:lvl6pPr>
            <a:lvl7pPr marL="2742716" indent="0">
              <a:buNone/>
              <a:defRPr sz="2000"/>
            </a:lvl7pPr>
            <a:lvl8pPr marL="3199835" indent="0">
              <a:buNone/>
              <a:defRPr sz="2000"/>
            </a:lvl8pPr>
            <a:lvl9pPr marL="3656954"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119" indent="0">
              <a:buNone/>
              <a:defRPr sz="1200"/>
            </a:lvl2pPr>
            <a:lvl3pPr marL="914239" indent="0">
              <a:buNone/>
              <a:defRPr sz="1000"/>
            </a:lvl3pPr>
            <a:lvl4pPr marL="1371358" indent="0">
              <a:buNone/>
              <a:defRPr sz="900"/>
            </a:lvl4pPr>
            <a:lvl5pPr marL="1828477" indent="0">
              <a:buNone/>
              <a:defRPr sz="900"/>
            </a:lvl5pPr>
            <a:lvl6pPr marL="2285596" indent="0">
              <a:buNone/>
              <a:defRPr sz="900"/>
            </a:lvl6pPr>
            <a:lvl7pPr marL="2742716" indent="0">
              <a:buNone/>
              <a:defRPr sz="900"/>
            </a:lvl7pPr>
            <a:lvl8pPr marL="3199835" indent="0">
              <a:buNone/>
              <a:defRPr sz="900"/>
            </a:lvl8pPr>
            <a:lvl9pPr marL="3656954" indent="0">
              <a:buNone/>
              <a:defRPr sz="9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4834986B-8BB4-49C9-A0BB-B0E815420BD0}"/>
              </a:ext>
            </a:extLst>
          </p:cNvPr>
          <p:cNvSpPr>
            <a:spLocks noGrp="1"/>
          </p:cNvSpPr>
          <p:nvPr>
            <p:ph type="dt" sz="half" idx="10"/>
          </p:nvPr>
        </p:nvSpPr>
        <p:spPr/>
        <p:txBody>
          <a:bodyPr/>
          <a:lstStyle>
            <a:lvl1pPr>
              <a:defRPr/>
            </a:lvl1pPr>
          </a:lstStyle>
          <a:p>
            <a:pPr>
              <a:defRPr/>
            </a:pPr>
            <a:fld id="{5A3C8F0D-45D3-4633-81E5-47123C140264}" type="datetime1">
              <a:rPr lang="zh-CN" altLang="en-US"/>
              <a:pPr>
                <a:defRPr/>
              </a:pPr>
              <a:t>2019/11/17</a:t>
            </a:fld>
            <a:endParaRPr lang="zh-CN" altLang="en-US"/>
          </a:p>
        </p:txBody>
      </p:sp>
      <p:sp>
        <p:nvSpPr>
          <p:cNvPr id="6" name="页脚占位符 5">
            <a:extLst>
              <a:ext uri="{FF2B5EF4-FFF2-40B4-BE49-F238E27FC236}">
                <a16:creationId xmlns:a16="http://schemas.microsoft.com/office/drawing/2014/main" id="{9B24CC4A-E044-4227-B7B6-04902FFFE494}"/>
              </a:ext>
            </a:extLst>
          </p:cNvPr>
          <p:cNvSpPr>
            <a:spLocks noGrp="1"/>
          </p:cNvSpPr>
          <p:nvPr>
            <p:ph type="ftr" sz="quarter" idx="11"/>
          </p:nvPr>
        </p:nvSpPr>
        <p:spPr>
          <a:xfrm>
            <a:off x="3124200" y="6356350"/>
            <a:ext cx="2895600" cy="365125"/>
          </a:xfrm>
          <a:prstGeom prst="rect">
            <a:avLst/>
          </a:prstGeom>
        </p:spPr>
        <p:txBody>
          <a:bodyPr lIns="80147" tIns="40074" rIns="80147" bIns="40074"/>
          <a:lstStyle>
            <a:lvl1pPr defTabSz="914239"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id="{F2D9FBB3-60AF-48B7-8375-14A4CE34AF57}"/>
              </a:ext>
            </a:extLst>
          </p:cNvPr>
          <p:cNvSpPr>
            <a:spLocks noGrp="1"/>
          </p:cNvSpPr>
          <p:nvPr>
            <p:ph type="sldNum" sz="quarter" idx="12"/>
          </p:nvPr>
        </p:nvSpPr>
        <p:spPr/>
        <p:txBody>
          <a:bodyPr/>
          <a:lstStyle>
            <a:lvl1pPr>
              <a:defRPr smtClean="0"/>
            </a:lvl1pPr>
          </a:lstStyle>
          <a:p>
            <a:pPr>
              <a:defRPr/>
            </a:pPr>
            <a:fld id="{D7224371-0112-41E2-BE37-BB3BE4E7EF3D}" type="slidenum">
              <a:rPr lang="zh-CN" altLang="en-US"/>
              <a:pPr>
                <a:defRPr/>
              </a:pPr>
              <a:t>‹#›</a:t>
            </a:fld>
            <a:endParaRPr lang="zh-CN" altLang="en-US"/>
          </a:p>
        </p:txBody>
      </p:sp>
    </p:spTree>
    <p:extLst>
      <p:ext uri="{BB962C8B-B14F-4D97-AF65-F5344CB8AC3E}">
        <p14:creationId xmlns:p14="http://schemas.microsoft.com/office/powerpoint/2010/main" val="3853033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B61AB8A4-BCDC-4F88-AE77-BE85B940CB64}"/>
              </a:ext>
            </a:extLst>
          </p:cNvPr>
          <p:cNvSpPr>
            <a:spLocks noGrp="1"/>
          </p:cNvSpPr>
          <p:nvPr>
            <p:ph type="dt" sz="half" idx="10"/>
          </p:nvPr>
        </p:nvSpPr>
        <p:spPr/>
        <p:txBody>
          <a:bodyPr/>
          <a:lstStyle>
            <a:lvl1pPr>
              <a:defRPr/>
            </a:lvl1pPr>
          </a:lstStyle>
          <a:p>
            <a:pPr>
              <a:defRPr/>
            </a:pPr>
            <a:fld id="{03E77F43-CE76-465B-8437-90691821029F}" type="datetime1">
              <a:rPr lang="zh-CN" altLang="en-US"/>
              <a:pPr>
                <a:defRPr/>
              </a:pPr>
              <a:t>2019/11/17</a:t>
            </a:fld>
            <a:endParaRPr lang="zh-CN" altLang="en-US"/>
          </a:p>
        </p:txBody>
      </p:sp>
      <p:sp>
        <p:nvSpPr>
          <p:cNvPr id="5" name="页脚占位符 4">
            <a:extLst>
              <a:ext uri="{FF2B5EF4-FFF2-40B4-BE49-F238E27FC236}">
                <a16:creationId xmlns:a16="http://schemas.microsoft.com/office/drawing/2014/main" id="{0DEE8F37-3A67-47F4-8CC2-BC324AA69896}"/>
              </a:ext>
            </a:extLst>
          </p:cNvPr>
          <p:cNvSpPr>
            <a:spLocks noGrp="1"/>
          </p:cNvSpPr>
          <p:nvPr>
            <p:ph type="ftr" sz="quarter" idx="11"/>
          </p:nvPr>
        </p:nvSpPr>
        <p:spPr>
          <a:xfrm>
            <a:off x="3124200" y="6356350"/>
            <a:ext cx="2895600" cy="365125"/>
          </a:xfrm>
          <a:prstGeom prst="rect">
            <a:avLst/>
          </a:prstGeom>
        </p:spPr>
        <p:txBody>
          <a:bodyPr lIns="80147" tIns="40074" rIns="80147" bIns="40074"/>
          <a:lstStyle>
            <a:lvl1pPr defTabSz="914239"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a:extLst>
              <a:ext uri="{FF2B5EF4-FFF2-40B4-BE49-F238E27FC236}">
                <a16:creationId xmlns:a16="http://schemas.microsoft.com/office/drawing/2014/main" id="{4C3411E7-388C-4339-85AE-FAD73BD10AB7}"/>
              </a:ext>
            </a:extLst>
          </p:cNvPr>
          <p:cNvSpPr>
            <a:spLocks noGrp="1"/>
          </p:cNvSpPr>
          <p:nvPr>
            <p:ph type="sldNum" sz="quarter" idx="12"/>
          </p:nvPr>
        </p:nvSpPr>
        <p:spPr/>
        <p:txBody>
          <a:bodyPr/>
          <a:lstStyle>
            <a:lvl1pPr>
              <a:defRPr smtClean="0"/>
            </a:lvl1pPr>
          </a:lstStyle>
          <a:p>
            <a:pPr>
              <a:defRPr/>
            </a:pPr>
            <a:fld id="{81D4A1BF-D706-44CA-8680-29D0095A743C}" type="slidenum">
              <a:rPr lang="zh-CN" altLang="en-US"/>
              <a:pPr>
                <a:defRPr/>
              </a:pPr>
              <a:t>‹#›</a:t>
            </a:fld>
            <a:endParaRPr lang="zh-CN" altLang="en-US"/>
          </a:p>
        </p:txBody>
      </p:sp>
    </p:spTree>
    <p:extLst>
      <p:ext uri="{BB962C8B-B14F-4D97-AF65-F5344CB8AC3E}">
        <p14:creationId xmlns:p14="http://schemas.microsoft.com/office/powerpoint/2010/main" val="1890959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9"/>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9"/>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71B7FEB-2F48-4188-A873-20C1C2655F21}"/>
              </a:ext>
            </a:extLst>
          </p:cNvPr>
          <p:cNvSpPr>
            <a:spLocks noGrp="1"/>
          </p:cNvSpPr>
          <p:nvPr>
            <p:ph type="dt" sz="half" idx="10"/>
          </p:nvPr>
        </p:nvSpPr>
        <p:spPr/>
        <p:txBody>
          <a:bodyPr/>
          <a:lstStyle>
            <a:lvl1pPr>
              <a:defRPr/>
            </a:lvl1pPr>
          </a:lstStyle>
          <a:p>
            <a:pPr>
              <a:defRPr/>
            </a:pPr>
            <a:fld id="{BE455432-9C36-47B4-B234-CB96F9A997C6}" type="datetime1">
              <a:rPr lang="zh-CN" altLang="en-US"/>
              <a:pPr>
                <a:defRPr/>
              </a:pPr>
              <a:t>2019/11/17</a:t>
            </a:fld>
            <a:endParaRPr lang="zh-CN" altLang="en-US"/>
          </a:p>
        </p:txBody>
      </p:sp>
      <p:sp>
        <p:nvSpPr>
          <p:cNvPr id="5" name="页脚占位符 4">
            <a:extLst>
              <a:ext uri="{FF2B5EF4-FFF2-40B4-BE49-F238E27FC236}">
                <a16:creationId xmlns:a16="http://schemas.microsoft.com/office/drawing/2014/main" id="{578281DC-D2AA-4A5B-A7E5-73E41AFF12AE}"/>
              </a:ext>
            </a:extLst>
          </p:cNvPr>
          <p:cNvSpPr>
            <a:spLocks noGrp="1"/>
          </p:cNvSpPr>
          <p:nvPr>
            <p:ph type="ftr" sz="quarter" idx="11"/>
          </p:nvPr>
        </p:nvSpPr>
        <p:spPr>
          <a:xfrm>
            <a:off x="3124200" y="6356350"/>
            <a:ext cx="2895600" cy="365125"/>
          </a:xfrm>
          <a:prstGeom prst="rect">
            <a:avLst/>
          </a:prstGeom>
        </p:spPr>
        <p:txBody>
          <a:bodyPr lIns="80147" tIns="40074" rIns="80147" bIns="40074"/>
          <a:lstStyle>
            <a:lvl1pPr defTabSz="914239"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a:extLst>
              <a:ext uri="{FF2B5EF4-FFF2-40B4-BE49-F238E27FC236}">
                <a16:creationId xmlns:a16="http://schemas.microsoft.com/office/drawing/2014/main" id="{2BF201F2-CF2D-4950-B563-E86617AA0684}"/>
              </a:ext>
            </a:extLst>
          </p:cNvPr>
          <p:cNvSpPr>
            <a:spLocks noGrp="1"/>
          </p:cNvSpPr>
          <p:nvPr>
            <p:ph type="sldNum" sz="quarter" idx="12"/>
          </p:nvPr>
        </p:nvSpPr>
        <p:spPr/>
        <p:txBody>
          <a:bodyPr/>
          <a:lstStyle>
            <a:lvl1pPr>
              <a:defRPr smtClean="0"/>
            </a:lvl1pPr>
          </a:lstStyle>
          <a:p>
            <a:pPr>
              <a:defRPr/>
            </a:pPr>
            <a:fld id="{5CE0C2C9-C37A-4AD1-9421-0F070DB44521}" type="slidenum">
              <a:rPr lang="zh-CN" altLang="en-US"/>
              <a:pPr>
                <a:defRPr/>
              </a:pPr>
              <a:t>‹#›</a:t>
            </a:fld>
            <a:endParaRPr lang="zh-CN" altLang="en-US"/>
          </a:p>
        </p:txBody>
      </p:sp>
    </p:spTree>
    <p:extLst>
      <p:ext uri="{BB962C8B-B14F-4D97-AF65-F5344CB8AC3E}">
        <p14:creationId xmlns:p14="http://schemas.microsoft.com/office/powerpoint/2010/main" val="10485574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D:\KJ工作\R 人大商学院\VI\2017新\B\人大PPT2017-03.jpg">
            <a:extLst>
              <a:ext uri="{FF2B5EF4-FFF2-40B4-BE49-F238E27FC236}">
                <a16:creationId xmlns:a16="http://schemas.microsoft.com/office/drawing/2014/main" id="{17C2A1B0-A181-4BA6-BEC3-B17AF7A9A60A}"/>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214313" y="0"/>
            <a:ext cx="9358313" cy="707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标题占位符 1">
            <a:extLst>
              <a:ext uri="{FF2B5EF4-FFF2-40B4-BE49-F238E27FC236}">
                <a16:creationId xmlns:a16="http://schemas.microsoft.com/office/drawing/2014/main" id="{7CA201D1-97BF-4B37-A098-33EFE5626F08}"/>
              </a:ext>
            </a:extLst>
          </p:cNvPr>
          <p:cNvSpPr>
            <a:spLocks noGrp="1"/>
          </p:cNvSpPr>
          <p:nvPr>
            <p:ph type="title"/>
          </p:nvPr>
        </p:nvSpPr>
        <p:spPr bwMode="auto">
          <a:xfrm>
            <a:off x="285750" y="-71438"/>
            <a:ext cx="6559550"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zh-CN" altLang="en-US"/>
              <a:t>单击此处编辑母版标题样式</a:t>
            </a:r>
          </a:p>
        </p:txBody>
      </p:sp>
      <p:sp>
        <p:nvSpPr>
          <p:cNvPr id="1028" name="文本占位符 2">
            <a:extLst>
              <a:ext uri="{FF2B5EF4-FFF2-40B4-BE49-F238E27FC236}">
                <a16:creationId xmlns:a16="http://schemas.microsoft.com/office/drawing/2014/main" id="{17C5CF56-5656-452C-90D3-8D5C0097D966}"/>
              </a:ext>
            </a:extLst>
          </p:cNvPr>
          <p:cNvSpPr>
            <a:spLocks noGrp="1"/>
          </p:cNvSpPr>
          <p:nvPr>
            <p:ph type="body" idx="1"/>
          </p:nvPr>
        </p:nvSpPr>
        <p:spPr bwMode="auto">
          <a:xfrm>
            <a:off x="417513" y="1484313"/>
            <a:ext cx="8229600" cy="452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EB0C4CB2-8536-4866-8C26-874C74F030E8}"/>
              </a:ext>
            </a:extLst>
          </p:cNvPr>
          <p:cNvSpPr>
            <a:spLocks noGrp="1"/>
          </p:cNvSpPr>
          <p:nvPr>
            <p:ph type="dt" sz="half" idx="2"/>
          </p:nvPr>
        </p:nvSpPr>
        <p:spPr>
          <a:xfrm>
            <a:off x="71438" y="6635750"/>
            <a:ext cx="2133600" cy="365125"/>
          </a:xfrm>
          <a:prstGeom prst="rect">
            <a:avLst/>
          </a:prstGeom>
        </p:spPr>
        <p:txBody>
          <a:bodyPr vert="horz" lIns="91424" tIns="45712" rIns="91424" bIns="45712" rtlCol="0" anchor="ctr"/>
          <a:lstStyle>
            <a:lvl1pPr algn="l" defTabSz="914239" eaLnBrk="1" fontAlgn="auto" hangingPunct="1">
              <a:spcBef>
                <a:spcPts val="0"/>
              </a:spcBef>
              <a:spcAft>
                <a:spcPts val="0"/>
              </a:spcAft>
              <a:defRPr sz="1200">
                <a:solidFill>
                  <a:schemeClr val="tx1">
                    <a:tint val="75000"/>
                  </a:schemeClr>
                </a:solidFill>
                <a:latin typeface="+mn-lt"/>
                <a:ea typeface="+mn-ea"/>
              </a:defRPr>
            </a:lvl1pPr>
          </a:lstStyle>
          <a:p>
            <a:pPr>
              <a:defRPr/>
            </a:pPr>
            <a:fld id="{00EC8409-F11C-47CE-891D-598F504AD413}" type="datetime1">
              <a:rPr lang="zh-CN" altLang="en-US"/>
              <a:pPr>
                <a:defRPr/>
              </a:pPr>
              <a:t>2019/11/17</a:t>
            </a:fld>
            <a:endParaRPr lang="zh-CN" altLang="en-US" dirty="0"/>
          </a:p>
        </p:txBody>
      </p:sp>
      <p:sp>
        <p:nvSpPr>
          <p:cNvPr id="6" name="灯片编号占位符 5">
            <a:extLst>
              <a:ext uri="{FF2B5EF4-FFF2-40B4-BE49-F238E27FC236}">
                <a16:creationId xmlns:a16="http://schemas.microsoft.com/office/drawing/2014/main" id="{A53FB640-03D2-4882-B8CA-4D97AEDF04AA}"/>
              </a:ext>
            </a:extLst>
          </p:cNvPr>
          <p:cNvSpPr>
            <a:spLocks noGrp="1"/>
          </p:cNvSpPr>
          <p:nvPr>
            <p:ph type="sldNum" sz="quarter" idx="4"/>
          </p:nvPr>
        </p:nvSpPr>
        <p:spPr>
          <a:xfrm>
            <a:off x="6892925" y="6511925"/>
            <a:ext cx="2133600" cy="365125"/>
          </a:xfrm>
          <a:prstGeom prst="rect">
            <a:avLst/>
          </a:prstGeom>
        </p:spPr>
        <p:txBody>
          <a:bodyPr vert="horz" wrap="square" lIns="91424" tIns="45712" rIns="91424" bIns="45712"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CAE189FC-993D-442D-BBF8-275E260F6F34}"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4089" r:id="rId1"/>
    <p:sldLayoutId id="2147484090" r:id="rId2"/>
    <p:sldLayoutId id="2147484091" r:id="rId3"/>
    <p:sldLayoutId id="2147484092" r:id="rId4"/>
    <p:sldLayoutId id="2147484093" r:id="rId5"/>
    <p:sldLayoutId id="2147484094" r:id="rId6"/>
    <p:sldLayoutId id="2147484095" r:id="rId7"/>
    <p:sldLayoutId id="2147484096" r:id="rId8"/>
    <p:sldLayoutId id="2147484097" r:id="rId9"/>
    <p:sldLayoutId id="2147484098" r:id="rId10"/>
    <p:sldLayoutId id="2147484099" r:id="rId11"/>
  </p:sldLayoutIdLst>
  <p:hf sldNum="0" hdr="0" ftr="0" dt="0"/>
  <p:txStyles>
    <p:titleStyle>
      <a:lvl1pPr algn="l" defTabSz="912813" rtl="0" eaLnBrk="0" fontAlgn="base" hangingPunct="0">
        <a:spcBef>
          <a:spcPct val="0"/>
        </a:spcBef>
        <a:spcAft>
          <a:spcPct val="0"/>
        </a:spcAft>
        <a:defRPr sz="4000" b="1" kern="1200">
          <a:solidFill>
            <a:srgbClr val="0D0D0D"/>
          </a:solidFill>
          <a:latin typeface="微软雅黑" pitchFamily="34" charset="-122"/>
          <a:ea typeface="微软雅黑" pitchFamily="34" charset="-122"/>
          <a:cs typeface="+mj-cs"/>
        </a:defRPr>
      </a:lvl1pPr>
      <a:lvl2pPr algn="l" defTabSz="912813" rtl="0" eaLnBrk="0" fontAlgn="base" hangingPunct="0">
        <a:spcBef>
          <a:spcPct val="0"/>
        </a:spcBef>
        <a:spcAft>
          <a:spcPct val="0"/>
        </a:spcAft>
        <a:defRPr sz="4000" b="1">
          <a:solidFill>
            <a:srgbClr val="0D0D0D"/>
          </a:solidFill>
          <a:latin typeface="微软雅黑" pitchFamily="34" charset="-122"/>
          <a:ea typeface="微软雅黑" pitchFamily="34" charset="-122"/>
        </a:defRPr>
      </a:lvl2pPr>
      <a:lvl3pPr algn="l" defTabSz="912813" rtl="0" eaLnBrk="0" fontAlgn="base" hangingPunct="0">
        <a:spcBef>
          <a:spcPct val="0"/>
        </a:spcBef>
        <a:spcAft>
          <a:spcPct val="0"/>
        </a:spcAft>
        <a:defRPr sz="4000" b="1">
          <a:solidFill>
            <a:srgbClr val="0D0D0D"/>
          </a:solidFill>
          <a:latin typeface="微软雅黑" pitchFamily="34" charset="-122"/>
          <a:ea typeface="微软雅黑" pitchFamily="34" charset="-122"/>
        </a:defRPr>
      </a:lvl3pPr>
      <a:lvl4pPr algn="l" defTabSz="912813" rtl="0" eaLnBrk="0" fontAlgn="base" hangingPunct="0">
        <a:spcBef>
          <a:spcPct val="0"/>
        </a:spcBef>
        <a:spcAft>
          <a:spcPct val="0"/>
        </a:spcAft>
        <a:defRPr sz="4000" b="1">
          <a:solidFill>
            <a:srgbClr val="0D0D0D"/>
          </a:solidFill>
          <a:latin typeface="微软雅黑" pitchFamily="34" charset="-122"/>
          <a:ea typeface="微软雅黑" pitchFamily="34" charset="-122"/>
        </a:defRPr>
      </a:lvl4pPr>
      <a:lvl5pPr algn="l" defTabSz="912813" rtl="0" eaLnBrk="0" fontAlgn="base" hangingPunct="0">
        <a:spcBef>
          <a:spcPct val="0"/>
        </a:spcBef>
        <a:spcAft>
          <a:spcPct val="0"/>
        </a:spcAft>
        <a:defRPr sz="4000" b="1">
          <a:solidFill>
            <a:srgbClr val="0D0D0D"/>
          </a:solidFill>
          <a:latin typeface="微软雅黑" pitchFamily="34" charset="-122"/>
          <a:ea typeface="微软雅黑" pitchFamily="34" charset="-122"/>
        </a:defRPr>
      </a:lvl5pPr>
      <a:lvl6pPr marL="400736" algn="l" defTabSz="914179" rtl="0" fontAlgn="base">
        <a:spcBef>
          <a:spcPct val="0"/>
        </a:spcBef>
        <a:spcAft>
          <a:spcPct val="0"/>
        </a:spcAft>
        <a:defRPr sz="3200">
          <a:solidFill>
            <a:schemeClr val="bg1"/>
          </a:solidFill>
          <a:latin typeface="黑体" pitchFamily="2" charset="-122"/>
          <a:ea typeface="黑体" pitchFamily="2" charset="-122"/>
        </a:defRPr>
      </a:lvl6pPr>
      <a:lvl7pPr marL="801472" algn="l" defTabSz="914179" rtl="0" fontAlgn="base">
        <a:spcBef>
          <a:spcPct val="0"/>
        </a:spcBef>
        <a:spcAft>
          <a:spcPct val="0"/>
        </a:spcAft>
        <a:defRPr sz="3200">
          <a:solidFill>
            <a:schemeClr val="bg1"/>
          </a:solidFill>
          <a:latin typeface="黑体" pitchFamily="2" charset="-122"/>
          <a:ea typeface="黑体" pitchFamily="2" charset="-122"/>
        </a:defRPr>
      </a:lvl7pPr>
      <a:lvl8pPr marL="1202207" algn="l" defTabSz="914179" rtl="0" fontAlgn="base">
        <a:spcBef>
          <a:spcPct val="0"/>
        </a:spcBef>
        <a:spcAft>
          <a:spcPct val="0"/>
        </a:spcAft>
        <a:defRPr sz="3200">
          <a:solidFill>
            <a:schemeClr val="bg1"/>
          </a:solidFill>
          <a:latin typeface="黑体" pitchFamily="2" charset="-122"/>
          <a:ea typeface="黑体" pitchFamily="2" charset="-122"/>
        </a:defRPr>
      </a:lvl8pPr>
      <a:lvl9pPr marL="1602943" algn="l" defTabSz="914179" rtl="0" fontAlgn="base">
        <a:spcBef>
          <a:spcPct val="0"/>
        </a:spcBef>
        <a:spcAft>
          <a:spcPct val="0"/>
        </a:spcAft>
        <a:defRPr sz="3200">
          <a:solidFill>
            <a:schemeClr val="bg1"/>
          </a:solidFill>
          <a:latin typeface="黑体" pitchFamily="2" charset="-122"/>
          <a:ea typeface="黑体" pitchFamily="2" charset="-122"/>
        </a:defRPr>
      </a:lvl9pPr>
    </p:titleStyle>
    <p:bodyStyle>
      <a:lvl1pPr marL="341313" indent="-341313" algn="l" defTabSz="912813" rtl="0" eaLnBrk="0" fontAlgn="base" hangingPunct="0">
        <a:spcBef>
          <a:spcPct val="20000"/>
        </a:spcBef>
        <a:spcAft>
          <a:spcPct val="0"/>
        </a:spcAft>
        <a:buFont typeface="Arial" panose="020B0604020202020204" pitchFamily="34" charset="0"/>
        <a:buChar char="•"/>
        <a:defRPr sz="3200" kern="1200">
          <a:solidFill>
            <a:schemeClr val="tx1"/>
          </a:solidFill>
          <a:latin typeface="微软雅黑" pitchFamily="34" charset="-122"/>
          <a:ea typeface="微软雅黑" pitchFamily="34" charset="-122"/>
          <a:cs typeface="+mn-cs"/>
        </a:defRPr>
      </a:lvl1pPr>
      <a:lvl2pPr marL="741363" indent="-284163" algn="l" defTabSz="912813" rtl="0" eaLnBrk="0" fontAlgn="base" hangingPunct="0">
        <a:spcBef>
          <a:spcPct val="20000"/>
        </a:spcBef>
        <a:spcAft>
          <a:spcPct val="0"/>
        </a:spcAft>
        <a:buFont typeface="Arial" panose="020B0604020202020204" pitchFamily="34" charset="0"/>
        <a:buChar char="–"/>
        <a:defRPr sz="2800" kern="1200">
          <a:solidFill>
            <a:schemeClr val="tx1"/>
          </a:solidFill>
          <a:latin typeface="微软雅黑" pitchFamily="34" charset="-122"/>
          <a:ea typeface="微软雅黑" pitchFamily="34" charset="-122"/>
          <a:cs typeface="+mn-cs"/>
        </a:defRPr>
      </a:lvl2pPr>
      <a:lvl3pPr marL="1141413" indent="-227013" algn="l" defTabSz="912813" rtl="0" eaLnBrk="0" fontAlgn="base" hangingPunct="0">
        <a:spcBef>
          <a:spcPct val="20000"/>
        </a:spcBef>
        <a:spcAft>
          <a:spcPct val="0"/>
        </a:spcAft>
        <a:buFont typeface="Arial" panose="020B0604020202020204" pitchFamily="34" charset="0"/>
        <a:buChar char="•"/>
        <a:defRPr sz="2400" kern="1200">
          <a:solidFill>
            <a:schemeClr val="tx1"/>
          </a:solidFill>
          <a:latin typeface="微软雅黑" pitchFamily="34" charset="-122"/>
          <a:ea typeface="微软雅黑" pitchFamily="34" charset="-122"/>
          <a:cs typeface="+mn-cs"/>
        </a:defRPr>
      </a:lvl3pPr>
      <a:lvl4pPr marL="1598613" indent="-227013" algn="l" defTabSz="912813"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itchFamily="34" charset="-122"/>
          <a:ea typeface="微软雅黑" pitchFamily="34" charset="-122"/>
          <a:cs typeface="+mn-cs"/>
        </a:defRPr>
      </a:lvl4pPr>
      <a:lvl5pPr marL="2055813" indent="-227013" algn="l" defTabSz="912813"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itchFamily="34" charset="-122"/>
          <a:ea typeface="微软雅黑" pitchFamily="34" charset="-122"/>
          <a:cs typeface="+mn-cs"/>
        </a:defRPr>
      </a:lvl5pPr>
      <a:lvl6pPr marL="2514156" indent="-228560" algn="l" defTabSz="91423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275" indent="-228560" algn="l" defTabSz="91423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395" indent="-228560" algn="l" defTabSz="91423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514" indent="-228560" algn="l" defTabSz="914239"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39" rtl="0" eaLnBrk="1" latinLnBrk="0" hangingPunct="1">
        <a:defRPr sz="1800" kern="1200">
          <a:solidFill>
            <a:schemeClr val="tx1"/>
          </a:solidFill>
          <a:latin typeface="+mn-lt"/>
          <a:ea typeface="+mn-ea"/>
          <a:cs typeface="+mn-cs"/>
        </a:defRPr>
      </a:lvl1pPr>
      <a:lvl2pPr marL="457119" algn="l" defTabSz="914239" rtl="0" eaLnBrk="1" latinLnBrk="0" hangingPunct="1">
        <a:defRPr sz="1800" kern="1200">
          <a:solidFill>
            <a:schemeClr val="tx1"/>
          </a:solidFill>
          <a:latin typeface="+mn-lt"/>
          <a:ea typeface="+mn-ea"/>
          <a:cs typeface="+mn-cs"/>
        </a:defRPr>
      </a:lvl2pPr>
      <a:lvl3pPr marL="914239" algn="l" defTabSz="914239" rtl="0" eaLnBrk="1" latinLnBrk="0" hangingPunct="1">
        <a:defRPr sz="1800" kern="1200">
          <a:solidFill>
            <a:schemeClr val="tx1"/>
          </a:solidFill>
          <a:latin typeface="+mn-lt"/>
          <a:ea typeface="+mn-ea"/>
          <a:cs typeface="+mn-cs"/>
        </a:defRPr>
      </a:lvl3pPr>
      <a:lvl4pPr marL="1371358" algn="l" defTabSz="914239" rtl="0" eaLnBrk="1" latinLnBrk="0" hangingPunct="1">
        <a:defRPr sz="1800" kern="1200">
          <a:solidFill>
            <a:schemeClr val="tx1"/>
          </a:solidFill>
          <a:latin typeface="+mn-lt"/>
          <a:ea typeface="+mn-ea"/>
          <a:cs typeface="+mn-cs"/>
        </a:defRPr>
      </a:lvl4pPr>
      <a:lvl5pPr marL="1828477" algn="l" defTabSz="914239" rtl="0" eaLnBrk="1" latinLnBrk="0" hangingPunct="1">
        <a:defRPr sz="1800" kern="1200">
          <a:solidFill>
            <a:schemeClr val="tx1"/>
          </a:solidFill>
          <a:latin typeface="+mn-lt"/>
          <a:ea typeface="+mn-ea"/>
          <a:cs typeface="+mn-cs"/>
        </a:defRPr>
      </a:lvl5pPr>
      <a:lvl6pPr marL="2285596" algn="l" defTabSz="914239" rtl="0" eaLnBrk="1" latinLnBrk="0" hangingPunct="1">
        <a:defRPr sz="1800" kern="1200">
          <a:solidFill>
            <a:schemeClr val="tx1"/>
          </a:solidFill>
          <a:latin typeface="+mn-lt"/>
          <a:ea typeface="+mn-ea"/>
          <a:cs typeface="+mn-cs"/>
        </a:defRPr>
      </a:lvl6pPr>
      <a:lvl7pPr marL="2742716" algn="l" defTabSz="914239" rtl="0" eaLnBrk="1" latinLnBrk="0" hangingPunct="1">
        <a:defRPr sz="1800" kern="1200">
          <a:solidFill>
            <a:schemeClr val="tx1"/>
          </a:solidFill>
          <a:latin typeface="+mn-lt"/>
          <a:ea typeface="+mn-ea"/>
          <a:cs typeface="+mn-cs"/>
        </a:defRPr>
      </a:lvl7pPr>
      <a:lvl8pPr marL="3199835" algn="l" defTabSz="914239" rtl="0" eaLnBrk="1" latinLnBrk="0" hangingPunct="1">
        <a:defRPr sz="1800" kern="1200">
          <a:solidFill>
            <a:schemeClr val="tx1"/>
          </a:solidFill>
          <a:latin typeface="+mn-lt"/>
          <a:ea typeface="+mn-ea"/>
          <a:cs typeface="+mn-cs"/>
        </a:defRPr>
      </a:lvl8pPr>
      <a:lvl9pPr marL="3656954" algn="l" defTabSz="91423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2.xml"/><Relationship Id="rId5" Type="http://schemas.openxmlformats.org/officeDocument/2006/relationships/chart" Target="../charts/chart8.xml"/><Relationship Id="rId4" Type="http://schemas.openxmlformats.org/officeDocument/2006/relationships/chart" Target="../charts/chart7.xml"/></Relationships>
</file>

<file path=ppt/slides/_rels/slide23.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chart" Target="../charts/chart10.xml"/></Relationships>
</file>

<file path=ppt/slides/_rels/slide24.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chart" Target="../charts/chart19.xml"/></Relationships>
</file>

<file path=ppt/slides/_rels/slide29.xml.rels><?xml version="1.0" encoding="UTF-8" standalone="yes"?>
<Relationships xmlns="http://schemas.openxmlformats.org/package/2006/relationships"><Relationship Id="rId3" Type="http://schemas.openxmlformats.org/officeDocument/2006/relationships/chart" Target="../charts/chart21.xml"/><Relationship Id="rId2" Type="http://schemas.openxmlformats.org/officeDocument/2006/relationships/chart" Target="../charts/chart20.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chart" Target="../charts/chart23.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6.xml"/><Relationship Id="rId4" Type="http://schemas.openxmlformats.org/officeDocument/2006/relationships/chart" Target="../charts/chart27.xml"/></Relationships>
</file>

<file path=ppt/slides/_rels/slide33.xml.rels><?xml version="1.0" encoding="UTF-8" standalone="yes"?>
<Relationships xmlns="http://schemas.openxmlformats.org/package/2006/relationships"><Relationship Id="rId3" Type="http://schemas.openxmlformats.org/officeDocument/2006/relationships/chart" Target="../charts/chart29.xml"/><Relationship Id="rId2" Type="http://schemas.openxmlformats.org/officeDocument/2006/relationships/chart" Target="../charts/chart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chart" Target="../charts/chart31.xml"/><Relationship Id="rId2" Type="http://schemas.openxmlformats.org/officeDocument/2006/relationships/chart" Target="../charts/chart30.xml"/><Relationship Id="rId1" Type="http://schemas.openxmlformats.org/officeDocument/2006/relationships/slideLayout" Target="../slideLayouts/slideLayout2.xml"/><Relationship Id="rId4" Type="http://schemas.openxmlformats.org/officeDocument/2006/relationships/chart" Target="../charts/chart3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chart" Target="../charts/chart33.xml"/></Relationships>
</file>

<file path=ppt/slides/_rels/slide41.xml.rels><?xml version="1.0" encoding="UTF-8" standalone="yes"?>
<Relationships xmlns="http://schemas.openxmlformats.org/package/2006/relationships"><Relationship Id="rId2" Type="http://schemas.openxmlformats.org/officeDocument/2006/relationships/chart" Target="../charts/chart3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chart" Target="../charts/chart35.xm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chart" Target="../charts/chart37.xml"/><Relationship Id="rId4" Type="http://schemas.openxmlformats.org/officeDocument/2006/relationships/chart" Target="../charts/chart36.xml"/></Relationships>
</file>

<file path=ppt/slides/_rels/slide43.xml.rels><?xml version="1.0" encoding="UTF-8" standalone="yes"?>
<Relationships xmlns="http://schemas.openxmlformats.org/package/2006/relationships"><Relationship Id="rId3" Type="http://schemas.openxmlformats.org/officeDocument/2006/relationships/chart" Target="../charts/chart39.xml"/><Relationship Id="rId2" Type="http://schemas.openxmlformats.org/officeDocument/2006/relationships/chart" Target="../charts/chart38.xml"/><Relationship Id="rId1" Type="http://schemas.openxmlformats.org/officeDocument/2006/relationships/slideLayout" Target="../slideLayouts/slideLayout2.xml"/><Relationship Id="rId4" Type="http://schemas.openxmlformats.org/officeDocument/2006/relationships/chart" Target="../charts/chart40.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chart" Target="../charts/chart4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chart" Target="../charts/chart42.xml"/></Relationships>
</file>

<file path=ppt/slides/_rels/slide4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chart" Target="../charts/chart43.xm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chart" Target="../charts/chart4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chart" Target="../charts/chart50.xml"/><Relationship Id="rId3" Type="http://schemas.openxmlformats.org/officeDocument/2006/relationships/chart" Target="../charts/chart45.xml"/><Relationship Id="rId7" Type="http://schemas.openxmlformats.org/officeDocument/2006/relationships/chart" Target="../charts/chart49.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chart" Target="../charts/chart48.xml"/><Relationship Id="rId5" Type="http://schemas.openxmlformats.org/officeDocument/2006/relationships/chart" Target="../charts/chart47.xml"/><Relationship Id="rId4" Type="http://schemas.openxmlformats.org/officeDocument/2006/relationships/chart" Target="../charts/chart46.xml"/></Relationships>
</file>

<file path=ppt/slides/_rels/slide52.xml.rels><?xml version="1.0" encoding="UTF-8" standalone="yes"?>
<Relationships xmlns="http://schemas.openxmlformats.org/package/2006/relationships"><Relationship Id="rId2" Type="http://schemas.openxmlformats.org/officeDocument/2006/relationships/chart" Target="../charts/chart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D:\KJ工作\R 人大商学院\VI\2017新\B\人大PPT2017-01.jpg">
            <a:extLst>
              <a:ext uri="{FF2B5EF4-FFF2-40B4-BE49-F238E27FC236}">
                <a16:creationId xmlns:a16="http://schemas.microsoft.com/office/drawing/2014/main" id="{31D500DB-2F54-408E-A825-6F70D2A435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0"/>
            <a:ext cx="9358313" cy="707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图片 6" descr="1-1.jpg">
            <a:extLst>
              <a:ext uri="{FF2B5EF4-FFF2-40B4-BE49-F238E27FC236}">
                <a16:creationId xmlns:a16="http://schemas.microsoft.com/office/drawing/2014/main" id="{5082FEF6-8EDE-4800-878B-FE48C7A908A8}"/>
              </a:ext>
            </a:extLst>
          </p:cNvPr>
          <p:cNvPicPr>
            <a:picLocks noChangeAspect="1"/>
          </p:cNvPicPr>
          <p:nvPr/>
        </p:nvPicPr>
        <p:blipFill>
          <a:blip r:embed="rId3">
            <a:extLst>
              <a:ext uri="{28A0092B-C50C-407E-A947-70E740481C1C}">
                <a14:useLocalDpi xmlns:a14="http://schemas.microsoft.com/office/drawing/2010/main" val="0"/>
              </a:ext>
            </a:extLst>
          </a:blip>
          <a:srcRect t="19278" b="18073"/>
          <a:stretch>
            <a:fillRect/>
          </a:stretch>
        </p:blipFill>
        <p:spPr bwMode="auto">
          <a:xfrm>
            <a:off x="285750" y="0"/>
            <a:ext cx="885825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直接连接符 5">
            <a:extLst>
              <a:ext uri="{FF2B5EF4-FFF2-40B4-BE49-F238E27FC236}">
                <a16:creationId xmlns:a16="http://schemas.microsoft.com/office/drawing/2014/main" id="{A25BB4F6-B521-4C54-8F0D-24B8B04B0F6A}"/>
              </a:ext>
            </a:extLst>
          </p:cNvPr>
          <p:cNvCxnSpPr/>
          <p:nvPr/>
        </p:nvCxnSpPr>
        <p:spPr>
          <a:xfrm>
            <a:off x="0" y="1196975"/>
            <a:ext cx="8858250" cy="1588"/>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5365" name="标题 1">
            <a:extLst>
              <a:ext uri="{FF2B5EF4-FFF2-40B4-BE49-F238E27FC236}">
                <a16:creationId xmlns:a16="http://schemas.microsoft.com/office/drawing/2014/main" id="{CC99E0C2-9D1A-4D58-9774-2DDFA50F6075}"/>
              </a:ext>
            </a:extLst>
          </p:cNvPr>
          <p:cNvSpPr>
            <a:spLocks noGrp="1"/>
          </p:cNvSpPr>
          <p:nvPr>
            <p:ph type="ctrTitle"/>
          </p:nvPr>
        </p:nvSpPr>
        <p:spPr>
          <a:xfrm>
            <a:off x="828675" y="1191847"/>
            <a:ext cx="7772400" cy="2546350"/>
          </a:xfrm>
        </p:spPr>
        <p:txBody>
          <a:bodyPr>
            <a:normAutofit/>
          </a:bodyPr>
          <a:lstStyle/>
          <a:p>
            <a:pPr algn="ctr" eaLnBrk="1" hangingPunct="1"/>
            <a:r>
              <a:rPr lang="en-US" altLang="zh-CN" dirty="0"/>
              <a:t>Empowering Micro, Small and Medium-sized Enterprises</a:t>
            </a:r>
            <a:br>
              <a:rPr lang="en-US" altLang="zh-CN" dirty="0"/>
            </a:br>
            <a:r>
              <a:rPr lang="en-US" altLang="zh-CN" sz="2400" dirty="0"/>
              <a:t>Report on the Study of the Demands of MSMEs in China for Empowerment</a:t>
            </a:r>
            <a:endParaRPr lang="zh-CN" altLang="en-US" dirty="0"/>
          </a:p>
        </p:txBody>
      </p:sp>
      <p:sp>
        <p:nvSpPr>
          <p:cNvPr id="15366" name="副标题 2">
            <a:extLst>
              <a:ext uri="{FF2B5EF4-FFF2-40B4-BE49-F238E27FC236}">
                <a16:creationId xmlns:a16="http://schemas.microsoft.com/office/drawing/2014/main" id="{821A69AE-95EE-4893-8FDD-105BB43BBD41}"/>
              </a:ext>
            </a:extLst>
          </p:cNvPr>
          <p:cNvSpPr>
            <a:spLocks noGrp="1"/>
          </p:cNvSpPr>
          <p:nvPr>
            <p:ph type="subTitle" idx="1"/>
          </p:nvPr>
        </p:nvSpPr>
        <p:spPr>
          <a:xfrm>
            <a:off x="542925" y="3938833"/>
            <a:ext cx="8137525" cy="712787"/>
          </a:xfrm>
        </p:spPr>
        <p:txBody>
          <a:bodyPr/>
          <a:lstStyle/>
          <a:p>
            <a:pPr algn="ctr" eaLnBrk="1" hangingPunct="1"/>
            <a:r>
              <a:rPr lang="en-US" altLang="zh-CN" sz="2400" dirty="0"/>
              <a:t>Center for Microfinance Initiatives &amp; Networks</a:t>
            </a:r>
          </a:p>
          <a:p>
            <a:pPr algn="ctr" eaLnBrk="1" hangingPunct="1"/>
            <a:r>
              <a:rPr lang="en-US" altLang="zh-CN" sz="2400" dirty="0"/>
              <a:t>Renmin University of China</a:t>
            </a:r>
          </a:p>
          <a:p>
            <a:pPr algn="ctr" eaLnBrk="1" hangingPunct="1"/>
            <a:r>
              <a:rPr lang="en-US" altLang="zh-CN" sz="2400" dirty="0"/>
              <a:t>September 2019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D:\KJ工作\R 人大商学院\VI\2017新\B\人大PPT2017-02.jpg">
            <a:extLst>
              <a:ext uri="{FF2B5EF4-FFF2-40B4-BE49-F238E27FC236}">
                <a16:creationId xmlns:a16="http://schemas.microsoft.com/office/drawing/2014/main" id="{CDC4BA61-A566-4748-A3B5-CC1FEB00DF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0"/>
            <a:ext cx="9358313" cy="707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内容占位符 2">
            <a:extLst>
              <a:ext uri="{FF2B5EF4-FFF2-40B4-BE49-F238E27FC236}">
                <a16:creationId xmlns:a16="http://schemas.microsoft.com/office/drawing/2014/main" id="{F53B2420-59B5-430B-A334-A4D5F36C6FCE}"/>
              </a:ext>
            </a:extLst>
          </p:cNvPr>
          <p:cNvSpPr>
            <a:spLocks noGrp="1"/>
          </p:cNvSpPr>
          <p:nvPr>
            <p:ph idx="1"/>
          </p:nvPr>
        </p:nvSpPr>
        <p:spPr>
          <a:xfrm>
            <a:off x="3248299" y="2420888"/>
            <a:ext cx="5433465" cy="4143375"/>
          </a:xfrm>
        </p:spPr>
        <p:txBody>
          <a:bodyPr/>
          <a:lstStyle/>
          <a:p>
            <a:pPr>
              <a:lnSpc>
                <a:spcPct val="150000"/>
              </a:lnSpc>
            </a:pPr>
            <a:r>
              <a:rPr lang="en-US" altLang="zh-CN" sz="2000" dirty="0">
                <a:solidFill>
                  <a:schemeClr val="bg1"/>
                </a:solidFill>
              </a:rPr>
              <a:t>Introduction</a:t>
            </a:r>
          </a:p>
          <a:p>
            <a:pPr>
              <a:lnSpc>
                <a:spcPct val="150000"/>
              </a:lnSpc>
            </a:pPr>
            <a:r>
              <a:rPr lang="en-US" altLang="zh-CN" sz="2000" dirty="0">
                <a:solidFill>
                  <a:schemeClr val="bg1"/>
                </a:solidFill>
              </a:rPr>
              <a:t>Profile of questionnaire respondents</a:t>
            </a:r>
            <a:endParaRPr lang="zh-CN" altLang="en-US" sz="2000" dirty="0">
              <a:solidFill>
                <a:schemeClr val="bg1"/>
              </a:solidFill>
            </a:endParaRPr>
          </a:p>
          <a:p>
            <a:pPr>
              <a:lnSpc>
                <a:spcPct val="150000"/>
              </a:lnSpc>
            </a:pPr>
            <a:r>
              <a:rPr lang="en-US" altLang="zh-CN" sz="2000" dirty="0">
                <a:solidFill>
                  <a:schemeClr val="bg1"/>
                </a:solidFill>
              </a:rPr>
              <a:t>Evaluation of and empowerment in management capabilities</a:t>
            </a:r>
          </a:p>
          <a:p>
            <a:pPr>
              <a:lnSpc>
                <a:spcPct val="150000"/>
              </a:lnSpc>
            </a:pPr>
            <a:r>
              <a:rPr lang="en-US" altLang="zh-CN" sz="2000" dirty="0">
                <a:solidFill>
                  <a:schemeClr val="bg1"/>
                </a:solidFill>
              </a:rPr>
              <a:t>Evaluation of and empowerment in innovation capabilities</a:t>
            </a:r>
          </a:p>
          <a:p>
            <a:pPr>
              <a:lnSpc>
                <a:spcPct val="150000"/>
              </a:lnSpc>
            </a:pPr>
            <a:r>
              <a:rPr lang="en-US" altLang="zh-CN" sz="2000" dirty="0">
                <a:solidFill>
                  <a:schemeClr val="bg1"/>
                </a:solidFill>
              </a:rPr>
              <a:t>Demands for empowerment</a:t>
            </a:r>
          </a:p>
          <a:p>
            <a:pPr>
              <a:lnSpc>
                <a:spcPct val="150000"/>
              </a:lnSpc>
            </a:pPr>
            <a:r>
              <a:rPr lang="en-US" altLang="zh-CN" sz="2000" dirty="0">
                <a:solidFill>
                  <a:schemeClr val="bg1"/>
                </a:solidFill>
              </a:rPr>
              <a:t>Conclusion</a:t>
            </a:r>
            <a:endParaRPr lang="zh-CN" altLang="en-US" sz="2000" dirty="0">
              <a:solidFill>
                <a:schemeClr val="bg1"/>
              </a:solidFill>
            </a:endParaRPr>
          </a:p>
        </p:txBody>
      </p:sp>
      <p:sp>
        <p:nvSpPr>
          <p:cNvPr id="4" name="椭圆 3">
            <a:extLst>
              <a:ext uri="{FF2B5EF4-FFF2-40B4-BE49-F238E27FC236}">
                <a16:creationId xmlns:a16="http://schemas.microsoft.com/office/drawing/2014/main" id="{88DBB517-7CCB-404A-96E5-4F46B19627FB}"/>
              </a:ext>
            </a:extLst>
          </p:cNvPr>
          <p:cNvSpPr/>
          <p:nvPr/>
        </p:nvSpPr>
        <p:spPr>
          <a:xfrm>
            <a:off x="647700" y="857250"/>
            <a:ext cx="2138363" cy="21383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16389" name="标题 1">
            <a:extLst>
              <a:ext uri="{FF2B5EF4-FFF2-40B4-BE49-F238E27FC236}">
                <a16:creationId xmlns:a16="http://schemas.microsoft.com/office/drawing/2014/main" id="{2E91010F-1E4C-4A3F-AB2C-F929DAE2F634}"/>
              </a:ext>
            </a:extLst>
          </p:cNvPr>
          <p:cNvSpPr>
            <a:spLocks noGrp="1"/>
          </p:cNvSpPr>
          <p:nvPr>
            <p:ph type="title"/>
          </p:nvPr>
        </p:nvSpPr>
        <p:spPr>
          <a:xfrm>
            <a:off x="647700" y="1285875"/>
            <a:ext cx="2340123" cy="1214438"/>
          </a:xfrm>
        </p:spPr>
        <p:txBody>
          <a:bodyPr/>
          <a:lstStyle/>
          <a:p>
            <a:r>
              <a:rPr lang="en-US" altLang="zh-CN" sz="4200" b="0" dirty="0">
                <a:solidFill>
                  <a:srgbClr val="C20533"/>
                </a:solidFill>
              </a:rPr>
              <a:t>Agenda</a:t>
            </a:r>
            <a:endParaRPr lang="zh-CN" altLang="en-US" sz="4200" b="0" dirty="0">
              <a:solidFill>
                <a:srgbClr val="C20533"/>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标题 1">
            <a:extLst>
              <a:ext uri="{FF2B5EF4-FFF2-40B4-BE49-F238E27FC236}">
                <a16:creationId xmlns:a16="http://schemas.microsoft.com/office/drawing/2014/main" id="{0A621983-74E9-4FA2-AF12-B8CF04A7493A}"/>
              </a:ext>
            </a:extLst>
          </p:cNvPr>
          <p:cNvSpPr>
            <a:spLocks noGrp="1"/>
          </p:cNvSpPr>
          <p:nvPr>
            <p:ph type="title"/>
          </p:nvPr>
        </p:nvSpPr>
        <p:spPr>
          <a:xfrm>
            <a:off x="107504" y="0"/>
            <a:ext cx="7956376" cy="1141413"/>
          </a:xfrm>
        </p:spPr>
        <p:txBody>
          <a:bodyPr/>
          <a:lstStyle/>
          <a:p>
            <a:r>
              <a:rPr lang="en-US" altLang="zh-CN" sz="3200" dirty="0"/>
              <a:t>I. Introduction: Why should MSMEs be empowered?</a:t>
            </a:r>
            <a:endParaRPr lang="zh-CN" altLang="en-US" sz="3200" dirty="0"/>
          </a:p>
        </p:txBody>
      </p:sp>
      <p:sp>
        <p:nvSpPr>
          <p:cNvPr id="17411" name="内容占位符 2">
            <a:extLst>
              <a:ext uri="{FF2B5EF4-FFF2-40B4-BE49-F238E27FC236}">
                <a16:creationId xmlns:a16="http://schemas.microsoft.com/office/drawing/2014/main" id="{FD5F71B3-EBF5-446A-933C-845F493FBBAA}"/>
              </a:ext>
            </a:extLst>
          </p:cNvPr>
          <p:cNvSpPr>
            <a:spLocks noGrp="1"/>
          </p:cNvSpPr>
          <p:nvPr>
            <p:ph idx="1"/>
          </p:nvPr>
        </p:nvSpPr>
        <p:spPr/>
        <p:txBody>
          <a:bodyPr/>
          <a:lstStyle/>
          <a:p>
            <a:r>
              <a:rPr lang="en-US" altLang="zh-CN" dirty="0"/>
              <a:t>Key roles of micro, small and medium-sized enterprises (MSMEs)</a:t>
            </a:r>
          </a:p>
          <a:p>
            <a:r>
              <a:rPr lang="en-US" altLang="zh-CN" dirty="0"/>
              <a:t>MSMEs should be supported</a:t>
            </a:r>
          </a:p>
          <a:p>
            <a:r>
              <a:rPr lang="en-US" altLang="zh-CN" dirty="0"/>
              <a:t>What does empowering MSMEs mean? </a:t>
            </a:r>
          </a:p>
          <a:p>
            <a:r>
              <a:rPr lang="en-US" altLang="zh-CN" dirty="0"/>
              <a:t>Research design</a:t>
            </a:r>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1">
            <a:extLst>
              <a:ext uri="{FF2B5EF4-FFF2-40B4-BE49-F238E27FC236}">
                <a16:creationId xmlns:a16="http://schemas.microsoft.com/office/drawing/2014/main" id="{BE9798B0-6BE2-4FF4-8F10-8D15B884B070}"/>
              </a:ext>
            </a:extLst>
          </p:cNvPr>
          <p:cNvSpPr>
            <a:spLocks noGrp="1"/>
          </p:cNvSpPr>
          <p:nvPr>
            <p:ph type="title"/>
          </p:nvPr>
        </p:nvSpPr>
        <p:spPr>
          <a:xfrm>
            <a:off x="285750" y="-71438"/>
            <a:ext cx="8174038" cy="1141413"/>
          </a:xfrm>
        </p:spPr>
        <p:txBody>
          <a:bodyPr/>
          <a:lstStyle/>
          <a:p>
            <a:pPr marL="742950" indent="-742950" eaLnBrk="1" hangingPunct="1">
              <a:buFont typeface="+mj-lt"/>
              <a:buAutoNum type="arabicPeriod"/>
            </a:pPr>
            <a:r>
              <a:rPr lang="en-US" altLang="zh-CN" sz="4400" b="0" dirty="0"/>
              <a:t>MSMEs are important</a:t>
            </a:r>
            <a:endParaRPr lang="zh-CN" altLang="en-US" sz="4200" b="0" dirty="0">
              <a:latin typeface="黑体" panose="02010609060101010101" pitchFamily="49" charset="-122"/>
              <a:ea typeface="黑体" panose="02010609060101010101" pitchFamily="49" charset="-122"/>
            </a:endParaRPr>
          </a:p>
        </p:txBody>
      </p:sp>
      <p:sp>
        <p:nvSpPr>
          <p:cNvPr id="18435" name="内容占位符 2">
            <a:extLst>
              <a:ext uri="{FF2B5EF4-FFF2-40B4-BE49-F238E27FC236}">
                <a16:creationId xmlns:a16="http://schemas.microsoft.com/office/drawing/2014/main" id="{7B3EE372-754A-42CE-AE19-A5918AC8F961}"/>
              </a:ext>
            </a:extLst>
          </p:cNvPr>
          <p:cNvSpPr>
            <a:spLocks noGrp="1"/>
          </p:cNvSpPr>
          <p:nvPr>
            <p:ph idx="1"/>
          </p:nvPr>
        </p:nvSpPr>
        <p:spPr>
          <a:xfrm>
            <a:off x="0" y="1124744"/>
            <a:ext cx="8892480" cy="4879305"/>
          </a:xfrm>
        </p:spPr>
        <p:txBody>
          <a:bodyPr/>
          <a:lstStyle/>
          <a:p>
            <a:pPr eaLnBrk="1" hangingPunct="1"/>
            <a:r>
              <a:rPr lang="en-US" altLang="zh-CN" sz="2800" dirty="0"/>
              <a:t>Defining MSMEs</a:t>
            </a:r>
          </a:p>
          <a:p>
            <a:pPr lvl="1" eaLnBrk="1" hangingPunct="1"/>
            <a:r>
              <a:rPr lang="en-US" altLang="zh-CN" sz="2400" dirty="0"/>
              <a:t>Small business entities vs. large business entities</a:t>
            </a:r>
          </a:p>
          <a:p>
            <a:pPr lvl="2" eaLnBrk="1" hangingPunct="1"/>
            <a:r>
              <a:rPr lang="en-US" altLang="zh-CN" sz="2000" dirty="0"/>
              <a:t>Small business entities are not only small in size, they are fundamentally different from large entities in terms of bargaining power, reliance on other players in the value chain, and management and fundraising capabilities</a:t>
            </a:r>
          </a:p>
          <a:p>
            <a:pPr lvl="2" eaLnBrk="1" hangingPunct="1"/>
            <a:r>
              <a:rPr lang="en-US" altLang="zh-CN" sz="2000" dirty="0"/>
              <a:t>The World Bank and other international organizations refer to small business entities as:</a:t>
            </a:r>
          </a:p>
          <a:p>
            <a:pPr lvl="3" eaLnBrk="1" hangingPunct="1"/>
            <a:r>
              <a:rPr lang="en-US" altLang="zh-CN" sz="1800" dirty="0"/>
              <a:t>small and medium-sized enterprises, SMEs</a:t>
            </a:r>
          </a:p>
          <a:p>
            <a:pPr lvl="3" eaLnBrk="1" hangingPunct="1"/>
            <a:r>
              <a:rPr lang="en-US" altLang="zh-CN" sz="1800" dirty="0"/>
              <a:t>micro, small and medium-sized enterprises, MSMEs</a:t>
            </a:r>
          </a:p>
          <a:p>
            <a:pPr lvl="1" eaLnBrk="1" hangingPunct="1"/>
            <a:r>
              <a:rPr lang="en-US" altLang="zh-CN" sz="2400" b="1" dirty="0"/>
              <a:t>We are talking about smaller entities, i.e. MSMEs</a:t>
            </a:r>
          </a:p>
          <a:p>
            <a:pPr lvl="1" eaLnBrk="1" hangingPunct="1"/>
            <a:r>
              <a:rPr lang="en-US" altLang="zh-CN" sz="2400" b="1" dirty="0"/>
              <a:t>The empowerment covers not only micro enterprises, but also small and medium-sized enterprises</a:t>
            </a:r>
            <a:endParaRPr lang="zh-CN" altLang="en-US" sz="2800" dirty="0"/>
          </a:p>
        </p:txBody>
      </p:sp>
      <p:sp>
        <p:nvSpPr>
          <p:cNvPr id="4" name="TextBox 3">
            <a:extLst>
              <a:ext uri="{FF2B5EF4-FFF2-40B4-BE49-F238E27FC236}">
                <a16:creationId xmlns:a16="http://schemas.microsoft.com/office/drawing/2014/main" id="{CED1823F-A24F-45D2-B761-A62E358AEBA4}"/>
              </a:ext>
            </a:extLst>
          </p:cNvPr>
          <p:cNvSpPr txBox="1"/>
          <p:nvPr/>
        </p:nvSpPr>
        <p:spPr>
          <a:xfrm>
            <a:off x="8715375" y="6572250"/>
            <a:ext cx="357188" cy="265113"/>
          </a:xfrm>
          <a:prstGeom prst="rect">
            <a:avLst/>
          </a:prstGeom>
          <a:noFill/>
        </p:spPr>
        <p:txBody>
          <a:bodyPr lIns="80147" tIns="40074" rIns="80147" bIns="40074">
            <a:spAutoFit/>
          </a:bodyPr>
          <a:lstStyle/>
          <a:p>
            <a:pPr defTabSz="914239" eaLnBrk="1" fontAlgn="auto" hangingPunct="1">
              <a:spcBef>
                <a:spcPts val="0"/>
              </a:spcBef>
              <a:spcAft>
                <a:spcPts val="0"/>
              </a:spcAft>
              <a:defRPr/>
            </a:pPr>
            <a:r>
              <a:rPr lang="en-US" altLang="zh-CN" sz="1200" dirty="0">
                <a:solidFill>
                  <a:schemeClr val="bg1">
                    <a:lumMod val="50000"/>
                  </a:schemeClr>
                </a:solidFill>
                <a:latin typeface="+mn-lt"/>
                <a:ea typeface="+mn-ea"/>
              </a:rPr>
              <a:t>01</a:t>
            </a:r>
            <a:endParaRPr lang="zh-CN" altLang="en-US" sz="1200" dirty="0">
              <a:solidFill>
                <a:schemeClr val="bg1">
                  <a:lumMod val="50000"/>
                </a:schemeClr>
              </a:solidFill>
              <a:latin typeface="+mn-lt"/>
              <a:ea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标题 1">
            <a:extLst>
              <a:ext uri="{FF2B5EF4-FFF2-40B4-BE49-F238E27FC236}">
                <a16:creationId xmlns:a16="http://schemas.microsoft.com/office/drawing/2014/main" id="{DB722171-E3DC-42DE-A5A7-CC10F3664C5C}"/>
              </a:ext>
            </a:extLst>
          </p:cNvPr>
          <p:cNvSpPr>
            <a:spLocks noGrp="1"/>
          </p:cNvSpPr>
          <p:nvPr>
            <p:ph type="title"/>
          </p:nvPr>
        </p:nvSpPr>
        <p:spPr/>
        <p:txBody>
          <a:bodyPr/>
          <a:lstStyle/>
          <a:p>
            <a:endParaRPr lang="zh-CN" altLang="en-US"/>
          </a:p>
        </p:txBody>
      </p:sp>
      <p:graphicFrame>
        <p:nvGraphicFramePr>
          <p:cNvPr id="2" name="Content Placeholder 1">
            <a:extLst>
              <a:ext uri="{FF2B5EF4-FFF2-40B4-BE49-F238E27FC236}">
                <a16:creationId xmlns:a16="http://schemas.microsoft.com/office/drawing/2014/main" id="{68B5383D-684B-4FA4-BA45-B76EC960E175}"/>
              </a:ext>
            </a:extLst>
          </p:cNvPr>
          <p:cNvGraphicFramePr>
            <a:graphicFrameLocks noGrp="1"/>
          </p:cNvGraphicFramePr>
          <p:nvPr>
            <p:ph idx="1"/>
            <p:extLst>
              <p:ext uri="{D42A27DB-BD31-4B8C-83A1-F6EECF244321}">
                <p14:modId xmlns:p14="http://schemas.microsoft.com/office/powerpoint/2010/main" val="2186855709"/>
              </p:ext>
            </p:extLst>
          </p:nvPr>
        </p:nvGraphicFramePr>
        <p:xfrm>
          <a:off x="179512" y="414674"/>
          <a:ext cx="8496943" cy="5606610"/>
        </p:xfrm>
        <a:graphic>
          <a:graphicData uri="http://schemas.openxmlformats.org/drawingml/2006/table">
            <a:tbl>
              <a:tblPr firstRow="1" bandRow="1">
                <a:tableStyleId>{F5AB1C69-6EDB-4FF4-983F-18BD219EF322}</a:tableStyleId>
              </a:tblPr>
              <a:tblGrid>
                <a:gridCol w="2265993">
                  <a:extLst>
                    <a:ext uri="{9D8B030D-6E8A-4147-A177-3AD203B41FA5}">
                      <a16:colId xmlns:a16="http://schemas.microsoft.com/office/drawing/2014/main" val="2912517309"/>
                    </a:ext>
                  </a:extLst>
                </a:gridCol>
                <a:gridCol w="2286121">
                  <a:extLst>
                    <a:ext uri="{9D8B030D-6E8A-4147-A177-3AD203B41FA5}">
                      <a16:colId xmlns:a16="http://schemas.microsoft.com/office/drawing/2014/main" val="3777914364"/>
                    </a:ext>
                  </a:extLst>
                </a:gridCol>
                <a:gridCol w="3944829">
                  <a:extLst>
                    <a:ext uri="{9D8B030D-6E8A-4147-A177-3AD203B41FA5}">
                      <a16:colId xmlns:a16="http://schemas.microsoft.com/office/drawing/2014/main" val="4024566423"/>
                    </a:ext>
                  </a:extLst>
                </a:gridCol>
              </a:tblGrid>
              <a:tr h="373774">
                <a:tc gridSpan="3">
                  <a:txBody>
                    <a:bodyPr/>
                    <a:lstStyle/>
                    <a:p>
                      <a:pPr algn="ctr"/>
                      <a:r>
                        <a:rPr lang="en-US" altLang="zh-CN" dirty="0">
                          <a:solidFill>
                            <a:schemeClr val="tx1"/>
                          </a:solidFill>
                        </a:rPr>
                        <a:t>Classify MSMEs by headcount</a:t>
                      </a:r>
                      <a:endParaRPr lang="zh-CN" altLang="en-US" dirty="0">
                        <a:solidFill>
                          <a:schemeClr val="tx1"/>
                        </a:solidFill>
                      </a:endParaRPr>
                    </a:p>
                  </a:txBody>
                  <a:tcPr marL="91428" marR="91428">
                    <a:solidFill>
                      <a:schemeClr val="bg1"/>
                    </a:solidFill>
                  </a:tcPr>
                </a:tc>
                <a:tc hMerge="1">
                  <a:txBody>
                    <a:bodyPr/>
                    <a:lstStyle/>
                    <a:p>
                      <a:endParaRPr lang="zh-CN" altLang="en-US" dirty="0"/>
                    </a:p>
                  </a:txBody>
                  <a:tcPr/>
                </a:tc>
                <a:tc hMerge="1">
                  <a:txBody>
                    <a:bodyPr/>
                    <a:lstStyle/>
                    <a:p>
                      <a:endParaRPr lang="zh-CN" altLang="en-US" dirty="0"/>
                    </a:p>
                  </a:txBody>
                  <a:tcPr/>
                </a:tc>
                <a:extLst>
                  <a:ext uri="{0D108BD9-81ED-4DB2-BD59-A6C34878D82A}">
                    <a16:rowId xmlns:a16="http://schemas.microsoft.com/office/drawing/2014/main" val="3719771687"/>
                  </a:ext>
                </a:extLst>
              </a:tr>
              <a:tr h="373774">
                <a:tc>
                  <a:txBody>
                    <a:bodyPr/>
                    <a:lstStyle/>
                    <a:p>
                      <a:pPr algn="ctr"/>
                      <a:r>
                        <a:rPr lang="en-US" altLang="zh-CN" dirty="0"/>
                        <a:t>Classification</a:t>
                      </a:r>
                      <a:endParaRPr lang="zh-CN" altLang="en-US" dirty="0"/>
                    </a:p>
                  </a:txBody>
                  <a:tcPr marL="91428" marR="91428">
                    <a:solidFill>
                      <a:srgbClr val="A1E7A6"/>
                    </a:solidFill>
                  </a:tcPr>
                </a:tc>
                <a:tc>
                  <a:txBody>
                    <a:bodyPr/>
                    <a:lstStyle/>
                    <a:p>
                      <a:pPr algn="ctr"/>
                      <a:r>
                        <a:rPr lang="en-US" altLang="zh-CN" dirty="0"/>
                        <a:t>The World Bank</a:t>
                      </a:r>
                      <a:endParaRPr lang="zh-CN" altLang="en-US" dirty="0"/>
                    </a:p>
                  </a:txBody>
                  <a:tcPr marL="91428" marR="91428">
                    <a:solidFill>
                      <a:srgbClr val="A1E7A6"/>
                    </a:solidFill>
                  </a:tcPr>
                </a:tc>
                <a:tc>
                  <a:txBody>
                    <a:bodyPr/>
                    <a:lstStyle/>
                    <a:p>
                      <a:pPr algn="ctr"/>
                      <a:r>
                        <a:rPr lang="en-US" altLang="zh-CN" dirty="0"/>
                        <a:t>China</a:t>
                      </a:r>
                      <a:endParaRPr lang="zh-CN" altLang="en-US" dirty="0"/>
                    </a:p>
                  </a:txBody>
                  <a:tcPr marL="91428" marR="91428">
                    <a:solidFill>
                      <a:srgbClr val="A1E7A6"/>
                    </a:solidFill>
                  </a:tcPr>
                </a:tc>
                <a:extLst>
                  <a:ext uri="{0D108BD9-81ED-4DB2-BD59-A6C34878D82A}">
                    <a16:rowId xmlns:a16="http://schemas.microsoft.com/office/drawing/2014/main" val="3297403472"/>
                  </a:ext>
                </a:extLst>
              </a:tr>
              <a:tr h="373774">
                <a:tc>
                  <a:txBody>
                    <a:bodyPr/>
                    <a:lstStyle/>
                    <a:p>
                      <a:pPr algn="ctr"/>
                      <a:r>
                        <a:rPr lang="en-US" altLang="zh-CN" dirty="0"/>
                        <a:t>Medium</a:t>
                      </a:r>
                      <a:endParaRPr lang="zh-CN" altLang="en-US" dirty="0"/>
                    </a:p>
                  </a:txBody>
                  <a:tcPr marL="91428" marR="91428">
                    <a:solidFill>
                      <a:srgbClr val="F2F2F2"/>
                    </a:solidFill>
                  </a:tcPr>
                </a:tc>
                <a:tc>
                  <a:txBody>
                    <a:bodyPr/>
                    <a:lstStyle/>
                    <a:p>
                      <a:pPr algn="ctr"/>
                      <a:r>
                        <a:rPr lang="en-US" altLang="zh-CN" dirty="0"/>
                        <a:t>50-300</a:t>
                      </a:r>
                      <a:endParaRPr lang="zh-CN" altLang="en-US" dirty="0"/>
                    </a:p>
                  </a:txBody>
                  <a:tcPr marL="91428" marR="91428">
                    <a:solidFill>
                      <a:srgbClr val="F2F2F2"/>
                    </a:solidFill>
                  </a:tcPr>
                </a:tc>
                <a:tc>
                  <a:txBody>
                    <a:bodyPr/>
                    <a:lstStyle/>
                    <a:p>
                      <a:pPr algn="ctr"/>
                      <a:r>
                        <a:rPr lang="en-US" altLang="zh-CN" dirty="0"/>
                        <a:t>100-300</a:t>
                      </a:r>
                      <a:endParaRPr lang="zh-CN" altLang="en-US" dirty="0"/>
                    </a:p>
                  </a:txBody>
                  <a:tcPr marL="91428" marR="91428">
                    <a:solidFill>
                      <a:srgbClr val="F2F2F2"/>
                    </a:solidFill>
                  </a:tcPr>
                </a:tc>
                <a:extLst>
                  <a:ext uri="{0D108BD9-81ED-4DB2-BD59-A6C34878D82A}">
                    <a16:rowId xmlns:a16="http://schemas.microsoft.com/office/drawing/2014/main" val="1435224284"/>
                  </a:ext>
                </a:extLst>
              </a:tr>
              <a:tr h="373774">
                <a:tc>
                  <a:txBody>
                    <a:bodyPr/>
                    <a:lstStyle/>
                    <a:p>
                      <a:pPr algn="ctr"/>
                      <a:r>
                        <a:rPr lang="en-US" altLang="zh-CN" dirty="0"/>
                        <a:t>Small</a:t>
                      </a:r>
                      <a:endParaRPr lang="zh-CN" altLang="en-US" dirty="0"/>
                    </a:p>
                  </a:txBody>
                  <a:tcPr marL="91428" marR="91428">
                    <a:solidFill>
                      <a:srgbClr val="F2F2F2"/>
                    </a:solidFill>
                  </a:tcPr>
                </a:tc>
                <a:tc>
                  <a:txBody>
                    <a:bodyPr/>
                    <a:lstStyle/>
                    <a:p>
                      <a:pPr algn="ctr"/>
                      <a:r>
                        <a:rPr lang="en-US" altLang="zh-CN" dirty="0"/>
                        <a:t>10-50</a:t>
                      </a:r>
                      <a:endParaRPr lang="zh-CN" altLang="en-US" dirty="0"/>
                    </a:p>
                  </a:txBody>
                  <a:tcPr marL="91428" marR="91428">
                    <a:solidFill>
                      <a:srgbClr val="F2F2F2"/>
                    </a:solidFill>
                  </a:tcPr>
                </a:tc>
                <a:tc>
                  <a:txBody>
                    <a:bodyPr/>
                    <a:lstStyle/>
                    <a:p>
                      <a:pPr algn="ctr"/>
                      <a:r>
                        <a:rPr lang="en-US" altLang="zh-CN" dirty="0"/>
                        <a:t>10-100</a:t>
                      </a:r>
                      <a:endParaRPr lang="zh-CN" altLang="en-US" dirty="0"/>
                    </a:p>
                  </a:txBody>
                  <a:tcPr marL="91428" marR="91428">
                    <a:solidFill>
                      <a:srgbClr val="F2F2F2"/>
                    </a:solidFill>
                  </a:tcPr>
                </a:tc>
                <a:extLst>
                  <a:ext uri="{0D108BD9-81ED-4DB2-BD59-A6C34878D82A}">
                    <a16:rowId xmlns:a16="http://schemas.microsoft.com/office/drawing/2014/main" val="3629102451"/>
                  </a:ext>
                </a:extLst>
              </a:tr>
              <a:tr h="373774">
                <a:tc>
                  <a:txBody>
                    <a:bodyPr/>
                    <a:lstStyle/>
                    <a:p>
                      <a:pPr algn="ctr"/>
                      <a:r>
                        <a:rPr lang="en-US" altLang="zh-CN" dirty="0"/>
                        <a:t>Micro</a:t>
                      </a:r>
                      <a:endParaRPr lang="zh-CN" altLang="en-US" dirty="0"/>
                    </a:p>
                  </a:txBody>
                  <a:tcPr marL="91428" marR="91428">
                    <a:solidFill>
                      <a:srgbClr val="F2F2F2"/>
                    </a:solidFill>
                  </a:tcPr>
                </a:tc>
                <a:tc>
                  <a:txBody>
                    <a:bodyPr/>
                    <a:lstStyle/>
                    <a:p>
                      <a:pPr algn="ctr"/>
                      <a:r>
                        <a:rPr lang="en-US" altLang="zh-CN" dirty="0"/>
                        <a:t>&lt; 10</a:t>
                      </a:r>
                      <a:endParaRPr lang="zh-CN" altLang="en-US" dirty="0"/>
                    </a:p>
                  </a:txBody>
                  <a:tcPr marL="91428" marR="91428">
                    <a:solidFill>
                      <a:srgbClr val="F2F2F2"/>
                    </a:solidFill>
                  </a:tcPr>
                </a:tc>
                <a:tc>
                  <a:txBody>
                    <a:bodyPr/>
                    <a:lstStyle/>
                    <a:p>
                      <a:pPr algn="ctr"/>
                      <a:r>
                        <a:rPr lang="en-US" altLang="zh-CN" dirty="0"/>
                        <a:t>&lt; 10</a:t>
                      </a:r>
                      <a:endParaRPr lang="zh-CN" altLang="en-US" dirty="0"/>
                    </a:p>
                  </a:txBody>
                  <a:tcPr marL="91428" marR="91428">
                    <a:solidFill>
                      <a:srgbClr val="F2F2F2"/>
                    </a:solidFill>
                  </a:tcPr>
                </a:tc>
                <a:extLst>
                  <a:ext uri="{0D108BD9-81ED-4DB2-BD59-A6C34878D82A}">
                    <a16:rowId xmlns:a16="http://schemas.microsoft.com/office/drawing/2014/main" val="3421752429"/>
                  </a:ext>
                </a:extLst>
              </a:tr>
              <a:tr h="373774">
                <a:tc gridSpan="3">
                  <a:txBody>
                    <a:bodyPr/>
                    <a:lstStyle/>
                    <a:p>
                      <a:pPr marL="0" marR="0" lvl="0" indent="0" algn="ctr" defTabSz="914239" rtl="0" eaLnBrk="1" fontAlgn="auto" latinLnBrk="0" hangingPunct="1">
                        <a:lnSpc>
                          <a:spcPct val="100000"/>
                        </a:lnSpc>
                        <a:spcBef>
                          <a:spcPts val="0"/>
                        </a:spcBef>
                        <a:spcAft>
                          <a:spcPts val="0"/>
                        </a:spcAft>
                        <a:buClrTx/>
                        <a:buSzTx/>
                        <a:buFontTx/>
                        <a:buNone/>
                        <a:tabLst/>
                        <a:defRPr/>
                      </a:pPr>
                      <a:r>
                        <a:rPr lang="en-US" altLang="zh-CN" b="1" dirty="0">
                          <a:solidFill>
                            <a:schemeClr val="tx1"/>
                          </a:solidFill>
                        </a:rPr>
                        <a:t>Classify MSMEs by annual turnover</a:t>
                      </a:r>
                      <a:endParaRPr lang="zh-CN" altLang="en-US" b="1" dirty="0">
                        <a:solidFill>
                          <a:schemeClr val="tx1"/>
                        </a:solidFill>
                      </a:endParaRPr>
                    </a:p>
                  </a:txBody>
                  <a:tcPr marL="91428" marR="91428">
                    <a:solidFill>
                      <a:schemeClr val="bg1"/>
                    </a:solidFill>
                  </a:tcPr>
                </a:tc>
                <a:tc hMerge="1">
                  <a:txBody>
                    <a:bodyPr/>
                    <a:lstStyle/>
                    <a:p>
                      <a:endParaRPr lang="zh-CN" altLang="en-US" dirty="0"/>
                    </a:p>
                  </a:txBody>
                  <a:tcPr/>
                </a:tc>
                <a:tc hMerge="1">
                  <a:txBody>
                    <a:bodyPr/>
                    <a:lstStyle/>
                    <a:p>
                      <a:endParaRPr lang="zh-CN" altLang="en-US" dirty="0"/>
                    </a:p>
                  </a:txBody>
                  <a:tcPr/>
                </a:tc>
                <a:extLst>
                  <a:ext uri="{0D108BD9-81ED-4DB2-BD59-A6C34878D82A}">
                    <a16:rowId xmlns:a16="http://schemas.microsoft.com/office/drawing/2014/main" val="2859937328"/>
                  </a:ext>
                </a:extLst>
              </a:tr>
              <a:tr h="373774">
                <a:tc>
                  <a:txBody>
                    <a:bodyPr/>
                    <a:lstStyle/>
                    <a:p>
                      <a:pPr marL="0" marR="0" lvl="0" indent="0" algn="ctr" defTabSz="914239" rtl="0" eaLnBrk="1" fontAlgn="auto" latinLnBrk="0" hangingPunct="1">
                        <a:lnSpc>
                          <a:spcPct val="100000"/>
                        </a:lnSpc>
                        <a:spcBef>
                          <a:spcPts val="0"/>
                        </a:spcBef>
                        <a:spcAft>
                          <a:spcPts val="0"/>
                        </a:spcAft>
                        <a:buClrTx/>
                        <a:buSzTx/>
                        <a:buFontTx/>
                        <a:buNone/>
                        <a:tabLst/>
                        <a:defRPr/>
                      </a:pPr>
                      <a:r>
                        <a:rPr lang="en-US" altLang="zh-CN" dirty="0"/>
                        <a:t>Classification</a:t>
                      </a:r>
                      <a:endParaRPr lang="zh-CN" altLang="en-US" dirty="0"/>
                    </a:p>
                  </a:txBody>
                  <a:tcPr marL="91428" marR="91428">
                    <a:solidFill>
                      <a:srgbClr val="A1E7A6"/>
                    </a:solidFill>
                  </a:tcPr>
                </a:tc>
                <a:tc>
                  <a:txBody>
                    <a:bodyPr/>
                    <a:lstStyle/>
                    <a:p>
                      <a:pPr algn="ctr"/>
                      <a:r>
                        <a:rPr lang="en-US" altLang="zh-CN" dirty="0"/>
                        <a:t>The World Bank</a:t>
                      </a:r>
                      <a:endParaRPr lang="zh-CN" altLang="en-US" dirty="0"/>
                    </a:p>
                  </a:txBody>
                  <a:tcPr marL="91428" marR="91428">
                    <a:solidFill>
                      <a:srgbClr val="A1E7A6"/>
                    </a:solidFill>
                  </a:tcPr>
                </a:tc>
                <a:tc>
                  <a:txBody>
                    <a:bodyPr/>
                    <a:lstStyle/>
                    <a:p>
                      <a:pPr algn="ctr"/>
                      <a:r>
                        <a:rPr lang="en-US" altLang="zh-CN" dirty="0"/>
                        <a:t>China</a:t>
                      </a:r>
                      <a:endParaRPr lang="zh-CN" altLang="en-US" dirty="0"/>
                    </a:p>
                  </a:txBody>
                  <a:tcPr marL="91428" marR="91428">
                    <a:solidFill>
                      <a:srgbClr val="A1E7A6"/>
                    </a:solidFill>
                  </a:tcPr>
                </a:tc>
                <a:extLst>
                  <a:ext uri="{0D108BD9-81ED-4DB2-BD59-A6C34878D82A}">
                    <a16:rowId xmlns:a16="http://schemas.microsoft.com/office/drawing/2014/main" val="3301471210"/>
                  </a:ext>
                </a:extLst>
              </a:tr>
              <a:tr h="373774">
                <a:tc>
                  <a:txBody>
                    <a:bodyPr/>
                    <a:lstStyle/>
                    <a:p>
                      <a:pPr algn="ctr"/>
                      <a:r>
                        <a:rPr lang="en-US" altLang="zh-CN" dirty="0"/>
                        <a:t>Medium</a:t>
                      </a:r>
                      <a:endParaRPr lang="zh-CN" altLang="en-US" dirty="0"/>
                    </a:p>
                  </a:txBody>
                  <a:tcPr marL="91428" marR="91428">
                    <a:solidFill>
                      <a:srgbClr val="F2F2F2"/>
                    </a:solidFill>
                  </a:tcPr>
                </a:tc>
                <a:tc>
                  <a:txBody>
                    <a:bodyPr/>
                    <a:lstStyle/>
                    <a:p>
                      <a:pPr algn="ctr"/>
                      <a:r>
                        <a:rPr lang="en-US" altLang="zh-CN" dirty="0"/>
                        <a:t>USD 3-15 million</a:t>
                      </a:r>
                      <a:endParaRPr lang="zh-CN" altLang="en-US" dirty="0"/>
                    </a:p>
                  </a:txBody>
                  <a:tcPr marL="91428" marR="91428">
                    <a:solidFill>
                      <a:srgbClr val="F2F2F2"/>
                    </a:solidFill>
                  </a:tcPr>
                </a:tc>
                <a:tc>
                  <a:txBody>
                    <a:bodyPr/>
                    <a:lstStyle/>
                    <a:p>
                      <a:pPr algn="ctr"/>
                      <a:r>
                        <a:rPr lang="en-US" altLang="zh-CN" dirty="0"/>
                        <a:t>RMB 30-300 million (USD 5-50 million)</a:t>
                      </a:r>
                      <a:endParaRPr lang="zh-CN" altLang="en-US" dirty="0"/>
                    </a:p>
                  </a:txBody>
                  <a:tcPr marL="91428" marR="91428">
                    <a:solidFill>
                      <a:srgbClr val="F2F2F2"/>
                    </a:solidFill>
                  </a:tcPr>
                </a:tc>
                <a:extLst>
                  <a:ext uri="{0D108BD9-81ED-4DB2-BD59-A6C34878D82A}">
                    <a16:rowId xmlns:a16="http://schemas.microsoft.com/office/drawing/2014/main" val="2414942793"/>
                  </a:ext>
                </a:extLst>
              </a:tr>
              <a:tr h="373774">
                <a:tc>
                  <a:txBody>
                    <a:bodyPr/>
                    <a:lstStyle/>
                    <a:p>
                      <a:pPr algn="ctr"/>
                      <a:r>
                        <a:rPr lang="en-US" altLang="zh-CN" dirty="0"/>
                        <a:t>Small</a:t>
                      </a:r>
                      <a:endParaRPr lang="zh-CN" altLang="en-US" dirty="0"/>
                    </a:p>
                  </a:txBody>
                  <a:tcPr marL="91428" marR="91428">
                    <a:solidFill>
                      <a:srgbClr val="F2F2F2"/>
                    </a:solidFill>
                  </a:tcPr>
                </a:tc>
                <a:tc>
                  <a:txBody>
                    <a:bodyPr/>
                    <a:lstStyle/>
                    <a:p>
                      <a:pPr algn="ctr"/>
                      <a:r>
                        <a:rPr lang="en-US" altLang="zh-CN" dirty="0"/>
                        <a:t>USD 0.1-3 million</a:t>
                      </a:r>
                      <a:endParaRPr lang="zh-CN" altLang="en-US" dirty="0"/>
                    </a:p>
                  </a:txBody>
                  <a:tcPr marL="91428" marR="91428">
                    <a:solidFill>
                      <a:srgbClr val="F2F2F2"/>
                    </a:solidFill>
                  </a:tcPr>
                </a:tc>
                <a:tc>
                  <a:txBody>
                    <a:bodyPr/>
                    <a:lstStyle/>
                    <a:p>
                      <a:pPr algn="ctr"/>
                      <a:r>
                        <a:rPr lang="en-US" altLang="zh-CN" dirty="0"/>
                        <a:t>RMB 5-30 million (USD 0.8-5 million)</a:t>
                      </a:r>
                      <a:endParaRPr lang="zh-CN" altLang="en-US" dirty="0"/>
                    </a:p>
                  </a:txBody>
                  <a:tcPr marL="91428" marR="91428">
                    <a:solidFill>
                      <a:srgbClr val="F2F2F2"/>
                    </a:solidFill>
                  </a:tcPr>
                </a:tc>
                <a:extLst>
                  <a:ext uri="{0D108BD9-81ED-4DB2-BD59-A6C34878D82A}">
                    <a16:rowId xmlns:a16="http://schemas.microsoft.com/office/drawing/2014/main" val="1769398167"/>
                  </a:ext>
                </a:extLst>
              </a:tr>
              <a:tr h="373774">
                <a:tc>
                  <a:txBody>
                    <a:bodyPr/>
                    <a:lstStyle/>
                    <a:p>
                      <a:pPr algn="ctr"/>
                      <a:r>
                        <a:rPr lang="en-US" altLang="zh-CN" dirty="0"/>
                        <a:t>Micro</a:t>
                      </a:r>
                      <a:endParaRPr lang="zh-CN" altLang="en-US" dirty="0"/>
                    </a:p>
                  </a:txBody>
                  <a:tcPr marL="91428" marR="91428">
                    <a:solidFill>
                      <a:srgbClr val="F2F2F2"/>
                    </a:solidFill>
                  </a:tcPr>
                </a:tc>
                <a:tc>
                  <a:txBody>
                    <a:bodyPr/>
                    <a:lstStyle/>
                    <a:p>
                      <a:pPr algn="ctr"/>
                      <a:r>
                        <a:rPr lang="en-US" altLang="zh-CN" dirty="0"/>
                        <a:t>&lt; USD 0.1 million</a:t>
                      </a:r>
                      <a:endParaRPr lang="zh-CN" altLang="en-US" dirty="0"/>
                    </a:p>
                  </a:txBody>
                  <a:tcPr marL="91428" marR="91428">
                    <a:solidFill>
                      <a:srgbClr val="F2F2F2"/>
                    </a:solidFill>
                  </a:tcPr>
                </a:tc>
                <a:tc>
                  <a:txBody>
                    <a:bodyPr/>
                    <a:lstStyle/>
                    <a:p>
                      <a:pPr algn="ctr"/>
                      <a:r>
                        <a:rPr lang="en-US" altLang="zh-CN" dirty="0"/>
                        <a:t>&lt; RMB 5 million (&lt; USD 0.8 million)</a:t>
                      </a:r>
                      <a:endParaRPr lang="zh-CN" altLang="en-US" dirty="0"/>
                    </a:p>
                  </a:txBody>
                  <a:tcPr marL="91428" marR="91428">
                    <a:solidFill>
                      <a:srgbClr val="F2F2F2"/>
                    </a:solidFill>
                  </a:tcPr>
                </a:tc>
                <a:extLst>
                  <a:ext uri="{0D108BD9-81ED-4DB2-BD59-A6C34878D82A}">
                    <a16:rowId xmlns:a16="http://schemas.microsoft.com/office/drawing/2014/main" val="3703341929"/>
                  </a:ext>
                </a:extLst>
              </a:tr>
              <a:tr h="373774">
                <a:tc gridSpan="3">
                  <a:txBody>
                    <a:bodyPr/>
                    <a:lstStyle/>
                    <a:p>
                      <a:pPr marL="0" marR="0" lvl="0" indent="0" algn="ctr" defTabSz="914239" rtl="0" eaLnBrk="1" fontAlgn="auto" latinLnBrk="0" hangingPunct="1">
                        <a:lnSpc>
                          <a:spcPct val="100000"/>
                        </a:lnSpc>
                        <a:spcBef>
                          <a:spcPts val="0"/>
                        </a:spcBef>
                        <a:spcAft>
                          <a:spcPts val="0"/>
                        </a:spcAft>
                        <a:buClrTx/>
                        <a:buSzTx/>
                        <a:buFontTx/>
                        <a:buNone/>
                        <a:tabLst/>
                        <a:defRPr/>
                      </a:pPr>
                      <a:r>
                        <a:rPr lang="en-US" altLang="zh-CN" b="1" dirty="0">
                          <a:solidFill>
                            <a:schemeClr val="tx1"/>
                          </a:solidFill>
                        </a:rPr>
                        <a:t>Classify MSMEs by loan amount</a:t>
                      </a:r>
                      <a:endParaRPr lang="zh-CN" altLang="en-US" b="1" dirty="0">
                        <a:solidFill>
                          <a:schemeClr val="tx1"/>
                        </a:solidFill>
                      </a:endParaRPr>
                    </a:p>
                  </a:txBody>
                  <a:tcPr marL="91428" marR="91428">
                    <a:solidFill>
                      <a:schemeClr val="bg1"/>
                    </a:solidFill>
                  </a:tcPr>
                </a:tc>
                <a:tc hMerge="1">
                  <a:txBody>
                    <a:bodyPr/>
                    <a:lstStyle/>
                    <a:p>
                      <a:endParaRPr lang="zh-CN" altLang="en-US" dirty="0"/>
                    </a:p>
                  </a:txBody>
                  <a:tcPr>
                    <a:solidFill>
                      <a:schemeClr val="bg1"/>
                    </a:solidFill>
                  </a:tcPr>
                </a:tc>
                <a:tc hMerge="1">
                  <a:txBody>
                    <a:bodyPr/>
                    <a:lstStyle/>
                    <a:p>
                      <a:endParaRPr lang="zh-CN" altLang="en-US" dirty="0"/>
                    </a:p>
                  </a:txBody>
                  <a:tcPr>
                    <a:solidFill>
                      <a:schemeClr val="bg1"/>
                    </a:solidFill>
                  </a:tcPr>
                </a:tc>
                <a:extLst>
                  <a:ext uri="{0D108BD9-81ED-4DB2-BD59-A6C34878D82A}">
                    <a16:rowId xmlns:a16="http://schemas.microsoft.com/office/drawing/2014/main" val="1292087288"/>
                  </a:ext>
                </a:extLst>
              </a:tr>
              <a:tr h="373774">
                <a:tc>
                  <a:txBody>
                    <a:bodyPr/>
                    <a:lstStyle/>
                    <a:p>
                      <a:pPr marL="0" marR="0" lvl="0" indent="0" algn="ctr" defTabSz="914239" rtl="0" eaLnBrk="1" fontAlgn="auto" latinLnBrk="0" hangingPunct="1">
                        <a:lnSpc>
                          <a:spcPct val="100000"/>
                        </a:lnSpc>
                        <a:spcBef>
                          <a:spcPts val="0"/>
                        </a:spcBef>
                        <a:spcAft>
                          <a:spcPts val="0"/>
                        </a:spcAft>
                        <a:buClrTx/>
                        <a:buSzTx/>
                        <a:buFontTx/>
                        <a:buNone/>
                        <a:tabLst/>
                        <a:defRPr/>
                      </a:pPr>
                      <a:r>
                        <a:rPr lang="en-US" altLang="zh-CN" dirty="0"/>
                        <a:t>Classification</a:t>
                      </a:r>
                      <a:endParaRPr lang="zh-CN" altLang="en-US" dirty="0"/>
                    </a:p>
                  </a:txBody>
                  <a:tcPr marL="91428" marR="91428">
                    <a:solidFill>
                      <a:srgbClr val="A1E7A6"/>
                    </a:solidFill>
                  </a:tcPr>
                </a:tc>
                <a:tc>
                  <a:txBody>
                    <a:bodyPr/>
                    <a:lstStyle/>
                    <a:p>
                      <a:pPr algn="ctr"/>
                      <a:r>
                        <a:rPr lang="en-US" altLang="zh-CN" dirty="0"/>
                        <a:t>The World Bank</a:t>
                      </a:r>
                      <a:endParaRPr lang="zh-CN" altLang="en-US" dirty="0"/>
                    </a:p>
                  </a:txBody>
                  <a:tcPr marL="91428" marR="91428">
                    <a:solidFill>
                      <a:srgbClr val="A1E7A6"/>
                    </a:solidFill>
                  </a:tcPr>
                </a:tc>
                <a:tc>
                  <a:txBody>
                    <a:bodyPr/>
                    <a:lstStyle/>
                    <a:p>
                      <a:pPr algn="ctr"/>
                      <a:r>
                        <a:rPr lang="en-US" altLang="zh-CN" dirty="0"/>
                        <a:t>Banks in China</a:t>
                      </a:r>
                      <a:endParaRPr lang="zh-CN" altLang="en-US" dirty="0"/>
                    </a:p>
                  </a:txBody>
                  <a:tcPr marL="91428" marR="91428">
                    <a:solidFill>
                      <a:srgbClr val="A1E7A6"/>
                    </a:solidFill>
                  </a:tcPr>
                </a:tc>
                <a:extLst>
                  <a:ext uri="{0D108BD9-81ED-4DB2-BD59-A6C34878D82A}">
                    <a16:rowId xmlns:a16="http://schemas.microsoft.com/office/drawing/2014/main" val="591095516"/>
                  </a:ext>
                </a:extLst>
              </a:tr>
              <a:tr h="373774">
                <a:tc>
                  <a:txBody>
                    <a:bodyPr/>
                    <a:lstStyle/>
                    <a:p>
                      <a:pPr algn="ctr"/>
                      <a:r>
                        <a:rPr lang="en-US" altLang="zh-CN" dirty="0"/>
                        <a:t>Medium</a:t>
                      </a:r>
                      <a:endParaRPr lang="zh-CN" altLang="en-US" dirty="0"/>
                    </a:p>
                  </a:txBody>
                  <a:tcPr marL="91428" marR="91428">
                    <a:solidFill>
                      <a:srgbClr val="F2F2F2"/>
                    </a:solidFill>
                  </a:tcPr>
                </a:tc>
                <a:tc>
                  <a:txBody>
                    <a:bodyPr/>
                    <a:lstStyle/>
                    <a:p>
                      <a:pPr algn="ctr"/>
                      <a:r>
                        <a:rPr lang="en-US" altLang="zh-CN" dirty="0"/>
                        <a:t>USD 0.1-1 million</a:t>
                      </a:r>
                      <a:endParaRPr lang="zh-CN" altLang="en-US" dirty="0"/>
                    </a:p>
                  </a:txBody>
                  <a:tcPr marL="91428" marR="91428">
                    <a:solidFill>
                      <a:srgbClr val="F2F2F2"/>
                    </a:solidFill>
                  </a:tcPr>
                </a:tc>
                <a:tc>
                  <a:txBody>
                    <a:bodyPr/>
                    <a:lstStyle/>
                    <a:p>
                      <a:pPr algn="ctr"/>
                      <a:r>
                        <a:rPr lang="en-US" altLang="zh-CN" dirty="0"/>
                        <a:t>&gt; RMB 5 million (&gt; USD 0.8 million)</a:t>
                      </a:r>
                      <a:endParaRPr lang="zh-CN" altLang="en-US" dirty="0"/>
                    </a:p>
                  </a:txBody>
                  <a:tcPr marL="91428" marR="91428">
                    <a:solidFill>
                      <a:srgbClr val="F2F2F2"/>
                    </a:solidFill>
                  </a:tcPr>
                </a:tc>
                <a:extLst>
                  <a:ext uri="{0D108BD9-81ED-4DB2-BD59-A6C34878D82A}">
                    <a16:rowId xmlns:a16="http://schemas.microsoft.com/office/drawing/2014/main" val="658070506"/>
                  </a:ext>
                </a:extLst>
              </a:tr>
              <a:tr h="373774">
                <a:tc>
                  <a:txBody>
                    <a:bodyPr/>
                    <a:lstStyle/>
                    <a:p>
                      <a:pPr algn="ctr"/>
                      <a:r>
                        <a:rPr lang="en-US" altLang="zh-CN" dirty="0"/>
                        <a:t>Small</a:t>
                      </a:r>
                      <a:endParaRPr lang="zh-CN" altLang="en-US" dirty="0"/>
                    </a:p>
                  </a:txBody>
                  <a:tcPr marL="91428" marR="91428">
                    <a:solidFill>
                      <a:srgbClr val="F2F2F2"/>
                    </a:solidFill>
                  </a:tcPr>
                </a:tc>
                <a:tc>
                  <a:txBody>
                    <a:bodyPr/>
                    <a:lstStyle/>
                    <a:p>
                      <a:pPr algn="ctr"/>
                      <a:r>
                        <a:rPr lang="en-US" altLang="zh-CN" dirty="0"/>
                        <a:t>USD 0.01-0.1 million</a:t>
                      </a:r>
                      <a:endParaRPr lang="zh-CN" altLang="en-US" dirty="0"/>
                    </a:p>
                  </a:txBody>
                  <a:tcPr marL="91428" marR="91428">
                    <a:solidFill>
                      <a:srgbClr val="F2F2F2"/>
                    </a:solidFill>
                  </a:tcPr>
                </a:tc>
                <a:tc>
                  <a:txBody>
                    <a:bodyPr/>
                    <a:lstStyle/>
                    <a:p>
                      <a:pPr algn="ctr"/>
                      <a:r>
                        <a:rPr lang="en-US" altLang="zh-CN" dirty="0"/>
                        <a:t>RMB 1-5 million (USD 0.15-0.8 million)</a:t>
                      </a:r>
                      <a:endParaRPr lang="zh-CN" altLang="en-US" dirty="0"/>
                    </a:p>
                  </a:txBody>
                  <a:tcPr marL="91428" marR="91428">
                    <a:solidFill>
                      <a:srgbClr val="F2F2F2"/>
                    </a:solidFill>
                  </a:tcPr>
                </a:tc>
                <a:extLst>
                  <a:ext uri="{0D108BD9-81ED-4DB2-BD59-A6C34878D82A}">
                    <a16:rowId xmlns:a16="http://schemas.microsoft.com/office/drawing/2014/main" val="2113332183"/>
                  </a:ext>
                </a:extLst>
              </a:tr>
              <a:tr h="373774">
                <a:tc>
                  <a:txBody>
                    <a:bodyPr/>
                    <a:lstStyle/>
                    <a:p>
                      <a:pPr algn="ctr"/>
                      <a:r>
                        <a:rPr lang="en-US" altLang="zh-CN" dirty="0"/>
                        <a:t>Micro</a:t>
                      </a:r>
                      <a:endParaRPr lang="zh-CN" altLang="en-US" dirty="0"/>
                    </a:p>
                  </a:txBody>
                  <a:tcPr marL="91428" marR="91428">
                    <a:solidFill>
                      <a:srgbClr val="F2F2F2"/>
                    </a:solidFill>
                  </a:tcPr>
                </a:tc>
                <a:tc>
                  <a:txBody>
                    <a:bodyPr/>
                    <a:lstStyle/>
                    <a:p>
                      <a:pPr algn="ctr"/>
                      <a:r>
                        <a:rPr lang="en-US" altLang="zh-CN" dirty="0"/>
                        <a:t>&lt; USD 0.01 million</a:t>
                      </a:r>
                      <a:endParaRPr lang="zh-CN" altLang="en-US" dirty="0"/>
                    </a:p>
                  </a:txBody>
                  <a:tcPr marL="91428" marR="91428">
                    <a:solidFill>
                      <a:srgbClr val="F2F2F2"/>
                    </a:solidFill>
                  </a:tcPr>
                </a:tc>
                <a:tc>
                  <a:txBody>
                    <a:bodyPr/>
                    <a:lstStyle/>
                    <a:p>
                      <a:pPr algn="ctr"/>
                      <a:r>
                        <a:rPr lang="en-US" altLang="zh-CN" dirty="0"/>
                        <a:t>&lt; RMB 1 million (&lt; USD 0.15 million)</a:t>
                      </a:r>
                      <a:endParaRPr lang="zh-CN" altLang="en-US" dirty="0"/>
                    </a:p>
                  </a:txBody>
                  <a:tcPr marL="91428" marR="91428">
                    <a:solidFill>
                      <a:srgbClr val="F2F2F2"/>
                    </a:solidFill>
                  </a:tcPr>
                </a:tc>
                <a:extLst>
                  <a:ext uri="{0D108BD9-81ED-4DB2-BD59-A6C34878D82A}">
                    <a16:rowId xmlns:a16="http://schemas.microsoft.com/office/drawing/2014/main" val="2924512176"/>
                  </a:ext>
                </a:extLst>
              </a:tr>
            </a:tbl>
          </a:graphicData>
        </a:graphic>
      </p:graphicFrame>
      <p:sp>
        <p:nvSpPr>
          <p:cNvPr id="20547" name="矩形 7">
            <a:extLst>
              <a:ext uri="{FF2B5EF4-FFF2-40B4-BE49-F238E27FC236}">
                <a16:creationId xmlns:a16="http://schemas.microsoft.com/office/drawing/2014/main" id="{32523FFA-5D58-477C-A55D-5E89026B97C4}"/>
              </a:ext>
            </a:extLst>
          </p:cNvPr>
          <p:cNvSpPr>
            <a:spLocks noChangeArrowheads="1"/>
          </p:cNvSpPr>
          <p:nvPr/>
        </p:nvSpPr>
        <p:spPr bwMode="auto">
          <a:xfrm>
            <a:off x="179512" y="6212493"/>
            <a:ext cx="79208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1200" dirty="0"/>
              <a:t>China: the 2017 version of classification criteria announced by MIIT, use the average numbers across industries</a:t>
            </a:r>
            <a:endParaRPr lang="zh-CN" alt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标题 1">
            <a:extLst>
              <a:ext uri="{FF2B5EF4-FFF2-40B4-BE49-F238E27FC236}">
                <a16:creationId xmlns:a16="http://schemas.microsoft.com/office/drawing/2014/main" id="{B879B754-FC44-4009-9FCE-93C4B7B945BF}"/>
              </a:ext>
            </a:extLst>
          </p:cNvPr>
          <p:cNvSpPr>
            <a:spLocks noGrp="1"/>
          </p:cNvSpPr>
          <p:nvPr>
            <p:ph type="title"/>
          </p:nvPr>
        </p:nvSpPr>
        <p:spPr/>
        <p:txBody>
          <a:bodyPr/>
          <a:lstStyle/>
          <a:p>
            <a:endParaRPr lang="zh-CN" altLang="en-US"/>
          </a:p>
        </p:txBody>
      </p:sp>
      <p:sp>
        <p:nvSpPr>
          <p:cNvPr id="21507" name="内容占位符 2">
            <a:extLst>
              <a:ext uri="{FF2B5EF4-FFF2-40B4-BE49-F238E27FC236}">
                <a16:creationId xmlns:a16="http://schemas.microsoft.com/office/drawing/2014/main" id="{AF2328AA-5EFE-4B1E-9AF4-868A9068F58E}"/>
              </a:ext>
            </a:extLst>
          </p:cNvPr>
          <p:cNvSpPr>
            <a:spLocks noGrp="1"/>
          </p:cNvSpPr>
          <p:nvPr>
            <p:ph idx="1"/>
          </p:nvPr>
        </p:nvSpPr>
        <p:spPr>
          <a:xfrm>
            <a:off x="-25096" y="1189905"/>
            <a:ext cx="8928992" cy="2626566"/>
          </a:xfrm>
        </p:spPr>
        <p:txBody>
          <a:bodyPr/>
          <a:lstStyle/>
          <a:p>
            <a:r>
              <a:rPr lang="en-US" altLang="zh-CN" dirty="0"/>
              <a:t>Key roles of MSMEs in China</a:t>
            </a:r>
          </a:p>
          <a:p>
            <a:pPr lvl="1"/>
            <a:r>
              <a:rPr lang="en-US" altLang="zh-CN" dirty="0"/>
              <a:t>99.6% of businesses are MSMEs</a:t>
            </a:r>
          </a:p>
          <a:p>
            <a:pPr lvl="1"/>
            <a:r>
              <a:rPr lang="en-US" altLang="zh-CN" dirty="0"/>
              <a:t>Contribute to nearly 76% of total employment</a:t>
            </a:r>
          </a:p>
          <a:p>
            <a:pPr lvl="1"/>
            <a:r>
              <a:rPr lang="en-US" altLang="zh-CN" dirty="0"/>
              <a:t>Contribute to 60% of GDP</a:t>
            </a:r>
          </a:p>
          <a:p>
            <a:pPr lvl="1"/>
            <a:r>
              <a:rPr lang="en-US" altLang="zh-CN" dirty="0"/>
              <a:t>Contribute to 50% of tax revenue</a:t>
            </a:r>
            <a:endParaRPr lang="zh-CN" altLang="en-US" dirty="0"/>
          </a:p>
        </p:txBody>
      </p:sp>
      <p:grpSp>
        <p:nvGrpSpPr>
          <p:cNvPr id="4" name="Group 3">
            <a:extLst>
              <a:ext uri="{FF2B5EF4-FFF2-40B4-BE49-F238E27FC236}">
                <a16:creationId xmlns:a16="http://schemas.microsoft.com/office/drawing/2014/main" id="{CF1A6BD9-5B32-469E-8051-F4A724A943F0}"/>
              </a:ext>
            </a:extLst>
          </p:cNvPr>
          <p:cNvGrpSpPr/>
          <p:nvPr/>
        </p:nvGrpSpPr>
        <p:grpSpPr>
          <a:xfrm>
            <a:off x="4848157" y="3855507"/>
            <a:ext cx="3596878" cy="2989070"/>
            <a:chOff x="5052344" y="3860800"/>
            <a:chExt cx="3596878" cy="2989070"/>
          </a:xfrm>
        </p:grpSpPr>
        <p:sp>
          <p:nvSpPr>
            <p:cNvPr id="21509" name="矩形 6">
              <a:extLst>
                <a:ext uri="{FF2B5EF4-FFF2-40B4-BE49-F238E27FC236}">
                  <a16:creationId xmlns:a16="http://schemas.microsoft.com/office/drawing/2014/main" id="{2B9A15E5-6FFA-48F2-ABA1-6086FC6A082F}"/>
                </a:ext>
              </a:extLst>
            </p:cNvPr>
            <p:cNvSpPr>
              <a:spLocks noChangeArrowheads="1"/>
            </p:cNvSpPr>
            <p:nvPr/>
          </p:nvSpPr>
          <p:spPr bwMode="auto">
            <a:xfrm>
              <a:off x="5052344" y="6326650"/>
              <a:ext cx="3596878" cy="5232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t>Proportion of workers in self-employed traders in total employment</a:t>
              </a:r>
              <a:endParaRPr lang="zh-CN" altLang="en-US" sz="1400" dirty="0"/>
            </a:p>
          </p:txBody>
        </p:sp>
        <p:grpSp>
          <p:nvGrpSpPr>
            <p:cNvPr id="21511" name="Group 6">
              <a:extLst>
                <a:ext uri="{FF2B5EF4-FFF2-40B4-BE49-F238E27FC236}">
                  <a16:creationId xmlns:a16="http://schemas.microsoft.com/office/drawing/2014/main" id="{8E93E291-52E0-4A2A-A627-B2D9A91B5D7B}"/>
                </a:ext>
              </a:extLst>
            </p:cNvPr>
            <p:cNvGrpSpPr>
              <a:grpSpLocks/>
            </p:cNvGrpSpPr>
            <p:nvPr/>
          </p:nvGrpSpPr>
          <p:grpSpPr bwMode="auto">
            <a:xfrm>
              <a:off x="5148263" y="3860800"/>
              <a:ext cx="3455987" cy="2447925"/>
              <a:chOff x="5148263" y="3860800"/>
              <a:chExt cx="3455987" cy="2447925"/>
            </a:xfrm>
          </p:grpSpPr>
          <p:grpSp>
            <p:nvGrpSpPr>
              <p:cNvPr id="21512" name="Group 5">
                <a:extLst>
                  <a:ext uri="{FF2B5EF4-FFF2-40B4-BE49-F238E27FC236}">
                    <a16:creationId xmlns:a16="http://schemas.microsoft.com/office/drawing/2014/main" id="{0CB9CFE0-25AB-47CE-BA6B-577B5EE5878B}"/>
                  </a:ext>
                </a:extLst>
              </p:cNvPr>
              <p:cNvGrpSpPr>
                <a:grpSpLocks/>
              </p:cNvGrpSpPr>
              <p:nvPr/>
            </p:nvGrpSpPr>
            <p:grpSpPr bwMode="auto">
              <a:xfrm>
                <a:off x="5148263" y="3860800"/>
                <a:ext cx="3455987" cy="2447925"/>
                <a:chOff x="5148263" y="3860800"/>
                <a:chExt cx="3455987" cy="2447925"/>
              </a:xfrm>
            </p:grpSpPr>
            <p:pic>
              <p:nvPicPr>
                <p:cNvPr id="21514" name="图表 15">
                  <a:extLst>
                    <a:ext uri="{FF2B5EF4-FFF2-40B4-BE49-F238E27FC236}">
                      <a16:creationId xmlns:a16="http://schemas.microsoft.com/office/drawing/2014/main" id="{94DEC2BF-C9C1-4430-8439-0A1CB7C2E4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3860800"/>
                  <a:ext cx="3455987"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A24F4ECE-5339-41CC-9B98-B0F441A623E8}"/>
                    </a:ext>
                  </a:extLst>
                </p:cNvPr>
                <p:cNvSpPr/>
                <p:nvPr/>
              </p:nvSpPr>
              <p:spPr>
                <a:xfrm rot="1973878">
                  <a:off x="5567363" y="5986463"/>
                  <a:ext cx="74612" cy="73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Rectangle 10">
                  <a:extLst>
                    <a:ext uri="{FF2B5EF4-FFF2-40B4-BE49-F238E27FC236}">
                      <a16:creationId xmlns:a16="http://schemas.microsoft.com/office/drawing/2014/main" id="{6C00100C-9D01-4455-9C55-F22E05BBDED2}"/>
                    </a:ext>
                  </a:extLst>
                </p:cNvPr>
                <p:cNvSpPr/>
                <p:nvPr/>
              </p:nvSpPr>
              <p:spPr>
                <a:xfrm rot="1973878">
                  <a:off x="5781675" y="5986463"/>
                  <a:ext cx="73025" cy="73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Rectangle 11">
                  <a:extLst>
                    <a:ext uri="{FF2B5EF4-FFF2-40B4-BE49-F238E27FC236}">
                      <a16:creationId xmlns:a16="http://schemas.microsoft.com/office/drawing/2014/main" id="{3BC83217-A908-4950-8738-7757E5D242E5}"/>
                    </a:ext>
                  </a:extLst>
                </p:cNvPr>
                <p:cNvSpPr/>
                <p:nvPr/>
              </p:nvSpPr>
              <p:spPr>
                <a:xfrm rot="1973878">
                  <a:off x="5997575" y="5989638"/>
                  <a:ext cx="74613" cy="73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Rectangle 12">
                  <a:extLst>
                    <a:ext uri="{FF2B5EF4-FFF2-40B4-BE49-F238E27FC236}">
                      <a16:creationId xmlns:a16="http://schemas.microsoft.com/office/drawing/2014/main" id="{42648803-913F-4EEB-87E1-C5DAA911D650}"/>
                    </a:ext>
                  </a:extLst>
                </p:cNvPr>
                <p:cNvSpPr/>
                <p:nvPr/>
              </p:nvSpPr>
              <p:spPr>
                <a:xfrm rot="1973878">
                  <a:off x="6210300" y="5988050"/>
                  <a:ext cx="73025" cy="73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Rectangle 13">
                  <a:extLst>
                    <a:ext uri="{FF2B5EF4-FFF2-40B4-BE49-F238E27FC236}">
                      <a16:creationId xmlns:a16="http://schemas.microsoft.com/office/drawing/2014/main" id="{D69F968A-E1A5-409A-B5EC-B69717D4B992}"/>
                    </a:ext>
                  </a:extLst>
                </p:cNvPr>
                <p:cNvSpPr/>
                <p:nvPr/>
              </p:nvSpPr>
              <p:spPr>
                <a:xfrm rot="2291088">
                  <a:off x="6416675" y="5984875"/>
                  <a:ext cx="74613" cy="746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6" name="Rectangle 15">
                  <a:extLst>
                    <a:ext uri="{FF2B5EF4-FFF2-40B4-BE49-F238E27FC236}">
                      <a16:creationId xmlns:a16="http://schemas.microsoft.com/office/drawing/2014/main" id="{BAAE7564-1A5C-49E4-B2F4-4F65D446DACC}"/>
                    </a:ext>
                  </a:extLst>
                </p:cNvPr>
                <p:cNvSpPr/>
                <p:nvPr/>
              </p:nvSpPr>
              <p:spPr>
                <a:xfrm rot="2291088">
                  <a:off x="6630988" y="5989638"/>
                  <a:ext cx="73025" cy="73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Rectangle 16">
                  <a:extLst>
                    <a:ext uri="{FF2B5EF4-FFF2-40B4-BE49-F238E27FC236}">
                      <a16:creationId xmlns:a16="http://schemas.microsoft.com/office/drawing/2014/main" id="{100AF456-6A49-4C5C-B56F-37A9E6623289}"/>
                    </a:ext>
                  </a:extLst>
                </p:cNvPr>
                <p:cNvSpPr/>
                <p:nvPr/>
              </p:nvSpPr>
              <p:spPr>
                <a:xfrm rot="2291088">
                  <a:off x="6843713" y="5989638"/>
                  <a:ext cx="74612" cy="73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Rectangle 17">
                  <a:extLst>
                    <a:ext uri="{FF2B5EF4-FFF2-40B4-BE49-F238E27FC236}">
                      <a16:creationId xmlns:a16="http://schemas.microsoft.com/office/drawing/2014/main" id="{183FB2B6-CBDF-4F8B-8EF1-5BA638E66A0F}"/>
                    </a:ext>
                  </a:extLst>
                </p:cNvPr>
                <p:cNvSpPr/>
                <p:nvPr/>
              </p:nvSpPr>
              <p:spPr>
                <a:xfrm rot="2291088">
                  <a:off x="7058025" y="5984875"/>
                  <a:ext cx="73025" cy="73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9" name="Rectangle 18">
                  <a:extLst>
                    <a:ext uri="{FF2B5EF4-FFF2-40B4-BE49-F238E27FC236}">
                      <a16:creationId xmlns:a16="http://schemas.microsoft.com/office/drawing/2014/main" id="{4EF0A1A1-B4F5-4F7F-9195-2A981AD1B019}"/>
                    </a:ext>
                  </a:extLst>
                </p:cNvPr>
                <p:cNvSpPr/>
                <p:nvPr/>
              </p:nvSpPr>
              <p:spPr>
                <a:xfrm rot="2291088">
                  <a:off x="7275513" y="5991225"/>
                  <a:ext cx="73025" cy="73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0" name="Rectangle 19">
                  <a:extLst>
                    <a:ext uri="{FF2B5EF4-FFF2-40B4-BE49-F238E27FC236}">
                      <a16:creationId xmlns:a16="http://schemas.microsoft.com/office/drawing/2014/main" id="{8B0A8BF0-EA54-45EE-BEA3-31A7DB7323AB}"/>
                    </a:ext>
                  </a:extLst>
                </p:cNvPr>
                <p:cNvSpPr/>
                <p:nvPr/>
              </p:nvSpPr>
              <p:spPr>
                <a:xfrm rot="2291088">
                  <a:off x="7481888" y="5991225"/>
                  <a:ext cx="73025" cy="73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Rectangle 20">
                  <a:extLst>
                    <a:ext uri="{FF2B5EF4-FFF2-40B4-BE49-F238E27FC236}">
                      <a16:creationId xmlns:a16="http://schemas.microsoft.com/office/drawing/2014/main" id="{2FD8EAE7-9505-4E20-A2B4-E126D837BDCA}"/>
                    </a:ext>
                  </a:extLst>
                </p:cNvPr>
                <p:cNvSpPr/>
                <p:nvPr/>
              </p:nvSpPr>
              <p:spPr>
                <a:xfrm rot="2291088">
                  <a:off x="7693025" y="5984875"/>
                  <a:ext cx="74613" cy="73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2" name="Rectangle 21">
                  <a:extLst>
                    <a:ext uri="{FF2B5EF4-FFF2-40B4-BE49-F238E27FC236}">
                      <a16:creationId xmlns:a16="http://schemas.microsoft.com/office/drawing/2014/main" id="{403354F4-95C3-4272-981E-7182D1240AEC}"/>
                    </a:ext>
                  </a:extLst>
                </p:cNvPr>
                <p:cNvSpPr/>
                <p:nvPr/>
              </p:nvSpPr>
              <p:spPr>
                <a:xfrm rot="2291088">
                  <a:off x="7904163" y="5988050"/>
                  <a:ext cx="74612" cy="746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2">
                  <a:extLst>
                    <a:ext uri="{FF2B5EF4-FFF2-40B4-BE49-F238E27FC236}">
                      <a16:creationId xmlns:a16="http://schemas.microsoft.com/office/drawing/2014/main" id="{FA4356B4-1A5D-4822-BD1F-2A60EE160D91}"/>
                    </a:ext>
                  </a:extLst>
                </p:cNvPr>
                <p:cNvSpPr/>
                <p:nvPr/>
              </p:nvSpPr>
              <p:spPr>
                <a:xfrm rot="2918520">
                  <a:off x="8112125" y="5988050"/>
                  <a:ext cx="73025" cy="73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5" name="Rectangle 24">
                  <a:extLst>
                    <a:ext uri="{FF2B5EF4-FFF2-40B4-BE49-F238E27FC236}">
                      <a16:creationId xmlns:a16="http://schemas.microsoft.com/office/drawing/2014/main" id="{E75DB465-EDB7-48EC-98B4-56B7F694AB3B}"/>
                    </a:ext>
                  </a:extLst>
                </p:cNvPr>
                <p:cNvSpPr/>
                <p:nvPr/>
              </p:nvSpPr>
              <p:spPr>
                <a:xfrm rot="2918520">
                  <a:off x="8341519" y="5992019"/>
                  <a:ext cx="74613" cy="73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21513" name="TextBox 27">
                <a:extLst>
                  <a:ext uri="{FF2B5EF4-FFF2-40B4-BE49-F238E27FC236}">
                    <a16:creationId xmlns:a16="http://schemas.microsoft.com/office/drawing/2014/main" id="{07C7D1CB-7924-4BE5-B39B-6B938BFD055B}"/>
                  </a:ext>
                </a:extLst>
              </p:cNvPr>
              <p:cNvSpPr txBox="1">
                <a:spLocks noChangeArrowheads="1"/>
              </p:cNvSpPr>
              <p:nvPr/>
            </p:nvSpPr>
            <p:spPr bwMode="auto">
              <a:xfrm>
                <a:off x="5747477" y="3897929"/>
                <a:ext cx="2505687" cy="4331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50000"/>
                  </a:lnSpc>
                </a:pPr>
                <a:r>
                  <a:rPr lang="en-US" altLang="zh-CN" sz="1000" dirty="0"/>
                  <a:t>Proportion of workers in self-employed traders in total employment</a:t>
                </a:r>
              </a:p>
            </p:txBody>
          </p:sp>
        </p:grpSp>
      </p:grpSp>
      <p:grpSp>
        <p:nvGrpSpPr>
          <p:cNvPr id="2" name="Group 1">
            <a:extLst>
              <a:ext uri="{FF2B5EF4-FFF2-40B4-BE49-F238E27FC236}">
                <a16:creationId xmlns:a16="http://schemas.microsoft.com/office/drawing/2014/main" id="{2F7D0A70-1B5B-4A66-B938-EAEDDE35785C}"/>
              </a:ext>
            </a:extLst>
          </p:cNvPr>
          <p:cNvGrpSpPr/>
          <p:nvPr/>
        </p:nvGrpSpPr>
        <p:grpSpPr>
          <a:xfrm>
            <a:off x="307870" y="3868065"/>
            <a:ext cx="3779837" cy="2703026"/>
            <a:chOff x="1042988" y="4221163"/>
            <a:chExt cx="3779837" cy="2703026"/>
          </a:xfrm>
        </p:grpSpPr>
        <p:sp>
          <p:nvSpPr>
            <p:cNvPr id="21508" name="矩形 5">
              <a:extLst>
                <a:ext uri="{FF2B5EF4-FFF2-40B4-BE49-F238E27FC236}">
                  <a16:creationId xmlns:a16="http://schemas.microsoft.com/office/drawing/2014/main" id="{341AC4B2-7327-475A-8840-F59C9B29CB3C}"/>
                </a:ext>
              </a:extLst>
            </p:cNvPr>
            <p:cNvSpPr>
              <a:spLocks noChangeArrowheads="1"/>
            </p:cNvSpPr>
            <p:nvPr/>
          </p:nvSpPr>
          <p:spPr bwMode="auto">
            <a:xfrm>
              <a:off x="1203299" y="6400969"/>
              <a:ext cx="345921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t>Number of large, medium, small and micro enterprises (in ten thousands)</a:t>
              </a:r>
              <a:endParaRPr lang="zh-CN" altLang="en-US" sz="1400" dirty="0"/>
            </a:p>
          </p:txBody>
        </p:sp>
        <p:grpSp>
          <p:nvGrpSpPr>
            <p:cNvPr id="21510" name="Group 4">
              <a:extLst>
                <a:ext uri="{FF2B5EF4-FFF2-40B4-BE49-F238E27FC236}">
                  <a16:creationId xmlns:a16="http://schemas.microsoft.com/office/drawing/2014/main" id="{6DFE8FF6-EBD1-49AC-8280-A2569E26E8EE}"/>
                </a:ext>
              </a:extLst>
            </p:cNvPr>
            <p:cNvGrpSpPr>
              <a:grpSpLocks/>
            </p:cNvGrpSpPr>
            <p:nvPr/>
          </p:nvGrpSpPr>
          <p:grpSpPr bwMode="auto">
            <a:xfrm>
              <a:off x="1042988" y="4221163"/>
              <a:ext cx="3779837" cy="2160587"/>
              <a:chOff x="1042988" y="4221163"/>
              <a:chExt cx="3779837" cy="2160587"/>
            </a:xfrm>
          </p:grpSpPr>
          <p:pic>
            <p:nvPicPr>
              <p:cNvPr id="21529" name="图表 8">
                <a:extLst>
                  <a:ext uri="{FF2B5EF4-FFF2-40B4-BE49-F238E27FC236}">
                    <a16:creationId xmlns:a16="http://schemas.microsoft.com/office/drawing/2014/main" id="{9807A135-E931-45F7-95D8-7D42032562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4221163"/>
                <a:ext cx="3779837"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30" name="TextBox 1">
                <a:extLst>
                  <a:ext uri="{FF2B5EF4-FFF2-40B4-BE49-F238E27FC236}">
                    <a16:creationId xmlns:a16="http://schemas.microsoft.com/office/drawing/2014/main" id="{580F4FA1-224C-4CF2-83C6-917E0002FB0A}"/>
                  </a:ext>
                </a:extLst>
              </p:cNvPr>
              <p:cNvSpPr txBox="1">
                <a:spLocks noChangeArrowheads="1"/>
              </p:cNvSpPr>
              <p:nvPr/>
            </p:nvSpPr>
            <p:spPr bwMode="auto">
              <a:xfrm>
                <a:off x="4307871" y="4894182"/>
                <a:ext cx="408146" cy="80528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50000"/>
                  </a:lnSpc>
                </a:pPr>
                <a:r>
                  <a:rPr lang="en-US" altLang="zh-CN" sz="900"/>
                  <a:t>Large</a:t>
                </a:r>
              </a:p>
              <a:p>
                <a:pPr>
                  <a:lnSpc>
                    <a:spcPct val="150000"/>
                  </a:lnSpc>
                </a:pPr>
                <a:r>
                  <a:rPr lang="en-US" altLang="zh-CN" sz="900"/>
                  <a:t>Medium</a:t>
                </a:r>
                <a:br>
                  <a:rPr lang="en-US" altLang="zh-CN" sz="900"/>
                </a:br>
                <a:r>
                  <a:rPr lang="en-US" altLang="zh-CN" sz="900"/>
                  <a:t>Small</a:t>
                </a:r>
              </a:p>
              <a:p>
                <a:pPr>
                  <a:lnSpc>
                    <a:spcPct val="150000"/>
                  </a:lnSpc>
                </a:pPr>
                <a:r>
                  <a:rPr lang="en-US" altLang="zh-CN" sz="900"/>
                  <a:t>Micro</a:t>
                </a:r>
                <a:endParaRPr lang="zh-CN" altLang="en-US" sz="900"/>
              </a:p>
            </p:txBody>
          </p:sp>
        </p:gr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BEDAF8A-686D-4E3C-9A9C-0BD7957E2771}"/>
              </a:ext>
            </a:extLst>
          </p:cNvPr>
          <p:cNvSpPr>
            <a:spLocks noGrp="1"/>
          </p:cNvSpPr>
          <p:nvPr>
            <p:ph type="title"/>
          </p:nvPr>
        </p:nvSpPr>
        <p:spPr>
          <a:xfrm>
            <a:off x="285750" y="-71438"/>
            <a:ext cx="8858250" cy="1141413"/>
          </a:xfrm>
        </p:spPr>
        <p:txBody>
          <a:bodyPr/>
          <a:lstStyle/>
          <a:p>
            <a:pPr lvl="2">
              <a:defRPr/>
            </a:pPr>
            <a:r>
              <a:rPr lang="en-US" altLang="zh-CN" b="0" dirty="0"/>
              <a:t>2. MSMEs need external support</a:t>
            </a:r>
            <a:endParaRPr lang="zh-CN" altLang="en-US" b="0" dirty="0">
              <a:latin typeface="+mn-ea"/>
            </a:endParaRPr>
          </a:p>
        </p:txBody>
      </p:sp>
      <p:sp>
        <p:nvSpPr>
          <p:cNvPr id="23555" name="内容占位符 2">
            <a:extLst>
              <a:ext uri="{FF2B5EF4-FFF2-40B4-BE49-F238E27FC236}">
                <a16:creationId xmlns:a16="http://schemas.microsoft.com/office/drawing/2014/main" id="{37F0727B-AAB4-4C52-BBC6-C9025E130633}"/>
              </a:ext>
            </a:extLst>
          </p:cNvPr>
          <p:cNvSpPr>
            <a:spLocks noGrp="1"/>
          </p:cNvSpPr>
          <p:nvPr>
            <p:ph idx="1"/>
          </p:nvPr>
        </p:nvSpPr>
        <p:spPr/>
        <p:txBody>
          <a:bodyPr/>
          <a:lstStyle/>
          <a:p>
            <a:r>
              <a:rPr lang="en-US" altLang="zh-CN" dirty="0"/>
              <a:t>Micro and small enterprises (MSEs) are relatively vulnerable</a:t>
            </a:r>
          </a:p>
          <a:p>
            <a:pPr lvl="1"/>
            <a:r>
              <a:rPr lang="en-US" altLang="zh-CN" dirty="0"/>
              <a:t>Mostly operate at the lower end of the value chain, considerably reliant on other players in the chain</a:t>
            </a:r>
          </a:p>
          <a:p>
            <a:pPr lvl="2"/>
            <a:r>
              <a:rPr lang="en-US" altLang="zh-CN" dirty="0"/>
              <a:t>Low bargaining power</a:t>
            </a:r>
          </a:p>
          <a:p>
            <a:pPr lvl="2"/>
            <a:r>
              <a:rPr lang="en-US" altLang="zh-CN" dirty="0"/>
              <a:t>Working capital taken away by upstream and downstream companies</a:t>
            </a:r>
          </a:p>
          <a:p>
            <a:pPr lvl="2"/>
            <a:r>
              <a:rPr lang="en-US" altLang="zh-CN" dirty="0"/>
              <a:t>More vulnerable to economic tremors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1">
            <a:extLst>
              <a:ext uri="{FF2B5EF4-FFF2-40B4-BE49-F238E27FC236}">
                <a16:creationId xmlns:a16="http://schemas.microsoft.com/office/drawing/2014/main" id="{B2F7B0C1-0093-4263-BADB-F361A54F1402}"/>
              </a:ext>
            </a:extLst>
          </p:cNvPr>
          <p:cNvSpPr>
            <a:spLocks noGrp="1"/>
          </p:cNvSpPr>
          <p:nvPr>
            <p:ph type="title"/>
          </p:nvPr>
        </p:nvSpPr>
        <p:spPr/>
        <p:txBody>
          <a:bodyPr/>
          <a:lstStyle/>
          <a:p>
            <a:endParaRPr lang="zh-CN" altLang="en-US"/>
          </a:p>
        </p:txBody>
      </p:sp>
      <p:sp>
        <p:nvSpPr>
          <p:cNvPr id="24579" name="内容占位符 2">
            <a:extLst>
              <a:ext uri="{FF2B5EF4-FFF2-40B4-BE49-F238E27FC236}">
                <a16:creationId xmlns:a16="http://schemas.microsoft.com/office/drawing/2014/main" id="{4D1987DC-CFE3-409C-A8AF-6733D10ED631}"/>
              </a:ext>
            </a:extLst>
          </p:cNvPr>
          <p:cNvSpPr>
            <a:spLocks noGrp="1"/>
          </p:cNvSpPr>
          <p:nvPr>
            <p:ph idx="1"/>
          </p:nvPr>
        </p:nvSpPr>
        <p:spPr/>
        <p:txBody>
          <a:bodyPr/>
          <a:lstStyle/>
          <a:p>
            <a:r>
              <a:rPr lang="en-US" altLang="zh-CN" sz="2800" dirty="0"/>
              <a:t>This study: MSEs mainly operate in manufacturing (38%) and wholesaling and retailing (36%)</a:t>
            </a:r>
          </a:p>
          <a:p>
            <a:r>
              <a:rPr lang="en-US" altLang="zh-CN" sz="2800" dirty="0"/>
              <a:t>Data from CME Survey: 21.74 and 26.2%, respectively</a:t>
            </a:r>
            <a:endParaRPr lang="zh-CN" altLang="en-US" sz="2800" dirty="0"/>
          </a:p>
          <a:p>
            <a:endParaRPr lang="zh-CN" altLang="en-US" sz="2800" dirty="0"/>
          </a:p>
        </p:txBody>
      </p:sp>
      <p:grpSp>
        <p:nvGrpSpPr>
          <p:cNvPr id="24580" name="Group 2">
            <a:extLst>
              <a:ext uri="{FF2B5EF4-FFF2-40B4-BE49-F238E27FC236}">
                <a16:creationId xmlns:a16="http://schemas.microsoft.com/office/drawing/2014/main" id="{A214D955-E603-46B2-ACD5-B2D4D59DEA6D}"/>
              </a:ext>
            </a:extLst>
          </p:cNvPr>
          <p:cNvGrpSpPr>
            <a:grpSpLocks/>
          </p:cNvGrpSpPr>
          <p:nvPr/>
        </p:nvGrpSpPr>
        <p:grpSpPr bwMode="auto">
          <a:xfrm>
            <a:off x="2987824" y="3964690"/>
            <a:ext cx="5976938" cy="2447925"/>
            <a:chOff x="2987824" y="3645024"/>
            <a:chExt cx="5976664" cy="2448272"/>
          </a:xfrm>
        </p:grpSpPr>
        <p:graphicFrame>
          <p:nvGraphicFramePr>
            <p:cNvPr id="5" name="图表 4">
              <a:extLst>
                <a:ext uri="{FF2B5EF4-FFF2-40B4-BE49-F238E27FC236}">
                  <a16:creationId xmlns:a16="http://schemas.microsoft.com/office/drawing/2014/main" id="{89ECE856-655C-43F7-885D-6F6F47817EFD}"/>
                </a:ext>
              </a:extLst>
            </p:cNvPr>
            <p:cNvGraphicFramePr/>
            <p:nvPr>
              <p:extLst>
                <p:ext uri="{D42A27DB-BD31-4B8C-83A1-F6EECF244321}">
                  <p14:modId xmlns:p14="http://schemas.microsoft.com/office/powerpoint/2010/main" val="3272211744"/>
                </p:ext>
              </p:extLst>
            </p:nvPr>
          </p:nvGraphicFramePr>
          <p:xfrm>
            <a:off x="2987824" y="3645024"/>
            <a:ext cx="5976664" cy="2448272"/>
          </p:xfrm>
          <a:graphic>
            <a:graphicData uri="http://schemas.openxmlformats.org/drawingml/2006/chart">
              <c:chart xmlns:c="http://schemas.openxmlformats.org/drawingml/2006/chart" xmlns:r="http://schemas.openxmlformats.org/officeDocument/2006/relationships" r:id="rId2"/>
            </a:graphicData>
          </a:graphic>
        </p:graphicFrame>
        <p:sp>
          <p:nvSpPr>
            <p:cNvPr id="24582" name="TextBox 1">
              <a:extLst>
                <a:ext uri="{FF2B5EF4-FFF2-40B4-BE49-F238E27FC236}">
                  <a16:creationId xmlns:a16="http://schemas.microsoft.com/office/drawing/2014/main" id="{C3C015CD-E52E-4ED8-84B7-5C6C6C168639}"/>
                </a:ext>
              </a:extLst>
            </p:cNvPr>
            <p:cNvSpPr txBox="1">
              <a:spLocks noChangeArrowheads="1"/>
            </p:cNvSpPr>
            <p:nvPr/>
          </p:nvSpPr>
          <p:spPr bwMode="auto">
            <a:xfrm>
              <a:off x="5137967" y="5765441"/>
              <a:ext cx="791911"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900"/>
                <a:t>Number of manufacturers</a:t>
              </a:r>
              <a:endParaRPr lang="zh-CN" altLang="en-US" sz="900"/>
            </a:p>
          </p:txBody>
        </p:sp>
        <p:sp>
          <p:nvSpPr>
            <p:cNvPr id="24583" name="TextBox 5">
              <a:extLst>
                <a:ext uri="{FF2B5EF4-FFF2-40B4-BE49-F238E27FC236}">
                  <a16:creationId xmlns:a16="http://schemas.microsoft.com/office/drawing/2014/main" id="{1E086115-74A6-4C01-8FF1-98E5D82DF081}"/>
                </a:ext>
              </a:extLst>
            </p:cNvPr>
            <p:cNvSpPr txBox="1">
              <a:spLocks noChangeArrowheads="1"/>
            </p:cNvSpPr>
            <p:nvPr/>
          </p:nvSpPr>
          <p:spPr bwMode="auto">
            <a:xfrm>
              <a:off x="6197272" y="5763718"/>
              <a:ext cx="1039024"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900"/>
                <a:t>Value added </a:t>
              </a:r>
              <a:br>
                <a:rPr lang="en-US" altLang="zh-CN" sz="900"/>
              </a:br>
              <a:r>
                <a:rPr lang="en-US" altLang="zh-CN" sz="900"/>
                <a:t>(for reference)</a:t>
              </a:r>
              <a:endParaRPr lang="zh-CN" altLang="en-US" sz="900"/>
            </a:p>
          </p:txBody>
        </p:sp>
        <p:sp>
          <p:nvSpPr>
            <p:cNvPr id="24584" name="TextBox 6">
              <a:extLst>
                <a:ext uri="{FF2B5EF4-FFF2-40B4-BE49-F238E27FC236}">
                  <a16:creationId xmlns:a16="http://schemas.microsoft.com/office/drawing/2014/main" id="{E20CD8D3-408C-4CCA-B79A-951DE1AB418A}"/>
                </a:ext>
              </a:extLst>
            </p:cNvPr>
            <p:cNvSpPr txBox="1">
              <a:spLocks noChangeArrowheads="1"/>
            </p:cNvSpPr>
            <p:nvPr/>
          </p:nvSpPr>
          <p:spPr bwMode="auto">
            <a:xfrm>
              <a:off x="7971964" y="5255646"/>
              <a:ext cx="791911" cy="3077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1000"/>
                <a:t>After-sales services</a:t>
              </a:r>
              <a:endParaRPr lang="zh-CN" altLang="en-US" sz="1000"/>
            </a:p>
          </p:txBody>
        </p:sp>
        <p:sp>
          <p:nvSpPr>
            <p:cNvPr id="24585" name="TextBox 7">
              <a:extLst>
                <a:ext uri="{FF2B5EF4-FFF2-40B4-BE49-F238E27FC236}">
                  <a16:creationId xmlns:a16="http://schemas.microsoft.com/office/drawing/2014/main" id="{93852F81-DFE8-4DE9-A223-B69D661B3128}"/>
                </a:ext>
              </a:extLst>
            </p:cNvPr>
            <p:cNvSpPr txBox="1">
              <a:spLocks noChangeArrowheads="1"/>
            </p:cNvSpPr>
            <p:nvPr/>
          </p:nvSpPr>
          <p:spPr bwMode="auto">
            <a:xfrm>
              <a:off x="7094114" y="5255646"/>
              <a:ext cx="791911"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1000"/>
                <a:t>Sales</a:t>
              </a:r>
              <a:endParaRPr lang="zh-CN" altLang="en-US" sz="1000"/>
            </a:p>
          </p:txBody>
        </p:sp>
        <p:sp>
          <p:nvSpPr>
            <p:cNvPr id="24586" name="TextBox 8">
              <a:extLst>
                <a:ext uri="{FF2B5EF4-FFF2-40B4-BE49-F238E27FC236}">
                  <a16:creationId xmlns:a16="http://schemas.microsoft.com/office/drawing/2014/main" id="{A6E1176A-C886-4302-9C50-2A05765A2E35}"/>
                </a:ext>
              </a:extLst>
            </p:cNvPr>
            <p:cNvSpPr txBox="1">
              <a:spLocks noChangeArrowheads="1"/>
            </p:cNvSpPr>
            <p:nvPr/>
          </p:nvSpPr>
          <p:spPr bwMode="auto">
            <a:xfrm>
              <a:off x="6198027" y="5255646"/>
              <a:ext cx="791911"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1000"/>
                <a:t>Assembling</a:t>
              </a:r>
              <a:endParaRPr lang="zh-CN" altLang="en-US" sz="1000"/>
            </a:p>
          </p:txBody>
        </p:sp>
        <p:sp>
          <p:nvSpPr>
            <p:cNvPr id="24587" name="TextBox 9">
              <a:extLst>
                <a:ext uri="{FF2B5EF4-FFF2-40B4-BE49-F238E27FC236}">
                  <a16:creationId xmlns:a16="http://schemas.microsoft.com/office/drawing/2014/main" id="{2C3BB737-2FDD-413B-A284-D1730670CB1B}"/>
                </a:ext>
              </a:extLst>
            </p:cNvPr>
            <p:cNvSpPr txBox="1">
              <a:spLocks noChangeArrowheads="1"/>
            </p:cNvSpPr>
            <p:nvPr/>
          </p:nvSpPr>
          <p:spPr bwMode="auto">
            <a:xfrm>
              <a:off x="4366160" y="5281046"/>
              <a:ext cx="791911" cy="36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1000"/>
                <a:t>Parts production</a:t>
              </a:r>
              <a:endParaRPr lang="zh-CN" altLang="en-US" sz="1000"/>
            </a:p>
          </p:txBody>
        </p:sp>
        <p:sp>
          <p:nvSpPr>
            <p:cNvPr id="24588" name="TextBox 10">
              <a:extLst>
                <a:ext uri="{FF2B5EF4-FFF2-40B4-BE49-F238E27FC236}">
                  <a16:creationId xmlns:a16="http://schemas.microsoft.com/office/drawing/2014/main" id="{E245F5E4-3B01-46B9-A943-42C55B053230}"/>
                </a:ext>
              </a:extLst>
            </p:cNvPr>
            <p:cNvSpPr txBox="1">
              <a:spLocks noChangeArrowheads="1"/>
            </p:cNvSpPr>
            <p:nvPr/>
          </p:nvSpPr>
          <p:spPr bwMode="auto">
            <a:xfrm>
              <a:off x="5291212" y="5266907"/>
              <a:ext cx="791911" cy="39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1000"/>
                <a:t>Modular parts production</a:t>
              </a:r>
              <a:endParaRPr lang="zh-CN" altLang="en-US" sz="1000"/>
            </a:p>
          </p:txBody>
        </p:sp>
        <p:sp>
          <p:nvSpPr>
            <p:cNvPr id="24589" name="TextBox 11">
              <a:extLst>
                <a:ext uri="{FF2B5EF4-FFF2-40B4-BE49-F238E27FC236}">
                  <a16:creationId xmlns:a16="http://schemas.microsoft.com/office/drawing/2014/main" id="{7097B3B3-BF6E-4E94-9881-47ED8DDDFA4D}"/>
                </a:ext>
              </a:extLst>
            </p:cNvPr>
            <p:cNvSpPr txBox="1">
              <a:spLocks noChangeArrowheads="1"/>
            </p:cNvSpPr>
            <p:nvPr/>
          </p:nvSpPr>
          <p:spPr bwMode="auto">
            <a:xfrm>
              <a:off x="3383026" y="5278435"/>
              <a:ext cx="984242"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1000"/>
                <a:t>Product development (e.g. prototypes)</a:t>
              </a:r>
              <a:endParaRPr lang="zh-CN" altLang="en-US" sz="1000"/>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标题 1">
            <a:extLst>
              <a:ext uri="{FF2B5EF4-FFF2-40B4-BE49-F238E27FC236}">
                <a16:creationId xmlns:a16="http://schemas.microsoft.com/office/drawing/2014/main" id="{21F73046-98A8-46C8-A3BB-43D9B83EE0B2}"/>
              </a:ext>
            </a:extLst>
          </p:cNvPr>
          <p:cNvSpPr>
            <a:spLocks noGrp="1"/>
          </p:cNvSpPr>
          <p:nvPr>
            <p:ph type="title"/>
          </p:nvPr>
        </p:nvSpPr>
        <p:spPr/>
        <p:txBody>
          <a:bodyPr/>
          <a:lstStyle/>
          <a:p>
            <a:endParaRPr lang="zh-CN" altLang="en-US"/>
          </a:p>
        </p:txBody>
      </p:sp>
      <p:sp>
        <p:nvSpPr>
          <p:cNvPr id="25603" name="内容占位符 2">
            <a:extLst>
              <a:ext uri="{FF2B5EF4-FFF2-40B4-BE49-F238E27FC236}">
                <a16:creationId xmlns:a16="http://schemas.microsoft.com/office/drawing/2014/main" id="{D77F4070-38B2-4C4D-88AA-9D9305B9B7BA}"/>
              </a:ext>
            </a:extLst>
          </p:cNvPr>
          <p:cNvSpPr>
            <a:spLocks noGrp="1"/>
          </p:cNvSpPr>
          <p:nvPr>
            <p:ph idx="1"/>
          </p:nvPr>
        </p:nvSpPr>
        <p:spPr>
          <a:xfrm>
            <a:off x="-108520" y="1165224"/>
            <a:ext cx="9073008" cy="5792167"/>
          </a:xfrm>
        </p:spPr>
        <p:txBody>
          <a:bodyPr/>
          <a:lstStyle/>
          <a:p>
            <a:pPr lvl="1"/>
            <a:r>
              <a:rPr lang="en-US" altLang="zh-CN" sz="2000" dirty="0"/>
              <a:t>Highly competitive industries, heavily influenced by cyclical economic fluctuations</a:t>
            </a:r>
          </a:p>
          <a:p>
            <a:pPr lvl="2"/>
            <a:r>
              <a:rPr lang="en-US" altLang="zh-CN" sz="1800" dirty="0"/>
              <a:t>Data from this study shows that MSEs mainly operate in manufacturing (38%) and wholesaling and retailing (36%) </a:t>
            </a:r>
            <a:br>
              <a:rPr lang="en-US" altLang="zh-CN" sz="1800" dirty="0"/>
            </a:br>
            <a:r>
              <a:rPr lang="en-US" altLang="zh-CN" sz="1800" dirty="0"/>
              <a:t>(data from CME Survey: 21.74% and 26.2%, respectively) </a:t>
            </a:r>
          </a:p>
          <a:p>
            <a:pPr lvl="2"/>
            <a:r>
              <a:rPr lang="en-US" altLang="zh-CN" sz="1800" dirty="0"/>
              <a:t>Fierce competition in manufacturing, wholesaling and retailing sectors, saturated markets, narrow profit margins</a:t>
            </a:r>
          </a:p>
          <a:p>
            <a:pPr lvl="2"/>
            <a:r>
              <a:rPr lang="en-US" altLang="zh-CN" sz="1800" dirty="0"/>
              <a:t>1/3 of the sample MSEs are located within 50 meters from competitors, and over 2/3 within 1,000 meters (CME Survey)</a:t>
            </a:r>
          </a:p>
          <a:p>
            <a:pPr lvl="1"/>
            <a:r>
              <a:rPr lang="en-US" altLang="zh-CN" sz="2000" dirty="0"/>
              <a:t>Small and medium-sized enterprises are changing rapidly due to business expansion or transformation</a:t>
            </a:r>
          </a:p>
          <a:p>
            <a:pPr lvl="2"/>
            <a:r>
              <a:rPr lang="en-US" altLang="zh-CN" sz="1800" dirty="0"/>
              <a:t>Rapid changes in strategy, market, human resources and technologies</a:t>
            </a:r>
          </a:p>
          <a:p>
            <a:pPr lvl="2"/>
            <a:r>
              <a:rPr lang="en-US" altLang="zh-CN" sz="1800" dirty="0"/>
              <a:t>High risks</a:t>
            </a:r>
          </a:p>
          <a:p>
            <a:pPr lvl="1"/>
            <a:r>
              <a:rPr lang="en-US" altLang="zh-CN" sz="2000" dirty="0"/>
              <a:t>Lack managerial expertise, shortage of high-caliber human resources</a:t>
            </a:r>
            <a:endParaRPr lang="zh-CN" altLang="en-US"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标题 1">
            <a:extLst>
              <a:ext uri="{FF2B5EF4-FFF2-40B4-BE49-F238E27FC236}">
                <a16:creationId xmlns:a16="http://schemas.microsoft.com/office/drawing/2014/main" id="{C278FF92-BD0D-487C-A1B6-2615B6E322BE}"/>
              </a:ext>
            </a:extLst>
          </p:cNvPr>
          <p:cNvSpPr>
            <a:spLocks noGrp="1"/>
          </p:cNvSpPr>
          <p:nvPr>
            <p:ph type="title"/>
          </p:nvPr>
        </p:nvSpPr>
        <p:spPr/>
        <p:txBody>
          <a:bodyPr/>
          <a:lstStyle/>
          <a:p>
            <a:endParaRPr lang="zh-CN" altLang="en-US"/>
          </a:p>
        </p:txBody>
      </p:sp>
      <p:sp>
        <p:nvSpPr>
          <p:cNvPr id="26627" name="内容占位符 2">
            <a:extLst>
              <a:ext uri="{FF2B5EF4-FFF2-40B4-BE49-F238E27FC236}">
                <a16:creationId xmlns:a16="http://schemas.microsoft.com/office/drawing/2014/main" id="{5C8538FA-F236-4DA5-A513-771065796D97}"/>
              </a:ext>
            </a:extLst>
          </p:cNvPr>
          <p:cNvSpPr>
            <a:spLocks noGrp="1"/>
          </p:cNvSpPr>
          <p:nvPr>
            <p:ph idx="1"/>
          </p:nvPr>
        </p:nvSpPr>
        <p:spPr>
          <a:xfrm>
            <a:off x="13359" y="1268760"/>
            <a:ext cx="8647113" cy="5040560"/>
          </a:xfrm>
        </p:spPr>
        <p:txBody>
          <a:bodyPr/>
          <a:lstStyle/>
          <a:p>
            <a:r>
              <a:rPr lang="en-US" altLang="zh-CN" dirty="0"/>
              <a:t>MSMEs need to be empowered</a:t>
            </a:r>
          </a:p>
          <a:p>
            <a:pPr lvl="1"/>
            <a:r>
              <a:rPr lang="en-US" altLang="zh-CN" dirty="0"/>
              <a:t>To understand empowerment of businesses</a:t>
            </a:r>
          </a:p>
          <a:p>
            <a:pPr lvl="2"/>
            <a:r>
              <a:rPr lang="en-US" altLang="zh-CN" dirty="0"/>
              <a:t>Inspire them through guidance, communication and demonstrations to nurture a new and improved management and innovation mindset</a:t>
            </a:r>
          </a:p>
          <a:p>
            <a:pPr lvl="3"/>
            <a:r>
              <a:rPr lang="en-US" altLang="zh-CN" dirty="0"/>
              <a:t>A good company needs to have strong operation and management capabilities, and the ability to continuously innovate to adapt to changing external environments and outperform competitors</a:t>
            </a:r>
          </a:p>
          <a:p>
            <a:pPr lvl="2"/>
            <a:r>
              <a:rPr lang="en-US" altLang="zh-CN" dirty="0"/>
              <a:t>Not external support such as tax incentives, funding or patent protection</a:t>
            </a:r>
          </a:p>
          <a:p>
            <a:r>
              <a:rPr lang="en-US" altLang="zh-CN" dirty="0"/>
              <a:t>International practices</a:t>
            </a:r>
          </a:p>
          <a:p>
            <a:pPr lvl="1"/>
            <a:endParaRPr lang="en-US" altLang="zh-CN"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EF77D-EB92-499E-B2B5-F18A5270C9AB}"/>
              </a:ext>
            </a:extLst>
          </p:cNvPr>
          <p:cNvSpPr>
            <a:spLocks noGrp="1"/>
          </p:cNvSpPr>
          <p:nvPr>
            <p:ph type="title"/>
          </p:nvPr>
        </p:nvSpPr>
        <p:spPr>
          <a:xfrm>
            <a:off x="1" y="-71438"/>
            <a:ext cx="9144000" cy="1141413"/>
          </a:xfrm>
        </p:spPr>
        <p:txBody>
          <a:bodyPr/>
          <a:lstStyle/>
          <a:p>
            <a:r>
              <a:rPr lang="de-DE" altLang="zh-CN" sz="3200" dirty="0"/>
              <a:t>International practices: the US Government</a:t>
            </a:r>
            <a:endParaRPr lang="zh-CN" altLang="en-US" sz="3200" dirty="0"/>
          </a:p>
        </p:txBody>
      </p:sp>
      <p:sp>
        <p:nvSpPr>
          <p:cNvPr id="3" name="Content Placeholder 2">
            <a:extLst>
              <a:ext uri="{FF2B5EF4-FFF2-40B4-BE49-F238E27FC236}">
                <a16:creationId xmlns:a16="http://schemas.microsoft.com/office/drawing/2014/main" id="{33872219-2C7A-41F6-AFB8-63BA47372C6B}"/>
              </a:ext>
            </a:extLst>
          </p:cNvPr>
          <p:cNvSpPr>
            <a:spLocks noGrp="1"/>
          </p:cNvSpPr>
          <p:nvPr>
            <p:ph idx="1"/>
          </p:nvPr>
        </p:nvSpPr>
        <p:spPr>
          <a:xfrm>
            <a:off x="319641" y="1268760"/>
            <a:ext cx="8229600" cy="4527550"/>
          </a:xfrm>
        </p:spPr>
        <p:txBody>
          <a:bodyPr/>
          <a:lstStyle/>
          <a:p>
            <a:pPr marL="457200" indent="-457200">
              <a:buFont typeface="+mj-lt"/>
              <a:buAutoNum type="arabicPeriod"/>
            </a:pPr>
            <a:r>
              <a:rPr lang="en-US" altLang="zh-CN" sz="2000" b="1" dirty="0"/>
              <a:t>Professional support and counseling</a:t>
            </a:r>
            <a:br>
              <a:rPr lang="en-US" altLang="zh-CN" sz="2000" dirty="0"/>
            </a:br>
            <a:r>
              <a:rPr lang="en-US" altLang="zh-CN" sz="2000" dirty="0"/>
              <a:t>The Small Business Administration has organized a large number of senior experts and specialized technical professionals across the country to provide small companies with professional and academic support, and technical and business counseling at over 900 small business development centers</a:t>
            </a:r>
          </a:p>
          <a:p>
            <a:pPr marL="457200" indent="-457200">
              <a:buFont typeface="+mj-lt"/>
              <a:buAutoNum type="arabicPeriod" startAt="2"/>
            </a:pPr>
            <a:r>
              <a:rPr lang="en-US" altLang="zh-CN" sz="2000" b="1" dirty="0"/>
              <a:t>Management training</a:t>
            </a:r>
            <a:br>
              <a:rPr lang="en-US" altLang="zh-CN" sz="2000" dirty="0"/>
            </a:br>
            <a:r>
              <a:rPr lang="en-US" altLang="zh-CN" sz="2000" dirty="0"/>
              <a:t>Various management training programs targeting small companies have been rolled out by chambers of commerce, secondary and post-secondary schools, trade associations and adult education groups to offer training in technology, distribution, decision making and other management-related topics, as well as lectures, seminars, and a variety of publications</a:t>
            </a:r>
            <a:endParaRPr lang="zh-CN" altLang="en-US" sz="2000" dirty="0"/>
          </a:p>
        </p:txBody>
      </p:sp>
    </p:spTree>
    <p:extLst>
      <p:ext uri="{BB962C8B-B14F-4D97-AF65-F5344CB8AC3E}">
        <p14:creationId xmlns:p14="http://schemas.microsoft.com/office/powerpoint/2010/main" val="2619287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EF77D-EB92-499E-B2B5-F18A5270C9AB}"/>
              </a:ext>
            </a:extLst>
          </p:cNvPr>
          <p:cNvSpPr>
            <a:spLocks noGrp="1"/>
          </p:cNvSpPr>
          <p:nvPr>
            <p:ph type="title"/>
          </p:nvPr>
        </p:nvSpPr>
        <p:spPr>
          <a:xfrm>
            <a:off x="-56803" y="0"/>
            <a:ext cx="9200803" cy="1141413"/>
          </a:xfrm>
        </p:spPr>
        <p:txBody>
          <a:bodyPr/>
          <a:lstStyle/>
          <a:p>
            <a:r>
              <a:rPr lang="de-DE" altLang="zh-CN" sz="2800" dirty="0"/>
              <a:t>International practices: Government of Japan</a:t>
            </a:r>
            <a:endParaRPr lang="zh-CN" altLang="en-US" sz="2800" dirty="0"/>
          </a:p>
        </p:txBody>
      </p:sp>
      <p:sp>
        <p:nvSpPr>
          <p:cNvPr id="3" name="Content Placeholder 2">
            <a:extLst>
              <a:ext uri="{FF2B5EF4-FFF2-40B4-BE49-F238E27FC236}">
                <a16:creationId xmlns:a16="http://schemas.microsoft.com/office/drawing/2014/main" id="{33872219-2C7A-41F6-AFB8-63BA47372C6B}"/>
              </a:ext>
            </a:extLst>
          </p:cNvPr>
          <p:cNvSpPr>
            <a:spLocks noGrp="1"/>
          </p:cNvSpPr>
          <p:nvPr>
            <p:ph idx="1"/>
          </p:nvPr>
        </p:nvSpPr>
        <p:spPr>
          <a:xfrm>
            <a:off x="88641" y="1268760"/>
            <a:ext cx="8229600" cy="4527550"/>
          </a:xfrm>
        </p:spPr>
        <p:txBody>
          <a:bodyPr/>
          <a:lstStyle/>
          <a:p>
            <a:pPr marL="457200" indent="-457200">
              <a:buFont typeface="+mj-lt"/>
              <a:buAutoNum type="arabicPeriod"/>
            </a:pPr>
            <a:r>
              <a:rPr lang="en-US" altLang="zh-CN" sz="2000" b="1" dirty="0"/>
              <a:t>SME diagnosis and guidance system</a:t>
            </a:r>
            <a:br>
              <a:rPr lang="en-US" altLang="zh-CN" sz="2000" dirty="0"/>
            </a:br>
            <a:r>
              <a:rPr lang="en-US" altLang="zh-CN" sz="2000" dirty="0"/>
              <a:t>Local governments set up the system to diagnose, at the request of SME management, the current state of business operation and management, and help the companies identify and solve their problems</a:t>
            </a:r>
          </a:p>
          <a:p>
            <a:pPr marL="457200" indent="-457200">
              <a:buFont typeface="+mj-lt"/>
              <a:buAutoNum type="arabicPeriod"/>
            </a:pPr>
            <a:r>
              <a:rPr lang="en-US" altLang="zh-CN" sz="2000" b="1" dirty="0"/>
              <a:t>Establish and finance SME universities</a:t>
            </a:r>
            <a:br>
              <a:rPr lang="en-US" altLang="zh-CN" sz="2000" dirty="0"/>
            </a:br>
            <a:r>
              <a:rPr lang="en-US" altLang="zh-CN" sz="2000" dirty="0"/>
              <a:t>Provide non-degree education for SME managers, instructors at local SME guidance agencies, members of SME groups, and business founders</a:t>
            </a:r>
          </a:p>
          <a:p>
            <a:pPr marL="457200" indent="-457200">
              <a:buFont typeface="+mj-lt"/>
              <a:buAutoNum type="arabicPeriod" startAt="3"/>
            </a:pPr>
            <a:r>
              <a:rPr lang="en-US" altLang="zh-CN" sz="2000" b="1" dirty="0"/>
              <a:t>Bring together social stakeholders </a:t>
            </a:r>
            <a:br>
              <a:rPr lang="en-US" altLang="zh-CN" sz="2000" dirty="0"/>
            </a:br>
            <a:r>
              <a:rPr lang="en-US" altLang="zh-CN" sz="2000" dirty="0"/>
              <a:t>To train employees for SMEs, including the SME Policy Review Committee, the SME Agency, the Japanese Businessmen’s Club and the SME Association</a:t>
            </a:r>
            <a:endParaRPr lang="zh-CN" altLang="en-US" sz="2000" dirty="0"/>
          </a:p>
        </p:txBody>
      </p:sp>
    </p:spTree>
    <p:extLst>
      <p:ext uri="{BB962C8B-B14F-4D97-AF65-F5344CB8AC3E}">
        <p14:creationId xmlns:p14="http://schemas.microsoft.com/office/powerpoint/2010/main" val="18880057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A3A3D-2186-496E-8503-6D5F0BEDE67A}"/>
              </a:ext>
            </a:extLst>
          </p:cNvPr>
          <p:cNvSpPr>
            <a:spLocks noGrp="1"/>
          </p:cNvSpPr>
          <p:nvPr>
            <p:ph type="title"/>
          </p:nvPr>
        </p:nvSpPr>
        <p:spPr>
          <a:xfrm>
            <a:off x="1" y="-71438"/>
            <a:ext cx="8892480" cy="1141413"/>
          </a:xfrm>
        </p:spPr>
        <p:txBody>
          <a:bodyPr/>
          <a:lstStyle/>
          <a:p>
            <a:r>
              <a:rPr lang="de-DE" altLang="zh-CN" sz="2800" dirty="0"/>
              <a:t>International practices: Government of Germany</a:t>
            </a:r>
            <a:endParaRPr lang="zh-CN" altLang="en-US" sz="2800" dirty="0"/>
          </a:p>
        </p:txBody>
      </p:sp>
      <p:sp>
        <p:nvSpPr>
          <p:cNvPr id="3" name="Content Placeholder 2">
            <a:extLst>
              <a:ext uri="{FF2B5EF4-FFF2-40B4-BE49-F238E27FC236}">
                <a16:creationId xmlns:a16="http://schemas.microsoft.com/office/drawing/2014/main" id="{0D0B5439-3B8A-403C-8554-5468503750FD}"/>
              </a:ext>
            </a:extLst>
          </p:cNvPr>
          <p:cNvSpPr>
            <a:spLocks noGrp="1"/>
          </p:cNvSpPr>
          <p:nvPr>
            <p:ph idx="1"/>
          </p:nvPr>
        </p:nvSpPr>
        <p:spPr/>
        <p:txBody>
          <a:bodyPr/>
          <a:lstStyle/>
          <a:p>
            <a:pPr marL="0" indent="0">
              <a:buNone/>
            </a:pPr>
            <a:r>
              <a:rPr lang="en-US" altLang="zh-CN" sz="2000" b="1" dirty="0"/>
              <a:t>Organize trainings</a:t>
            </a:r>
          </a:p>
          <a:p>
            <a:r>
              <a:rPr lang="en-US" altLang="zh-CN" sz="2000" dirty="0"/>
              <a:t>A multi-sectoral training center has been established in each state to train specialized professionals through various arrangements, including off-the-job training, half-time training, and after-work training</a:t>
            </a:r>
          </a:p>
          <a:p>
            <a:r>
              <a:rPr lang="en-US" altLang="zh-CN" sz="2000" dirty="0"/>
              <a:t>According to the Vocational Training Act, young people are required to have technical training, and businesses to provide occupations for trainees. Businesses offering apprentice training are granted subsidies from governments</a:t>
            </a:r>
          </a:p>
          <a:p>
            <a:r>
              <a:rPr lang="en-US" altLang="zh-CN" sz="2000" dirty="0"/>
              <a:t>With financial support from governments, Chambers of Crafts (HWKs) are working to provide training and testing for staff at SMEs through various programs to enhance their technical know-how and management abilities.</a:t>
            </a:r>
            <a:endParaRPr lang="zh-CN" altLang="en-US" sz="2000" dirty="0"/>
          </a:p>
        </p:txBody>
      </p:sp>
    </p:spTree>
    <p:extLst>
      <p:ext uri="{BB962C8B-B14F-4D97-AF65-F5344CB8AC3E}">
        <p14:creationId xmlns:p14="http://schemas.microsoft.com/office/powerpoint/2010/main" val="434647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标题 1">
            <a:extLst>
              <a:ext uri="{FF2B5EF4-FFF2-40B4-BE49-F238E27FC236}">
                <a16:creationId xmlns:a16="http://schemas.microsoft.com/office/drawing/2014/main" id="{0B328450-C1D9-41F1-8EAC-6F5C2477146B}"/>
              </a:ext>
            </a:extLst>
          </p:cNvPr>
          <p:cNvSpPr>
            <a:spLocks noGrp="1"/>
          </p:cNvSpPr>
          <p:nvPr>
            <p:ph type="title"/>
          </p:nvPr>
        </p:nvSpPr>
        <p:spPr>
          <a:xfrm>
            <a:off x="285750" y="-71438"/>
            <a:ext cx="8174682" cy="1141413"/>
          </a:xfrm>
        </p:spPr>
        <p:txBody>
          <a:bodyPr/>
          <a:lstStyle/>
          <a:p>
            <a:r>
              <a:rPr lang="en-US" altLang="zh-CN" dirty="0"/>
              <a:t>3. How to empower MSMEs</a:t>
            </a:r>
            <a:endParaRPr lang="zh-CN" altLang="en-US" dirty="0"/>
          </a:p>
        </p:txBody>
      </p:sp>
      <p:sp>
        <p:nvSpPr>
          <p:cNvPr id="28675" name="内容占位符 2">
            <a:extLst>
              <a:ext uri="{FF2B5EF4-FFF2-40B4-BE49-F238E27FC236}">
                <a16:creationId xmlns:a16="http://schemas.microsoft.com/office/drawing/2014/main" id="{2C503799-8539-4F2C-BC60-0B839589FD09}"/>
              </a:ext>
            </a:extLst>
          </p:cNvPr>
          <p:cNvSpPr>
            <a:spLocks noGrp="1"/>
          </p:cNvSpPr>
          <p:nvPr>
            <p:ph idx="1"/>
          </p:nvPr>
        </p:nvSpPr>
        <p:spPr>
          <a:xfrm>
            <a:off x="285750" y="1412776"/>
            <a:ext cx="8475662" cy="4527550"/>
          </a:xfrm>
        </p:spPr>
        <p:txBody>
          <a:bodyPr/>
          <a:lstStyle/>
          <a:p>
            <a:pPr eaLnBrk="1" hangingPunct="1"/>
            <a:r>
              <a:rPr lang="en-US" altLang="zh-CN" dirty="0"/>
              <a:t>How do we start?</a:t>
            </a:r>
          </a:p>
          <a:p>
            <a:pPr lvl="1" eaLnBrk="1" hangingPunct="1"/>
            <a:r>
              <a:rPr lang="en-US" altLang="zh-CN" dirty="0"/>
              <a:t>WHO needs to be empowered?</a:t>
            </a:r>
            <a:r>
              <a:rPr lang="zh-CN" altLang="en-US" dirty="0"/>
              <a:t> </a:t>
            </a:r>
            <a:endParaRPr lang="en-US" altLang="zh-CN" dirty="0"/>
          </a:p>
          <a:p>
            <a:pPr lvl="1" eaLnBrk="1" hangingPunct="1"/>
            <a:r>
              <a:rPr lang="en-US" altLang="zh-CN" dirty="0"/>
              <a:t>WHAT are the demands for empowerment?</a:t>
            </a:r>
          </a:p>
          <a:p>
            <a:pPr lvl="1" eaLnBrk="1" hangingPunct="1"/>
            <a:r>
              <a:rPr lang="en-US" altLang="zh-CN" dirty="0"/>
              <a:t>HOW to empower them?</a:t>
            </a:r>
          </a:p>
          <a:p>
            <a:pPr eaLnBrk="1" hangingPunct="1"/>
            <a:r>
              <a:rPr lang="en-US" altLang="zh-CN" dirty="0"/>
              <a:t>Questionnaire design</a:t>
            </a:r>
          </a:p>
          <a:p>
            <a:pPr lvl="1" eaLnBrk="1" hangingPunct="1"/>
            <a:r>
              <a:rPr lang="en-US" altLang="zh-CN" dirty="0"/>
              <a:t>Identify demands for empowerment by examining businesses’ management and innovation capabilities</a:t>
            </a:r>
          </a:p>
          <a:p>
            <a:pPr lvl="1" eaLnBrk="1" hangingPunct="1"/>
            <a:r>
              <a:rPr lang="en-US" altLang="zh-CN" dirty="0"/>
              <a:t>Directly ask about demands for empowerment</a:t>
            </a:r>
            <a:endParaRPr lang="zh-CN"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标题 1">
            <a:extLst>
              <a:ext uri="{FF2B5EF4-FFF2-40B4-BE49-F238E27FC236}">
                <a16:creationId xmlns:a16="http://schemas.microsoft.com/office/drawing/2014/main" id="{D7220E5A-71A9-4D3A-9BE3-6684B9563234}"/>
              </a:ext>
            </a:extLst>
          </p:cNvPr>
          <p:cNvSpPr>
            <a:spLocks noGrp="1"/>
          </p:cNvSpPr>
          <p:nvPr>
            <p:ph type="title"/>
          </p:nvPr>
        </p:nvSpPr>
        <p:spPr/>
        <p:txBody>
          <a:bodyPr/>
          <a:lstStyle/>
          <a:p>
            <a:endParaRPr lang="zh-CN" altLang="en-US"/>
          </a:p>
        </p:txBody>
      </p:sp>
      <p:sp>
        <p:nvSpPr>
          <p:cNvPr id="29699" name="内容占位符 2">
            <a:extLst>
              <a:ext uri="{FF2B5EF4-FFF2-40B4-BE49-F238E27FC236}">
                <a16:creationId xmlns:a16="http://schemas.microsoft.com/office/drawing/2014/main" id="{25DBF962-23DE-4BC9-B758-5C55B719DB4E}"/>
              </a:ext>
            </a:extLst>
          </p:cNvPr>
          <p:cNvSpPr>
            <a:spLocks noGrp="1"/>
          </p:cNvSpPr>
          <p:nvPr>
            <p:ph idx="1"/>
          </p:nvPr>
        </p:nvSpPr>
        <p:spPr/>
        <p:txBody>
          <a:bodyPr/>
          <a:lstStyle/>
          <a:p>
            <a:r>
              <a:rPr lang="en-US" altLang="zh-CN" dirty="0"/>
              <a:t>Indirect questions</a:t>
            </a:r>
          </a:p>
          <a:p>
            <a:pPr lvl="1"/>
            <a:r>
              <a:rPr lang="en-US" altLang="zh-CN" dirty="0"/>
              <a:t>Management capabilities</a:t>
            </a:r>
          </a:p>
          <a:p>
            <a:pPr lvl="1"/>
            <a:r>
              <a:rPr lang="en-US" altLang="zh-CN" dirty="0"/>
              <a:t>Innovation capabilities</a:t>
            </a:r>
          </a:p>
          <a:p>
            <a:r>
              <a:rPr lang="en-US" altLang="zh-CN" dirty="0"/>
              <a:t>Direct questions</a:t>
            </a:r>
          </a:p>
          <a:p>
            <a:pPr lvl="1"/>
            <a:r>
              <a:rPr lang="en-US" altLang="zh-CN" dirty="0"/>
              <a:t>Content of empowerment</a:t>
            </a:r>
          </a:p>
          <a:p>
            <a:pPr lvl="1"/>
            <a:r>
              <a:rPr lang="en-US" altLang="zh-CN" dirty="0"/>
              <a:t>Methods of empowerment</a:t>
            </a:r>
            <a:endParaRPr lang="zh-CN"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标题 1">
            <a:extLst>
              <a:ext uri="{FF2B5EF4-FFF2-40B4-BE49-F238E27FC236}">
                <a16:creationId xmlns:a16="http://schemas.microsoft.com/office/drawing/2014/main" id="{4EC9B831-BFC3-4BFD-A019-32B012590F8B}"/>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05E03CB9-2A49-428C-AA2C-2ABCC767E2A5}"/>
              </a:ext>
            </a:extLst>
          </p:cNvPr>
          <p:cNvSpPr>
            <a:spLocks noGrp="1"/>
          </p:cNvSpPr>
          <p:nvPr>
            <p:ph idx="1"/>
          </p:nvPr>
        </p:nvSpPr>
        <p:spPr/>
        <p:txBody>
          <a:bodyPr/>
          <a:lstStyle/>
          <a:p>
            <a:r>
              <a:rPr lang="en-US" altLang="zh-CN" dirty="0"/>
              <a:t>Indirect questions</a:t>
            </a:r>
          </a:p>
          <a:p>
            <a:pPr lvl="1"/>
            <a:r>
              <a:rPr lang="en-US" altLang="zh-CN" dirty="0"/>
              <a:t>Management capabilities</a:t>
            </a:r>
          </a:p>
          <a:p>
            <a:pPr lvl="1"/>
            <a:r>
              <a:rPr lang="en-US" altLang="zh-CN" dirty="0"/>
              <a:t>Innovation capabilities</a:t>
            </a:r>
          </a:p>
          <a:p>
            <a:pPr>
              <a:buFont typeface="Arial" charset="0"/>
              <a:buChar char="•"/>
              <a:defRPr/>
            </a:pPr>
            <a:r>
              <a:rPr lang="en-US" altLang="zh-CN" dirty="0">
                <a:solidFill>
                  <a:schemeClr val="accent1">
                    <a:lumMod val="40000"/>
                    <a:lumOff val="60000"/>
                  </a:schemeClr>
                </a:solidFill>
              </a:rPr>
              <a:t>Direct questions</a:t>
            </a:r>
          </a:p>
          <a:p>
            <a:pPr lvl="1">
              <a:buFont typeface="Arial" charset="0"/>
              <a:buChar char="–"/>
              <a:defRPr/>
            </a:pPr>
            <a:r>
              <a:rPr lang="en-US" altLang="zh-CN" dirty="0">
                <a:solidFill>
                  <a:schemeClr val="accent1">
                    <a:lumMod val="40000"/>
                    <a:lumOff val="60000"/>
                  </a:schemeClr>
                </a:solidFill>
              </a:rPr>
              <a:t>Content of empowerment</a:t>
            </a:r>
          </a:p>
          <a:p>
            <a:pPr lvl="1">
              <a:buFont typeface="Arial" charset="0"/>
              <a:buChar char="–"/>
              <a:defRPr/>
            </a:pPr>
            <a:r>
              <a:rPr lang="en-US" altLang="zh-CN" dirty="0">
                <a:solidFill>
                  <a:schemeClr val="accent1">
                    <a:lumMod val="40000"/>
                    <a:lumOff val="60000"/>
                  </a:schemeClr>
                </a:solidFill>
              </a:rPr>
              <a:t>Methods of empowerment</a:t>
            </a:r>
            <a:endParaRPr lang="zh-CN" altLang="en-US" dirty="0">
              <a:solidFill>
                <a:schemeClr val="accent1">
                  <a:lumMod val="40000"/>
                  <a:lumOff val="60000"/>
                </a:schemeClr>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标题 1">
            <a:extLst>
              <a:ext uri="{FF2B5EF4-FFF2-40B4-BE49-F238E27FC236}">
                <a16:creationId xmlns:a16="http://schemas.microsoft.com/office/drawing/2014/main" id="{4154BC97-AF88-403F-967F-9AF0CA42CCEC}"/>
              </a:ext>
            </a:extLst>
          </p:cNvPr>
          <p:cNvSpPr>
            <a:spLocks noGrp="1"/>
          </p:cNvSpPr>
          <p:nvPr>
            <p:ph type="title"/>
          </p:nvPr>
        </p:nvSpPr>
        <p:spPr/>
        <p:txBody>
          <a:bodyPr/>
          <a:lstStyle/>
          <a:p>
            <a:endParaRPr lang="zh-CN" altLang="en-US"/>
          </a:p>
        </p:txBody>
      </p:sp>
      <p:sp>
        <p:nvSpPr>
          <p:cNvPr id="31747" name="内容占位符 2">
            <a:extLst>
              <a:ext uri="{FF2B5EF4-FFF2-40B4-BE49-F238E27FC236}">
                <a16:creationId xmlns:a16="http://schemas.microsoft.com/office/drawing/2014/main" id="{37AC1123-4DE2-492D-A820-A844DF807912}"/>
              </a:ext>
            </a:extLst>
          </p:cNvPr>
          <p:cNvSpPr>
            <a:spLocks noGrp="1"/>
          </p:cNvSpPr>
          <p:nvPr>
            <p:ph idx="1"/>
          </p:nvPr>
        </p:nvSpPr>
        <p:spPr>
          <a:xfrm>
            <a:off x="285750" y="1185967"/>
            <a:ext cx="5294362" cy="5760987"/>
          </a:xfrm>
        </p:spPr>
        <p:txBody>
          <a:bodyPr/>
          <a:lstStyle/>
          <a:p>
            <a:r>
              <a:rPr lang="en-US" altLang="zh-CN" sz="2000" dirty="0"/>
              <a:t>Management</a:t>
            </a:r>
          </a:p>
          <a:p>
            <a:pPr lvl="1"/>
            <a:r>
              <a:rPr lang="en-US" altLang="zh-CN" sz="1800" dirty="0"/>
              <a:t>Operational management</a:t>
            </a:r>
          </a:p>
          <a:p>
            <a:pPr lvl="2"/>
            <a:r>
              <a:rPr lang="en-US" altLang="zh-CN" sz="1600" dirty="0"/>
              <a:t>Strategic management</a:t>
            </a:r>
          </a:p>
          <a:p>
            <a:pPr lvl="2"/>
            <a:r>
              <a:rPr lang="en-US" altLang="zh-CN" sz="1600" dirty="0"/>
              <a:t>Human resource management</a:t>
            </a:r>
          </a:p>
          <a:p>
            <a:pPr lvl="2"/>
            <a:r>
              <a:rPr lang="en-US" altLang="zh-CN" sz="1600" dirty="0"/>
              <a:t>Marketing management</a:t>
            </a:r>
          </a:p>
          <a:p>
            <a:pPr lvl="1"/>
            <a:r>
              <a:rPr lang="en-US" altLang="zh-CN" sz="1800" dirty="0"/>
              <a:t>Financial management</a:t>
            </a:r>
          </a:p>
          <a:p>
            <a:pPr lvl="2"/>
            <a:r>
              <a:rPr lang="en-US" altLang="zh-CN" sz="1600" dirty="0"/>
              <a:t>Alignment with standard practices</a:t>
            </a:r>
          </a:p>
          <a:p>
            <a:pPr lvl="2"/>
            <a:r>
              <a:rPr lang="en-US" altLang="zh-CN" sz="1600" dirty="0"/>
              <a:t>Fundraising management</a:t>
            </a:r>
          </a:p>
          <a:p>
            <a:pPr lvl="2"/>
            <a:r>
              <a:rPr lang="en-US" altLang="zh-CN" sz="1600" dirty="0"/>
              <a:t>Investment and wealth management</a:t>
            </a:r>
          </a:p>
          <a:p>
            <a:pPr lvl="2"/>
            <a:r>
              <a:rPr lang="en-US" altLang="zh-CN" sz="1600" dirty="0"/>
              <a:t>Management of working capital</a:t>
            </a:r>
          </a:p>
          <a:p>
            <a:pPr lvl="1"/>
            <a:r>
              <a:rPr lang="en-US" altLang="zh-CN" sz="1800" dirty="0"/>
              <a:t>Digital management</a:t>
            </a:r>
          </a:p>
          <a:p>
            <a:pPr lvl="2"/>
            <a:r>
              <a:rPr lang="en-US" altLang="zh-CN" sz="1600" dirty="0"/>
              <a:t>Digital inventory management</a:t>
            </a:r>
          </a:p>
          <a:p>
            <a:pPr lvl="2"/>
            <a:r>
              <a:rPr lang="en-US" altLang="zh-CN" sz="1600" dirty="0"/>
              <a:t>Digital work plan/process management</a:t>
            </a:r>
            <a:endParaRPr lang="zh-CN" altLang="en-US" sz="1600" dirty="0"/>
          </a:p>
          <a:p>
            <a:pPr lvl="2"/>
            <a:r>
              <a:rPr lang="en-US" altLang="zh-CN" sz="1600" dirty="0"/>
              <a:t>Digital collection and statistical analysis of production data</a:t>
            </a:r>
          </a:p>
          <a:p>
            <a:pPr lvl="2"/>
            <a:r>
              <a:rPr lang="en-US" altLang="zh-CN" sz="1600" dirty="0"/>
              <a:t>Digital customer demand analysis</a:t>
            </a:r>
          </a:p>
          <a:p>
            <a:pPr lvl="2"/>
            <a:r>
              <a:rPr lang="en-US" altLang="zh-CN" sz="1600" dirty="0"/>
              <a:t>Digital marketing management</a:t>
            </a:r>
          </a:p>
          <a:p>
            <a:pPr lvl="2"/>
            <a:r>
              <a:rPr lang="en-US" altLang="zh-CN" sz="1600" dirty="0"/>
              <a:t>Use of digital devices and equipment</a:t>
            </a:r>
            <a:endParaRPr lang="zh-CN" altLang="en-US" sz="1600" dirty="0"/>
          </a:p>
        </p:txBody>
      </p:sp>
      <p:sp>
        <p:nvSpPr>
          <p:cNvPr id="31748" name="内容占位符 2">
            <a:extLst>
              <a:ext uri="{FF2B5EF4-FFF2-40B4-BE49-F238E27FC236}">
                <a16:creationId xmlns:a16="http://schemas.microsoft.com/office/drawing/2014/main" id="{92E58B8A-8ED1-4329-A8FB-C0E8AC93FD49}"/>
              </a:ext>
            </a:extLst>
          </p:cNvPr>
          <p:cNvSpPr txBox="1">
            <a:spLocks/>
          </p:cNvSpPr>
          <p:nvPr/>
        </p:nvSpPr>
        <p:spPr bwMode="auto">
          <a:xfrm>
            <a:off x="5580112" y="1268413"/>
            <a:ext cx="3938587"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marL="341313" indent="-341313">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defRPr>
            </a:lvl1pPr>
            <a:lvl2pPr marL="741363" indent="-284163">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defRPr>
            </a:lvl5pPr>
            <a:lvl6pPr marL="25146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defRPr>
            </a:lvl6pPr>
            <a:lvl7pPr marL="29718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defRPr>
            </a:lvl7pPr>
            <a:lvl8pPr marL="34290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defRPr>
            </a:lvl8pPr>
            <a:lvl9pPr marL="38862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defRPr>
            </a:lvl9pPr>
          </a:lstStyle>
          <a:p>
            <a:r>
              <a:rPr lang="en-US" altLang="zh-CN" sz="2000" dirty="0"/>
              <a:t>Innovation</a:t>
            </a:r>
          </a:p>
          <a:p>
            <a:pPr lvl="1"/>
            <a:r>
              <a:rPr lang="en-US" altLang="zh-CN" sz="1800" dirty="0"/>
              <a:t>Awareness</a:t>
            </a:r>
          </a:p>
          <a:p>
            <a:pPr lvl="1"/>
            <a:r>
              <a:rPr lang="en-US" altLang="zh-CN" sz="1800" dirty="0"/>
              <a:t>Approaches</a:t>
            </a:r>
          </a:p>
          <a:p>
            <a:pPr lvl="1"/>
            <a:r>
              <a:rPr lang="en-US" altLang="zh-CN" sz="1800" dirty="0"/>
              <a:t>Innovation output</a:t>
            </a:r>
          </a:p>
          <a:p>
            <a:pPr lvl="1"/>
            <a:r>
              <a:rPr lang="en-US" altLang="zh-CN" sz="1800" dirty="0"/>
              <a:t>Drivers of success</a:t>
            </a:r>
          </a:p>
          <a:p>
            <a:pPr lvl="1"/>
            <a:r>
              <a:rPr lang="en-US" altLang="zh-CN" sz="1800" dirty="0"/>
              <a:t>Obstacles</a:t>
            </a:r>
          </a:p>
          <a:p>
            <a:pPr lvl="1">
              <a:buFontTx/>
              <a:buNone/>
            </a:pPr>
            <a:endParaRPr lang="en-US" altLang="zh-CN" sz="1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标题 1">
            <a:extLst>
              <a:ext uri="{FF2B5EF4-FFF2-40B4-BE49-F238E27FC236}">
                <a16:creationId xmlns:a16="http://schemas.microsoft.com/office/drawing/2014/main" id="{6CCA075D-45CE-46F3-BCA7-0E388C43B1BF}"/>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508D0E28-7075-43DD-A766-53406A9295FE}"/>
              </a:ext>
            </a:extLst>
          </p:cNvPr>
          <p:cNvSpPr>
            <a:spLocks noGrp="1"/>
          </p:cNvSpPr>
          <p:nvPr>
            <p:ph idx="1"/>
          </p:nvPr>
        </p:nvSpPr>
        <p:spPr>
          <a:xfrm>
            <a:off x="285750" y="1268760"/>
            <a:ext cx="5450631" cy="4527550"/>
          </a:xfrm>
        </p:spPr>
        <p:txBody>
          <a:bodyPr/>
          <a:lstStyle/>
          <a:p>
            <a:r>
              <a:rPr lang="en-US" altLang="zh-CN" dirty="0">
                <a:solidFill>
                  <a:schemeClr val="accent1">
                    <a:lumMod val="40000"/>
                    <a:lumOff val="60000"/>
                  </a:schemeClr>
                </a:solidFill>
              </a:rPr>
              <a:t>Indirect questions</a:t>
            </a:r>
          </a:p>
          <a:p>
            <a:pPr lvl="1"/>
            <a:r>
              <a:rPr lang="en-US" altLang="zh-CN" dirty="0">
                <a:solidFill>
                  <a:schemeClr val="accent1">
                    <a:lumMod val="40000"/>
                    <a:lumOff val="60000"/>
                  </a:schemeClr>
                </a:solidFill>
              </a:rPr>
              <a:t>Management capabilities</a:t>
            </a:r>
          </a:p>
          <a:p>
            <a:pPr lvl="1"/>
            <a:r>
              <a:rPr lang="en-US" altLang="zh-CN" dirty="0">
                <a:solidFill>
                  <a:schemeClr val="accent1">
                    <a:lumMod val="40000"/>
                    <a:lumOff val="60000"/>
                  </a:schemeClr>
                </a:solidFill>
              </a:rPr>
              <a:t>Innovation capabilities</a:t>
            </a:r>
          </a:p>
          <a:p>
            <a:r>
              <a:rPr lang="en-US" altLang="zh-CN" dirty="0"/>
              <a:t>Direct questions</a:t>
            </a:r>
          </a:p>
          <a:p>
            <a:pPr lvl="1"/>
            <a:r>
              <a:rPr lang="en-US" altLang="zh-CN" dirty="0"/>
              <a:t>Content of empowerment</a:t>
            </a:r>
          </a:p>
          <a:p>
            <a:pPr lvl="1"/>
            <a:r>
              <a:rPr lang="en-US" altLang="zh-CN" dirty="0"/>
              <a:t>Methods of empowerment</a:t>
            </a:r>
            <a:endParaRPr lang="zh-CN" altLang="en-US" dirty="0"/>
          </a:p>
        </p:txBody>
      </p:sp>
      <p:sp>
        <p:nvSpPr>
          <p:cNvPr id="32772" name="内容占位符 2">
            <a:extLst>
              <a:ext uri="{FF2B5EF4-FFF2-40B4-BE49-F238E27FC236}">
                <a16:creationId xmlns:a16="http://schemas.microsoft.com/office/drawing/2014/main" id="{7D5BC26B-503F-4EDC-96E5-F9E9CAC9F234}"/>
              </a:ext>
            </a:extLst>
          </p:cNvPr>
          <p:cNvSpPr txBox="1">
            <a:spLocks/>
          </p:cNvSpPr>
          <p:nvPr/>
        </p:nvSpPr>
        <p:spPr bwMode="auto">
          <a:xfrm>
            <a:off x="4716017" y="2780928"/>
            <a:ext cx="4142234" cy="371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marL="342900" indent="-342900">
              <a:defRPr>
                <a:solidFill>
                  <a:schemeClr val="tx1"/>
                </a:solidFill>
                <a:latin typeface="Arial" panose="020B0604020202020204" pitchFamily="34" charset="0"/>
                <a:ea typeface="宋体" panose="02010600030101010101" pitchFamily="2" charset="-122"/>
              </a:defRPr>
            </a:lvl1pPr>
            <a:lvl2pPr marL="741363" indent="-284163">
              <a:defRPr>
                <a:solidFill>
                  <a:schemeClr val="tx1"/>
                </a:solidFill>
                <a:latin typeface="Arial" panose="020B0604020202020204" pitchFamily="34" charset="0"/>
                <a:ea typeface="宋体" panose="02010600030101010101" pitchFamily="2" charset="-122"/>
              </a:defRPr>
            </a:lvl2pPr>
            <a:lvl3pPr marL="1198563" indent="-284163">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1">
              <a:spcBef>
                <a:spcPct val="20000"/>
              </a:spcBef>
              <a:buFont typeface="Arial" panose="020B0604020202020204" pitchFamily="34" charset="0"/>
              <a:buChar char="–"/>
            </a:pPr>
            <a:r>
              <a:rPr lang="en-US" altLang="zh-CN" sz="2400" dirty="0">
                <a:latin typeface="微软雅黑" panose="020B0503020204020204" pitchFamily="34" charset="-122"/>
                <a:ea typeface="微软雅黑" panose="020B0503020204020204" pitchFamily="34" charset="-122"/>
              </a:rPr>
              <a:t>Content</a:t>
            </a:r>
          </a:p>
          <a:p>
            <a:pPr lvl="2">
              <a:spcBef>
                <a:spcPct val="20000"/>
              </a:spcBef>
              <a:buFont typeface="Arial" panose="020B0604020202020204" pitchFamily="34" charset="0"/>
              <a:buChar char="–"/>
            </a:pPr>
            <a:r>
              <a:rPr lang="en-US" altLang="zh-CN" sz="2000" dirty="0">
                <a:latin typeface="微软雅黑" panose="020B0503020204020204" pitchFamily="34" charset="-122"/>
                <a:ea typeface="微软雅黑" panose="020B0503020204020204" pitchFamily="34" charset="-122"/>
              </a:rPr>
              <a:t>Management capabilities</a:t>
            </a:r>
          </a:p>
          <a:p>
            <a:pPr lvl="2">
              <a:spcBef>
                <a:spcPct val="20000"/>
              </a:spcBef>
              <a:buFont typeface="Arial" panose="020B0604020202020204" pitchFamily="34" charset="0"/>
              <a:buChar char="–"/>
            </a:pPr>
            <a:r>
              <a:rPr lang="en-US" altLang="zh-CN" sz="2000" dirty="0">
                <a:latin typeface="微软雅黑" panose="020B0503020204020204" pitchFamily="34" charset="-122"/>
                <a:ea typeface="微软雅黑" panose="020B0503020204020204" pitchFamily="34" charset="-122"/>
              </a:rPr>
              <a:t>Innovation capabilities</a:t>
            </a:r>
            <a:endParaRPr lang="zh-CN" altLang="en-US" sz="2000" dirty="0">
              <a:latin typeface="微软雅黑" panose="020B0503020204020204" pitchFamily="34" charset="-122"/>
              <a:ea typeface="微软雅黑" panose="020B0503020204020204" pitchFamily="34" charset="-122"/>
            </a:endParaRPr>
          </a:p>
          <a:p>
            <a:pPr lvl="1">
              <a:spcBef>
                <a:spcPct val="20000"/>
              </a:spcBef>
              <a:buFont typeface="Arial" panose="020B0604020202020204" pitchFamily="34" charset="0"/>
              <a:buChar char="–"/>
            </a:pPr>
            <a:r>
              <a:rPr lang="en-US" altLang="zh-CN" sz="2400" dirty="0">
                <a:latin typeface="微软雅黑" panose="020B0503020204020204" pitchFamily="34" charset="-122"/>
                <a:ea typeface="微软雅黑" panose="020B0503020204020204" pitchFamily="34" charset="-122"/>
              </a:rPr>
              <a:t>Methods</a:t>
            </a:r>
          </a:p>
          <a:p>
            <a:pPr lvl="2">
              <a:spcBef>
                <a:spcPct val="20000"/>
              </a:spcBef>
              <a:buFont typeface="Arial" panose="020B0604020202020204" pitchFamily="34" charset="0"/>
              <a:buChar char="–"/>
            </a:pPr>
            <a:r>
              <a:rPr lang="en-US" altLang="zh-CN" sz="2000" dirty="0">
                <a:latin typeface="微软雅黑" panose="020B0503020204020204" pitchFamily="34" charset="-122"/>
                <a:ea typeface="微软雅黑" panose="020B0503020204020204" pitchFamily="34" charset="-122"/>
              </a:rPr>
              <a:t>Online/offline learning</a:t>
            </a:r>
          </a:p>
          <a:p>
            <a:pPr lvl="2">
              <a:spcBef>
                <a:spcPct val="20000"/>
              </a:spcBef>
              <a:buFont typeface="Arial" panose="020B0604020202020204" pitchFamily="34" charset="0"/>
              <a:buChar char="–"/>
            </a:pPr>
            <a:r>
              <a:rPr lang="en-US" altLang="zh-CN" sz="2000" dirty="0">
                <a:latin typeface="微软雅黑" panose="020B0503020204020204" pitchFamily="34" charset="-122"/>
                <a:ea typeface="微软雅黑" panose="020B0503020204020204" pitchFamily="34" charset="-122"/>
              </a:rPr>
              <a:t>Visit and learn from other companies</a:t>
            </a:r>
          </a:p>
          <a:p>
            <a:pPr lvl="2">
              <a:spcBef>
                <a:spcPct val="20000"/>
              </a:spcBef>
              <a:buFont typeface="Arial" panose="020B0604020202020204" pitchFamily="34" charset="0"/>
              <a:buChar char="–"/>
            </a:pPr>
            <a:r>
              <a:rPr lang="en-US" altLang="zh-CN" sz="2000" dirty="0">
                <a:latin typeface="微软雅黑" panose="020B0503020204020204" pitchFamily="34" charset="-122"/>
                <a:ea typeface="微软雅黑" panose="020B0503020204020204" pitchFamily="34" charset="-122"/>
              </a:rPr>
              <a:t>Consult experts</a:t>
            </a:r>
          </a:p>
          <a:p>
            <a:pPr lvl="2">
              <a:spcBef>
                <a:spcPct val="20000"/>
              </a:spcBef>
              <a:buFont typeface="Arial" panose="020B0604020202020204" pitchFamily="34" charset="0"/>
              <a:buChar char="–"/>
            </a:pPr>
            <a:r>
              <a:rPr lang="en-US" altLang="zh-CN" sz="2000" dirty="0">
                <a:latin typeface="微软雅黑" panose="020B0503020204020204" pitchFamily="34" charset="-122"/>
                <a:ea typeface="微软雅黑" panose="020B0503020204020204" pitchFamily="34" charset="-122"/>
              </a:rPr>
              <a:t>Talk to friends</a:t>
            </a:r>
            <a:endParaRPr lang="en-US" altLang="zh-CN" sz="2400" dirty="0">
              <a:latin typeface="微软雅黑" panose="020B0503020204020204" pitchFamily="34" charset="-122"/>
              <a:ea typeface="微软雅黑" panose="020B0503020204020204" pitchFamily="34" charset="-122"/>
            </a:endParaRPr>
          </a:p>
          <a:p>
            <a:pPr lvl="1">
              <a:spcBef>
                <a:spcPct val="20000"/>
              </a:spcBef>
              <a:buFont typeface="Arial" panose="020B0604020202020204" pitchFamily="34" charset="0"/>
              <a:buChar char="–"/>
            </a:pP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标题 1">
            <a:extLst>
              <a:ext uri="{FF2B5EF4-FFF2-40B4-BE49-F238E27FC236}">
                <a16:creationId xmlns:a16="http://schemas.microsoft.com/office/drawing/2014/main" id="{B9DEB58B-5891-418B-8523-EF568668552D}"/>
              </a:ext>
            </a:extLst>
          </p:cNvPr>
          <p:cNvSpPr>
            <a:spLocks noGrp="1"/>
          </p:cNvSpPr>
          <p:nvPr>
            <p:ph type="title"/>
          </p:nvPr>
        </p:nvSpPr>
        <p:spPr>
          <a:xfrm>
            <a:off x="179513" y="0"/>
            <a:ext cx="8496944" cy="1141413"/>
          </a:xfrm>
        </p:spPr>
        <p:txBody>
          <a:bodyPr/>
          <a:lstStyle/>
          <a:p>
            <a:r>
              <a:rPr lang="en-US" altLang="zh-CN" sz="3200" dirty="0"/>
              <a:t>II. Profile of questionnaire respondents</a:t>
            </a:r>
            <a:endParaRPr lang="zh-CN" altLang="en-US" sz="3200" dirty="0"/>
          </a:p>
        </p:txBody>
      </p:sp>
      <p:sp>
        <p:nvSpPr>
          <p:cNvPr id="33795" name="内容占位符 2">
            <a:extLst>
              <a:ext uri="{FF2B5EF4-FFF2-40B4-BE49-F238E27FC236}">
                <a16:creationId xmlns:a16="http://schemas.microsoft.com/office/drawing/2014/main" id="{7CAC9BDB-DD99-4D88-B3AF-FA8EC11387F5}"/>
              </a:ext>
            </a:extLst>
          </p:cNvPr>
          <p:cNvSpPr>
            <a:spLocks noGrp="1"/>
          </p:cNvSpPr>
          <p:nvPr>
            <p:ph idx="1"/>
          </p:nvPr>
        </p:nvSpPr>
        <p:spPr>
          <a:xfrm>
            <a:off x="251520" y="1159835"/>
            <a:ext cx="7992887" cy="5373687"/>
          </a:xfrm>
        </p:spPr>
        <p:txBody>
          <a:bodyPr/>
          <a:lstStyle/>
          <a:p>
            <a:r>
              <a:rPr lang="en-US" altLang="zh-CN" sz="1800" dirty="0"/>
              <a:t>1,650 questionnaires distributed and 1,281 collected, among which 1,165 were valid</a:t>
            </a:r>
          </a:p>
          <a:p>
            <a:r>
              <a:rPr lang="en-US" altLang="zh-CN" sz="1800" dirty="0"/>
              <a:t>The survey covered companies of all sizes registered across the country operating in manufacturing, wholesaling, retailing, information transfer, software &amp; IT services and other industries.</a:t>
            </a:r>
            <a:endParaRPr lang="zh-CN" altLang="zh-CN" sz="1800" dirty="0"/>
          </a:p>
          <a:p>
            <a:r>
              <a:rPr lang="en-US" altLang="zh-CN" sz="1800" dirty="0"/>
              <a:t>11.42% of businesses surveyed are large enterprises, 27.98% are medium-sized enterprises, 37.77% are small enterprises, and 22.83% are micro enterprises. Over 85% are MSMEs.</a:t>
            </a:r>
          </a:p>
          <a:p>
            <a:r>
              <a:rPr lang="en-US" altLang="zh-CN" sz="1800" dirty="0"/>
              <a:t>58.11% of businesses surveyed were founded after 2010</a:t>
            </a:r>
          </a:p>
          <a:p>
            <a:r>
              <a:rPr lang="en-US" altLang="zh-CN" sz="1800" dirty="0"/>
              <a:t>50% are incorporated businesses, while 23% are self-employed traders</a:t>
            </a:r>
          </a:p>
          <a:p>
            <a:r>
              <a:rPr lang="en-US" altLang="zh-CN" sz="1800" dirty="0"/>
              <a:t>Most business owners are middle aged: 58.11% of respondents are between 31 to 60 years old</a:t>
            </a:r>
          </a:p>
          <a:p>
            <a:r>
              <a:rPr lang="en-US" altLang="zh-CN" sz="1800" dirty="0"/>
              <a:t>Business owners are better educated, 70% have college education or above</a:t>
            </a:r>
          </a:p>
          <a:p>
            <a:r>
              <a:rPr lang="en-US" altLang="zh-CN" sz="1800" dirty="0"/>
              <a:t>1/3 of respondents are business owners, the rest are other high-level managers</a:t>
            </a:r>
            <a:endParaRPr lang="zh-CN" altLang="zh-CN" sz="1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表 5">
            <a:extLst>
              <a:ext uri="{FF2B5EF4-FFF2-40B4-BE49-F238E27FC236}">
                <a16:creationId xmlns:a16="http://schemas.microsoft.com/office/drawing/2014/main" id="{2A1E376E-81AD-4670-A1A4-3A589705CA5F}"/>
              </a:ext>
            </a:extLst>
          </p:cNvPr>
          <p:cNvGraphicFramePr/>
          <p:nvPr>
            <p:extLst>
              <p:ext uri="{D42A27DB-BD31-4B8C-83A1-F6EECF244321}">
                <p14:modId xmlns:p14="http://schemas.microsoft.com/office/powerpoint/2010/main" val="3873456568"/>
              </p:ext>
            </p:extLst>
          </p:nvPr>
        </p:nvGraphicFramePr>
        <p:xfrm>
          <a:off x="3108598" y="3600281"/>
          <a:ext cx="5663981" cy="3317110"/>
        </p:xfrm>
        <a:graphic>
          <a:graphicData uri="http://schemas.openxmlformats.org/drawingml/2006/chart">
            <c:chart xmlns:c="http://schemas.openxmlformats.org/drawingml/2006/chart" xmlns:r="http://schemas.openxmlformats.org/officeDocument/2006/relationships" r:id="rId2"/>
          </a:graphicData>
        </a:graphic>
      </p:graphicFrame>
      <p:grpSp>
        <p:nvGrpSpPr>
          <p:cNvPr id="2" name="Group 1">
            <a:extLst>
              <a:ext uri="{FF2B5EF4-FFF2-40B4-BE49-F238E27FC236}">
                <a16:creationId xmlns:a16="http://schemas.microsoft.com/office/drawing/2014/main" id="{56ABAEF2-514B-45CD-AB6F-D533851CE3DC}"/>
              </a:ext>
            </a:extLst>
          </p:cNvPr>
          <p:cNvGrpSpPr/>
          <p:nvPr/>
        </p:nvGrpSpPr>
        <p:grpSpPr>
          <a:xfrm>
            <a:off x="249381" y="117388"/>
            <a:ext cx="6264696" cy="3456384"/>
            <a:chOff x="249381" y="117388"/>
            <a:chExt cx="6264696" cy="3456384"/>
          </a:xfrm>
        </p:grpSpPr>
        <p:graphicFrame>
          <p:nvGraphicFramePr>
            <p:cNvPr id="5" name="图表 4">
              <a:extLst>
                <a:ext uri="{FF2B5EF4-FFF2-40B4-BE49-F238E27FC236}">
                  <a16:creationId xmlns:a16="http://schemas.microsoft.com/office/drawing/2014/main" id="{45B26197-AF50-4CC2-93E5-922115C81E53}"/>
                </a:ext>
              </a:extLst>
            </p:cNvPr>
            <p:cNvGraphicFramePr/>
            <p:nvPr>
              <p:extLst>
                <p:ext uri="{D42A27DB-BD31-4B8C-83A1-F6EECF244321}">
                  <p14:modId xmlns:p14="http://schemas.microsoft.com/office/powerpoint/2010/main" val="2727829697"/>
                </p:ext>
              </p:extLst>
            </p:nvPr>
          </p:nvGraphicFramePr>
          <p:xfrm>
            <a:off x="249381" y="117388"/>
            <a:ext cx="6264696" cy="3456384"/>
          </p:xfrm>
          <a:graphic>
            <a:graphicData uri="http://schemas.openxmlformats.org/drawingml/2006/chart">
              <c:chart xmlns:c="http://schemas.openxmlformats.org/drawingml/2006/chart" xmlns:r="http://schemas.openxmlformats.org/officeDocument/2006/relationships" r:id="rId3"/>
            </a:graphicData>
          </a:graphic>
        </p:graphicFrame>
        <p:sp>
          <p:nvSpPr>
            <p:cNvPr id="34820" name="TextBox 3">
              <a:extLst>
                <a:ext uri="{FF2B5EF4-FFF2-40B4-BE49-F238E27FC236}">
                  <a16:creationId xmlns:a16="http://schemas.microsoft.com/office/drawing/2014/main" id="{4D48EB35-D89B-4CC2-A815-B06F1B3A0681}"/>
                </a:ext>
              </a:extLst>
            </p:cNvPr>
            <p:cNvSpPr txBox="1">
              <a:spLocks noChangeArrowheads="1"/>
            </p:cNvSpPr>
            <p:nvPr/>
          </p:nvSpPr>
          <p:spPr bwMode="auto">
            <a:xfrm>
              <a:off x="1157431" y="3189473"/>
              <a:ext cx="984250" cy="2460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1600" dirty="0"/>
                <a:t>Micro</a:t>
              </a:r>
              <a:endParaRPr lang="zh-CN" altLang="en-US" sz="1600" dirty="0"/>
            </a:p>
          </p:txBody>
        </p:sp>
        <p:sp>
          <p:nvSpPr>
            <p:cNvPr id="34821" name="TextBox 6">
              <a:extLst>
                <a:ext uri="{FF2B5EF4-FFF2-40B4-BE49-F238E27FC236}">
                  <a16:creationId xmlns:a16="http://schemas.microsoft.com/office/drawing/2014/main" id="{CD4F0117-4C41-4B53-9E29-E8FD03F2E186}"/>
                </a:ext>
              </a:extLst>
            </p:cNvPr>
            <p:cNvSpPr txBox="1">
              <a:spLocks noChangeArrowheads="1"/>
            </p:cNvSpPr>
            <p:nvPr/>
          </p:nvSpPr>
          <p:spPr bwMode="auto">
            <a:xfrm>
              <a:off x="2559194" y="3189473"/>
              <a:ext cx="984250" cy="2460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1600"/>
                <a:t>Small</a:t>
              </a:r>
              <a:endParaRPr lang="zh-CN" altLang="en-US" sz="1600"/>
            </a:p>
          </p:txBody>
        </p:sp>
        <p:sp>
          <p:nvSpPr>
            <p:cNvPr id="34822" name="TextBox 8">
              <a:extLst>
                <a:ext uri="{FF2B5EF4-FFF2-40B4-BE49-F238E27FC236}">
                  <a16:creationId xmlns:a16="http://schemas.microsoft.com/office/drawing/2014/main" id="{8EEADF17-7F48-4E48-B963-38FEC6EA00B3}"/>
                </a:ext>
              </a:extLst>
            </p:cNvPr>
            <p:cNvSpPr txBox="1">
              <a:spLocks noChangeArrowheads="1"/>
            </p:cNvSpPr>
            <p:nvPr/>
          </p:nvSpPr>
          <p:spPr bwMode="auto">
            <a:xfrm>
              <a:off x="3959369" y="3189473"/>
              <a:ext cx="984250" cy="2460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1600"/>
                <a:t>Medium</a:t>
              </a:r>
              <a:endParaRPr lang="zh-CN" altLang="en-US" sz="1600"/>
            </a:p>
          </p:txBody>
        </p:sp>
        <p:sp>
          <p:nvSpPr>
            <p:cNvPr id="34823" name="TextBox 9">
              <a:extLst>
                <a:ext uri="{FF2B5EF4-FFF2-40B4-BE49-F238E27FC236}">
                  <a16:creationId xmlns:a16="http://schemas.microsoft.com/office/drawing/2014/main" id="{0C3175B9-8699-4E4C-85E1-A3F3550F4976}"/>
                </a:ext>
              </a:extLst>
            </p:cNvPr>
            <p:cNvSpPr txBox="1">
              <a:spLocks noChangeArrowheads="1"/>
            </p:cNvSpPr>
            <p:nvPr/>
          </p:nvSpPr>
          <p:spPr bwMode="auto">
            <a:xfrm>
              <a:off x="5361131" y="3189473"/>
              <a:ext cx="984250" cy="2460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1600"/>
                <a:t>Large</a:t>
              </a:r>
              <a:endParaRPr lang="zh-CN" altLang="en-US" sz="1600"/>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2" name="Group 17">
            <a:extLst>
              <a:ext uri="{FF2B5EF4-FFF2-40B4-BE49-F238E27FC236}">
                <a16:creationId xmlns:a16="http://schemas.microsoft.com/office/drawing/2014/main" id="{FE06963E-CA2B-4A9B-A4E8-A73E20E64454}"/>
              </a:ext>
            </a:extLst>
          </p:cNvPr>
          <p:cNvGrpSpPr>
            <a:grpSpLocks/>
          </p:cNvGrpSpPr>
          <p:nvPr/>
        </p:nvGrpSpPr>
        <p:grpSpPr bwMode="auto">
          <a:xfrm>
            <a:off x="0" y="188913"/>
            <a:ext cx="8893175" cy="6669087"/>
            <a:chOff x="0" y="188640"/>
            <a:chExt cx="8893175" cy="6669360"/>
          </a:xfrm>
        </p:grpSpPr>
        <p:graphicFrame>
          <p:nvGraphicFramePr>
            <p:cNvPr id="4" name="图表 3">
              <a:extLst>
                <a:ext uri="{FF2B5EF4-FFF2-40B4-BE49-F238E27FC236}">
                  <a16:creationId xmlns:a16="http://schemas.microsoft.com/office/drawing/2014/main" id="{5C12FEEC-EDAE-4F66-8355-ED9F665AB91E}"/>
                </a:ext>
              </a:extLst>
            </p:cNvPr>
            <p:cNvGraphicFramePr/>
            <p:nvPr>
              <p:extLst>
                <p:ext uri="{D42A27DB-BD31-4B8C-83A1-F6EECF244321}">
                  <p14:modId xmlns:p14="http://schemas.microsoft.com/office/powerpoint/2010/main" val="711612852"/>
                </p:ext>
              </p:extLst>
            </p:nvPr>
          </p:nvGraphicFramePr>
          <p:xfrm>
            <a:off x="0" y="188640"/>
            <a:ext cx="8604448" cy="6669360"/>
          </p:xfrm>
          <a:graphic>
            <a:graphicData uri="http://schemas.openxmlformats.org/drawingml/2006/chart">
              <c:chart xmlns:c="http://schemas.openxmlformats.org/drawingml/2006/chart" xmlns:r="http://schemas.openxmlformats.org/officeDocument/2006/relationships" r:id="rId2"/>
            </a:graphicData>
          </a:graphic>
        </p:graphicFrame>
        <p:sp>
          <p:nvSpPr>
            <p:cNvPr id="35844" name="TextBox 5">
              <a:extLst>
                <a:ext uri="{FF2B5EF4-FFF2-40B4-BE49-F238E27FC236}">
                  <a16:creationId xmlns:a16="http://schemas.microsoft.com/office/drawing/2014/main" id="{A1E31387-9C6D-42C2-98E3-38E002D98440}"/>
                </a:ext>
              </a:extLst>
            </p:cNvPr>
            <p:cNvSpPr txBox="1">
              <a:spLocks noChangeArrowheads="1"/>
            </p:cNvSpPr>
            <p:nvPr/>
          </p:nvSpPr>
          <p:spPr bwMode="auto">
            <a:xfrm>
              <a:off x="2527082" y="920596"/>
              <a:ext cx="710976"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1600" b="1" dirty="0"/>
                <a:t>Mining</a:t>
              </a:r>
            </a:p>
          </p:txBody>
        </p:sp>
        <p:sp>
          <p:nvSpPr>
            <p:cNvPr id="35845" name="TextBox 6">
              <a:extLst>
                <a:ext uri="{FF2B5EF4-FFF2-40B4-BE49-F238E27FC236}">
                  <a16:creationId xmlns:a16="http://schemas.microsoft.com/office/drawing/2014/main" id="{4A3FB33C-8066-4BF7-9430-EE05FCEBA50D}"/>
                </a:ext>
              </a:extLst>
            </p:cNvPr>
            <p:cNvSpPr txBox="1">
              <a:spLocks noChangeArrowheads="1"/>
            </p:cNvSpPr>
            <p:nvPr/>
          </p:nvSpPr>
          <p:spPr bwMode="auto">
            <a:xfrm>
              <a:off x="2046472" y="1784539"/>
              <a:ext cx="1215032"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600" b="1"/>
                <a:t>Real Estate</a:t>
              </a:r>
            </a:p>
          </p:txBody>
        </p:sp>
        <p:sp>
          <p:nvSpPr>
            <p:cNvPr id="35846" name="TextBox 7">
              <a:extLst>
                <a:ext uri="{FF2B5EF4-FFF2-40B4-BE49-F238E27FC236}">
                  <a16:creationId xmlns:a16="http://schemas.microsoft.com/office/drawing/2014/main" id="{904408DD-A39C-4205-916B-65986239CB3D}"/>
                </a:ext>
              </a:extLst>
            </p:cNvPr>
            <p:cNvSpPr txBox="1">
              <a:spLocks noChangeArrowheads="1"/>
            </p:cNvSpPr>
            <p:nvPr/>
          </p:nvSpPr>
          <p:spPr bwMode="auto">
            <a:xfrm>
              <a:off x="28694" y="1241054"/>
              <a:ext cx="3238058" cy="49244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600" b="1"/>
                <a:t>Electricity, Heat, Gas, Water Production &amp; Supply</a:t>
              </a:r>
            </a:p>
          </p:txBody>
        </p:sp>
        <p:sp>
          <p:nvSpPr>
            <p:cNvPr id="35847" name="TextBox 8">
              <a:extLst>
                <a:ext uri="{FF2B5EF4-FFF2-40B4-BE49-F238E27FC236}">
                  <a16:creationId xmlns:a16="http://schemas.microsoft.com/office/drawing/2014/main" id="{5EC2903B-047A-4565-B8BA-C00E602DED05}"/>
                </a:ext>
              </a:extLst>
            </p:cNvPr>
            <p:cNvSpPr txBox="1">
              <a:spLocks noChangeArrowheads="1"/>
            </p:cNvSpPr>
            <p:nvPr/>
          </p:nvSpPr>
          <p:spPr bwMode="auto">
            <a:xfrm>
              <a:off x="44418" y="2051964"/>
              <a:ext cx="3238058" cy="4924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600" b="1" dirty="0"/>
                <a:t>Transportation, Warehousing &amp; Postal</a:t>
              </a:r>
            </a:p>
          </p:txBody>
        </p:sp>
        <p:sp>
          <p:nvSpPr>
            <p:cNvPr id="35848" name="TextBox 9">
              <a:extLst>
                <a:ext uri="{FF2B5EF4-FFF2-40B4-BE49-F238E27FC236}">
                  <a16:creationId xmlns:a16="http://schemas.microsoft.com/office/drawing/2014/main" id="{F76432DB-A3AC-4B19-AF0C-E471B76D98FE}"/>
                </a:ext>
              </a:extLst>
            </p:cNvPr>
            <p:cNvSpPr txBox="1">
              <a:spLocks noChangeArrowheads="1"/>
            </p:cNvSpPr>
            <p:nvPr/>
          </p:nvSpPr>
          <p:spPr bwMode="auto">
            <a:xfrm>
              <a:off x="358458" y="2530942"/>
              <a:ext cx="2879600" cy="49244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600" b="1" dirty="0"/>
                <a:t>Agriculture, Forestry, Husbandry &amp; Fishery</a:t>
              </a:r>
            </a:p>
          </p:txBody>
        </p:sp>
        <p:sp>
          <p:nvSpPr>
            <p:cNvPr id="35849" name="TextBox 10">
              <a:extLst>
                <a:ext uri="{FF2B5EF4-FFF2-40B4-BE49-F238E27FC236}">
                  <a16:creationId xmlns:a16="http://schemas.microsoft.com/office/drawing/2014/main" id="{BCF190F7-601C-42D3-87AB-FDE2A75246A3}"/>
                </a:ext>
              </a:extLst>
            </p:cNvPr>
            <p:cNvSpPr txBox="1">
              <a:spLocks noChangeArrowheads="1"/>
            </p:cNvSpPr>
            <p:nvPr/>
          </p:nvSpPr>
          <p:spPr bwMode="auto">
            <a:xfrm>
              <a:off x="28694" y="3083536"/>
              <a:ext cx="3238058"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600" b="1" dirty="0"/>
                <a:t>Leasing &amp; Business Services</a:t>
              </a:r>
            </a:p>
          </p:txBody>
        </p:sp>
        <p:sp>
          <p:nvSpPr>
            <p:cNvPr id="35850" name="TextBox 11">
              <a:extLst>
                <a:ext uri="{FF2B5EF4-FFF2-40B4-BE49-F238E27FC236}">
                  <a16:creationId xmlns:a16="http://schemas.microsoft.com/office/drawing/2014/main" id="{8DB4EC79-0306-4400-9291-77B148FD99D4}"/>
                </a:ext>
              </a:extLst>
            </p:cNvPr>
            <p:cNvSpPr txBox="1">
              <a:spLocks noChangeArrowheads="1"/>
            </p:cNvSpPr>
            <p:nvPr/>
          </p:nvSpPr>
          <p:spPr bwMode="auto">
            <a:xfrm>
              <a:off x="1050948" y="3520374"/>
              <a:ext cx="2231528"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600" b="1" dirty="0"/>
                <a:t>Construction</a:t>
              </a:r>
            </a:p>
          </p:txBody>
        </p:sp>
        <p:sp>
          <p:nvSpPr>
            <p:cNvPr id="35851" name="TextBox 12">
              <a:extLst>
                <a:ext uri="{FF2B5EF4-FFF2-40B4-BE49-F238E27FC236}">
                  <a16:creationId xmlns:a16="http://schemas.microsoft.com/office/drawing/2014/main" id="{1C36C11E-581B-4AEE-B205-43B773B8EE1E}"/>
                </a:ext>
              </a:extLst>
            </p:cNvPr>
            <p:cNvSpPr txBox="1">
              <a:spLocks noChangeArrowheads="1"/>
            </p:cNvSpPr>
            <p:nvPr/>
          </p:nvSpPr>
          <p:spPr bwMode="auto">
            <a:xfrm>
              <a:off x="1006012" y="3882361"/>
              <a:ext cx="2231528" cy="4924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600" b="1" dirty="0"/>
                <a:t>Accommodation &amp; Catering</a:t>
              </a:r>
            </a:p>
          </p:txBody>
        </p:sp>
        <p:sp>
          <p:nvSpPr>
            <p:cNvPr id="35852" name="TextBox 13">
              <a:extLst>
                <a:ext uri="{FF2B5EF4-FFF2-40B4-BE49-F238E27FC236}">
                  <a16:creationId xmlns:a16="http://schemas.microsoft.com/office/drawing/2014/main" id="{D5DBA495-2B84-4ABE-9E4F-8B91177BE44B}"/>
                </a:ext>
              </a:extLst>
            </p:cNvPr>
            <p:cNvSpPr txBox="1">
              <a:spLocks noChangeArrowheads="1"/>
            </p:cNvSpPr>
            <p:nvPr/>
          </p:nvSpPr>
          <p:spPr bwMode="auto">
            <a:xfrm>
              <a:off x="1020140" y="4394050"/>
              <a:ext cx="2231528"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600" b="1"/>
                <a:t>Other</a:t>
              </a:r>
            </a:p>
          </p:txBody>
        </p:sp>
        <p:sp>
          <p:nvSpPr>
            <p:cNvPr id="35853" name="TextBox 14">
              <a:extLst>
                <a:ext uri="{FF2B5EF4-FFF2-40B4-BE49-F238E27FC236}">
                  <a16:creationId xmlns:a16="http://schemas.microsoft.com/office/drawing/2014/main" id="{D6DA98E6-7707-404B-87D0-A9EE454BBE6A}"/>
                </a:ext>
              </a:extLst>
            </p:cNvPr>
            <p:cNvSpPr txBox="1">
              <a:spLocks noChangeArrowheads="1"/>
            </p:cNvSpPr>
            <p:nvPr/>
          </p:nvSpPr>
          <p:spPr bwMode="auto">
            <a:xfrm>
              <a:off x="539552" y="4720001"/>
              <a:ext cx="2721348" cy="49244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600" b="1" dirty="0"/>
                <a:t>Information Transfer, Software &amp; IT Services</a:t>
              </a:r>
            </a:p>
          </p:txBody>
        </p:sp>
        <p:sp>
          <p:nvSpPr>
            <p:cNvPr id="35854" name="TextBox 15">
              <a:extLst>
                <a:ext uri="{FF2B5EF4-FFF2-40B4-BE49-F238E27FC236}">
                  <a16:creationId xmlns:a16="http://schemas.microsoft.com/office/drawing/2014/main" id="{19516626-A9FE-4C38-9507-E9B2814DEDF5}"/>
                </a:ext>
              </a:extLst>
            </p:cNvPr>
            <p:cNvSpPr txBox="1">
              <a:spLocks noChangeArrowheads="1"/>
            </p:cNvSpPr>
            <p:nvPr/>
          </p:nvSpPr>
          <p:spPr bwMode="auto">
            <a:xfrm>
              <a:off x="516192" y="5304682"/>
              <a:ext cx="2721348"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600" b="1" dirty="0"/>
                <a:t>Wholesaling &amp; Retailing</a:t>
              </a:r>
            </a:p>
          </p:txBody>
        </p:sp>
        <p:sp>
          <p:nvSpPr>
            <p:cNvPr id="35855" name="TextBox 16">
              <a:extLst>
                <a:ext uri="{FF2B5EF4-FFF2-40B4-BE49-F238E27FC236}">
                  <a16:creationId xmlns:a16="http://schemas.microsoft.com/office/drawing/2014/main" id="{5AB6794D-13F2-4D28-8129-0A965DFBFC52}"/>
                </a:ext>
              </a:extLst>
            </p:cNvPr>
            <p:cNvSpPr txBox="1">
              <a:spLocks noChangeArrowheads="1"/>
            </p:cNvSpPr>
            <p:nvPr/>
          </p:nvSpPr>
          <p:spPr bwMode="auto">
            <a:xfrm>
              <a:off x="1619672" y="5697741"/>
              <a:ext cx="1662804"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600" b="1"/>
                <a:t>Manufacturing</a:t>
              </a:r>
            </a:p>
          </p:txBody>
        </p:sp>
        <p:sp>
          <p:nvSpPr>
            <p:cNvPr id="5" name="椭圆 4">
              <a:extLst>
                <a:ext uri="{FF2B5EF4-FFF2-40B4-BE49-F238E27FC236}">
                  <a16:creationId xmlns:a16="http://schemas.microsoft.com/office/drawing/2014/main" id="{78B40466-1AE8-47F5-B3B4-2512B51480E4}"/>
                </a:ext>
              </a:extLst>
            </p:cNvPr>
            <p:cNvSpPr/>
            <p:nvPr/>
          </p:nvSpPr>
          <p:spPr>
            <a:xfrm>
              <a:off x="323850" y="2636665"/>
              <a:ext cx="8569325" cy="35291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6" name="Group 2">
            <a:extLst>
              <a:ext uri="{FF2B5EF4-FFF2-40B4-BE49-F238E27FC236}">
                <a16:creationId xmlns:a16="http://schemas.microsoft.com/office/drawing/2014/main" id="{E3AA1CC1-21AD-46C8-BC60-C76A3B8B43FD}"/>
              </a:ext>
            </a:extLst>
          </p:cNvPr>
          <p:cNvGrpSpPr>
            <a:grpSpLocks/>
          </p:cNvGrpSpPr>
          <p:nvPr/>
        </p:nvGrpSpPr>
        <p:grpSpPr bwMode="auto">
          <a:xfrm>
            <a:off x="4608958" y="260350"/>
            <a:ext cx="4427538" cy="3284538"/>
            <a:chOff x="4537252" y="260648"/>
            <a:chExt cx="4427236" cy="3284984"/>
          </a:xfrm>
        </p:grpSpPr>
        <p:graphicFrame>
          <p:nvGraphicFramePr>
            <p:cNvPr id="6" name="图表 5">
              <a:extLst>
                <a:ext uri="{FF2B5EF4-FFF2-40B4-BE49-F238E27FC236}">
                  <a16:creationId xmlns:a16="http://schemas.microsoft.com/office/drawing/2014/main" id="{F35CC2F2-A0E0-40C2-9514-08FB1758CA24}"/>
                </a:ext>
              </a:extLst>
            </p:cNvPr>
            <p:cNvGraphicFramePr/>
            <p:nvPr>
              <p:extLst>
                <p:ext uri="{D42A27DB-BD31-4B8C-83A1-F6EECF244321}">
                  <p14:modId xmlns:p14="http://schemas.microsoft.com/office/powerpoint/2010/main" val="3878055467"/>
                </p:ext>
              </p:extLst>
            </p:nvPr>
          </p:nvGraphicFramePr>
          <p:xfrm>
            <a:off x="4572000" y="260648"/>
            <a:ext cx="4392488" cy="3284984"/>
          </p:xfrm>
          <a:graphic>
            <a:graphicData uri="http://schemas.openxmlformats.org/drawingml/2006/chart">
              <c:chart xmlns:c="http://schemas.openxmlformats.org/drawingml/2006/chart" xmlns:r="http://schemas.openxmlformats.org/officeDocument/2006/relationships" r:id="rId2"/>
            </a:graphicData>
          </a:graphic>
        </p:graphicFrame>
        <p:sp>
          <p:nvSpPr>
            <p:cNvPr id="36892" name="TextBox 8">
              <a:extLst>
                <a:ext uri="{FF2B5EF4-FFF2-40B4-BE49-F238E27FC236}">
                  <a16:creationId xmlns:a16="http://schemas.microsoft.com/office/drawing/2014/main" id="{9C5694D4-E998-41C5-9697-57D9059D298D}"/>
                </a:ext>
              </a:extLst>
            </p:cNvPr>
            <p:cNvSpPr txBox="1">
              <a:spLocks noChangeArrowheads="1"/>
            </p:cNvSpPr>
            <p:nvPr/>
          </p:nvSpPr>
          <p:spPr bwMode="auto">
            <a:xfrm rot="19160729">
              <a:off x="4844591" y="2800314"/>
              <a:ext cx="1437902" cy="338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Information Transfer, Software &amp; IT Services</a:t>
              </a:r>
            </a:p>
          </p:txBody>
        </p:sp>
        <p:sp>
          <p:nvSpPr>
            <p:cNvPr id="36893" name="TextBox 12">
              <a:extLst>
                <a:ext uri="{FF2B5EF4-FFF2-40B4-BE49-F238E27FC236}">
                  <a16:creationId xmlns:a16="http://schemas.microsoft.com/office/drawing/2014/main" id="{CFA5470D-DAE1-4186-9E53-7172D0F3103A}"/>
                </a:ext>
              </a:extLst>
            </p:cNvPr>
            <p:cNvSpPr txBox="1">
              <a:spLocks noChangeArrowheads="1"/>
            </p:cNvSpPr>
            <p:nvPr/>
          </p:nvSpPr>
          <p:spPr bwMode="auto">
            <a:xfrm rot="-2503294">
              <a:off x="4537252" y="2710743"/>
              <a:ext cx="973958"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a:t>Manufacturing</a:t>
              </a:r>
            </a:p>
          </p:txBody>
        </p:sp>
        <p:sp>
          <p:nvSpPr>
            <p:cNvPr id="36894" name="TextBox 18">
              <a:extLst>
                <a:ext uri="{FF2B5EF4-FFF2-40B4-BE49-F238E27FC236}">
                  <a16:creationId xmlns:a16="http://schemas.microsoft.com/office/drawing/2014/main" id="{9858CDC8-9E30-4BBE-B542-F5C425E8AAC2}"/>
                </a:ext>
              </a:extLst>
            </p:cNvPr>
            <p:cNvSpPr txBox="1">
              <a:spLocks noChangeArrowheads="1"/>
            </p:cNvSpPr>
            <p:nvPr/>
          </p:nvSpPr>
          <p:spPr bwMode="auto">
            <a:xfrm rot="-2439271">
              <a:off x="7188453" y="2718862"/>
              <a:ext cx="797042"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a:t>Construction</a:t>
              </a:r>
            </a:p>
          </p:txBody>
        </p:sp>
        <p:sp>
          <p:nvSpPr>
            <p:cNvPr id="36895" name="TextBox 21">
              <a:extLst>
                <a:ext uri="{FF2B5EF4-FFF2-40B4-BE49-F238E27FC236}">
                  <a16:creationId xmlns:a16="http://schemas.microsoft.com/office/drawing/2014/main" id="{2386FA00-6D60-45C0-84D2-0F45945FAA7E}"/>
                </a:ext>
              </a:extLst>
            </p:cNvPr>
            <p:cNvSpPr txBox="1">
              <a:spLocks noChangeArrowheads="1"/>
            </p:cNvSpPr>
            <p:nvPr/>
          </p:nvSpPr>
          <p:spPr bwMode="auto">
            <a:xfrm rot="18901157">
              <a:off x="6331153" y="2737167"/>
              <a:ext cx="1149327" cy="338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Accommodation &amp; Catering</a:t>
              </a:r>
            </a:p>
          </p:txBody>
        </p:sp>
        <p:sp>
          <p:nvSpPr>
            <p:cNvPr id="36896" name="TextBox 27">
              <a:extLst>
                <a:ext uri="{FF2B5EF4-FFF2-40B4-BE49-F238E27FC236}">
                  <a16:creationId xmlns:a16="http://schemas.microsoft.com/office/drawing/2014/main" id="{319FB935-D30C-4FD8-A7EC-FD72BE1BC010}"/>
                </a:ext>
              </a:extLst>
            </p:cNvPr>
            <p:cNvSpPr txBox="1">
              <a:spLocks noChangeArrowheads="1"/>
            </p:cNvSpPr>
            <p:nvPr/>
          </p:nvSpPr>
          <p:spPr bwMode="auto">
            <a:xfrm rot="19099157">
              <a:off x="7424020" y="2789914"/>
              <a:ext cx="1357031" cy="338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Leasing &amp; Business Services</a:t>
              </a:r>
            </a:p>
          </p:txBody>
        </p:sp>
        <p:sp>
          <p:nvSpPr>
            <p:cNvPr id="36897" name="TextBox 30">
              <a:extLst>
                <a:ext uri="{FF2B5EF4-FFF2-40B4-BE49-F238E27FC236}">
                  <a16:creationId xmlns:a16="http://schemas.microsoft.com/office/drawing/2014/main" id="{185C9A3D-156E-4563-B210-7F78FAF0CF5A}"/>
                </a:ext>
              </a:extLst>
            </p:cNvPr>
            <p:cNvSpPr txBox="1">
              <a:spLocks noChangeArrowheads="1"/>
            </p:cNvSpPr>
            <p:nvPr/>
          </p:nvSpPr>
          <p:spPr bwMode="auto">
            <a:xfrm rot="-2698843">
              <a:off x="5764596" y="2777315"/>
              <a:ext cx="1035516" cy="3385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Wholesaling &amp; Retailing</a:t>
              </a:r>
            </a:p>
          </p:txBody>
        </p:sp>
      </p:grpSp>
      <p:grpSp>
        <p:nvGrpSpPr>
          <p:cNvPr id="36867" name="Group 3">
            <a:extLst>
              <a:ext uri="{FF2B5EF4-FFF2-40B4-BE49-F238E27FC236}">
                <a16:creationId xmlns:a16="http://schemas.microsoft.com/office/drawing/2014/main" id="{E482ED3F-11FC-4E56-9023-71FF00CB7B6F}"/>
              </a:ext>
            </a:extLst>
          </p:cNvPr>
          <p:cNvGrpSpPr>
            <a:grpSpLocks/>
          </p:cNvGrpSpPr>
          <p:nvPr/>
        </p:nvGrpSpPr>
        <p:grpSpPr bwMode="auto">
          <a:xfrm>
            <a:off x="-140842" y="3644900"/>
            <a:ext cx="4603750" cy="3024188"/>
            <a:chOff x="-212549" y="3645024"/>
            <a:chExt cx="4604021" cy="3024336"/>
          </a:xfrm>
        </p:grpSpPr>
        <p:graphicFrame>
          <p:nvGraphicFramePr>
            <p:cNvPr id="7" name="图表 6">
              <a:extLst>
                <a:ext uri="{FF2B5EF4-FFF2-40B4-BE49-F238E27FC236}">
                  <a16:creationId xmlns:a16="http://schemas.microsoft.com/office/drawing/2014/main" id="{F3C20CA3-97B8-471D-BDCB-4E1F3D3124DB}"/>
                </a:ext>
              </a:extLst>
            </p:cNvPr>
            <p:cNvGraphicFramePr/>
            <p:nvPr>
              <p:extLst>
                <p:ext uri="{D42A27DB-BD31-4B8C-83A1-F6EECF244321}">
                  <p14:modId xmlns:p14="http://schemas.microsoft.com/office/powerpoint/2010/main" val="464859298"/>
                </p:ext>
              </p:extLst>
            </p:nvPr>
          </p:nvGraphicFramePr>
          <p:xfrm>
            <a:off x="-180528" y="3645024"/>
            <a:ext cx="4572000" cy="3024336"/>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Box 10">
              <a:extLst>
                <a:ext uri="{FF2B5EF4-FFF2-40B4-BE49-F238E27FC236}">
                  <a16:creationId xmlns:a16="http://schemas.microsoft.com/office/drawing/2014/main" id="{F7B09007-3024-45EB-9AA3-076CD4B746C5}"/>
                </a:ext>
              </a:extLst>
            </p:cNvPr>
            <p:cNvSpPr txBox="1"/>
            <p:nvPr/>
          </p:nvSpPr>
          <p:spPr>
            <a:xfrm rot="19336615">
              <a:off x="131879" y="6021239"/>
              <a:ext cx="1426308" cy="323181"/>
            </a:xfrm>
            <a:prstGeom prst="rect">
              <a:avLst/>
            </a:prstGeom>
            <a:solidFill>
              <a:schemeClr val="bg1"/>
            </a:solidFill>
          </p:spPr>
          <p:txBody>
            <a:bodyPr wrap="square" lIns="0" tIns="0" rIns="0" bIns="0">
              <a:spAutoFit/>
            </a:bodyPr>
            <a:lstStyle/>
            <a:p>
              <a:pPr algn="r">
                <a:defRPr/>
              </a:pPr>
              <a:r>
                <a:rPr lang="en-US" altLang="zh-CN" sz="1050" dirty="0"/>
                <a:t>Information Transfer, Software &amp; IT Services</a:t>
              </a:r>
            </a:p>
          </p:txBody>
        </p:sp>
        <p:sp>
          <p:nvSpPr>
            <p:cNvPr id="36886" name="TextBox 13">
              <a:extLst>
                <a:ext uri="{FF2B5EF4-FFF2-40B4-BE49-F238E27FC236}">
                  <a16:creationId xmlns:a16="http://schemas.microsoft.com/office/drawing/2014/main" id="{7A0B7A4F-165F-468F-B3F7-E9FA0AED371B}"/>
                </a:ext>
              </a:extLst>
            </p:cNvPr>
            <p:cNvSpPr txBox="1">
              <a:spLocks noChangeArrowheads="1"/>
            </p:cNvSpPr>
            <p:nvPr/>
          </p:nvSpPr>
          <p:spPr bwMode="auto">
            <a:xfrm rot="-2503294">
              <a:off x="-212549" y="5949242"/>
              <a:ext cx="973958"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a:t>Manufacturing</a:t>
              </a:r>
            </a:p>
          </p:txBody>
        </p:sp>
        <p:sp>
          <p:nvSpPr>
            <p:cNvPr id="36887" name="TextBox 15">
              <a:extLst>
                <a:ext uri="{FF2B5EF4-FFF2-40B4-BE49-F238E27FC236}">
                  <a16:creationId xmlns:a16="http://schemas.microsoft.com/office/drawing/2014/main" id="{96947E58-4543-4B6A-AE32-AE5686F79982}"/>
                </a:ext>
              </a:extLst>
            </p:cNvPr>
            <p:cNvSpPr txBox="1">
              <a:spLocks noChangeArrowheads="1"/>
            </p:cNvSpPr>
            <p:nvPr/>
          </p:nvSpPr>
          <p:spPr bwMode="auto">
            <a:xfrm rot="-2439271">
              <a:off x="1892553" y="5944662"/>
              <a:ext cx="797042"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a:t>Construction</a:t>
              </a:r>
            </a:p>
          </p:txBody>
        </p:sp>
        <p:sp>
          <p:nvSpPr>
            <p:cNvPr id="36888" name="TextBox 22">
              <a:extLst>
                <a:ext uri="{FF2B5EF4-FFF2-40B4-BE49-F238E27FC236}">
                  <a16:creationId xmlns:a16="http://schemas.microsoft.com/office/drawing/2014/main" id="{11B22941-D393-4086-A2EF-4AFC25F4768D}"/>
                </a:ext>
              </a:extLst>
            </p:cNvPr>
            <p:cNvSpPr txBox="1">
              <a:spLocks noChangeArrowheads="1"/>
            </p:cNvSpPr>
            <p:nvPr/>
          </p:nvSpPr>
          <p:spPr bwMode="auto">
            <a:xfrm rot="18901157">
              <a:off x="2297932" y="5979247"/>
              <a:ext cx="1149327" cy="33857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Accommodation &amp; Catering</a:t>
              </a:r>
            </a:p>
          </p:txBody>
        </p:sp>
        <p:sp>
          <p:nvSpPr>
            <p:cNvPr id="36889" name="TextBox 25">
              <a:extLst>
                <a:ext uri="{FF2B5EF4-FFF2-40B4-BE49-F238E27FC236}">
                  <a16:creationId xmlns:a16="http://schemas.microsoft.com/office/drawing/2014/main" id="{B495B3CA-3EB2-4032-A190-92D67B506425}"/>
                </a:ext>
              </a:extLst>
            </p:cNvPr>
            <p:cNvSpPr txBox="1">
              <a:spLocks noChangeArrowheads="1"/>
            </p:cNvSpPr>
            <p:nvPr/>
          </p:nvSpPr>
          <p:spPr bwMode="auto">
            <a:xfrm rot="-1997000">
              <a:off x="2827903" y="5969445"/>
              <a:ext cx="1451193" cy="3385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Transportation, Warehousing &amp; Postal</a:t>
              </a:r>
            </a:p>
          </p:txBody>
        </p:sp>
        <p:sp>
          <p:nvSpPr>
            <p:cNvPr id="36890" name="TextBox 31">
              <a:extLst>
                <a:ext uri="{FF2B5EF4-FFF2-40B4-BE49-F238E27FC236}">
                  <a16:creationId xmlns:a16="http://schemas.microsoft.com/office/drawing/2014/main" id="{217EA239-AB70-4233-9370-5FDB818CC667}"/>
                </a:ext>
              </a:extLst>
            </p:cNvPr>
            <p:cNvSpPr txBox="1">
              <a:spLocks noChangeArrowheads="1"/>
            </p:cNvSpPr>
            <p:nvPr/>
          </p:nvSpPr>
          <p:spPr bwMode="auto">
            <a:xfrm rot="-2698843">
              <a:off x="1083605" y="5959611"/>
              <a:ext cx="1035516" cy="3385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Wholesaling &amp; Retailing</a:t>
              </a:r>
            </a:p>
          </p:txBody>
        </p:sp>
      </p:grpSp>
      <p:grpSp>
        <p:nvGrpSpPr>
          <p:cNvPr id="36868" name="Group 1">
            <a:extLst>
              <a:ext uri="{FF2B5EF4-FFF2-40B4-BE49-F238E27FC236}">
                <a16:creationId xmlns:a16="http://schemas.microsoft.com/office/drawing/2014/main" id="{96490B0F-48DE-4A18-832E-D52212015E3B}"/>
              </a:ext>
            </a:extLst>
          </p:cNvPr>
          <p:cNvGrpSpPr>
            <a:grpSpLocks/>
          </p:cNvGrpSpPr>
          <p:nvPr/>
        </p:nvGrpSpPr>
        <p:grpSpPr bwMode="auto">
          <a:xfrm>
            <a:off x="-109092" y="260350"/>
            <a:ext cx="4608513" cy="3284538"/>
            <a:chOff x="-252536" y="260648"/>
            <a:chExt cx="4608512" cy="3284984"/>
          </a:xfrm>
        </p:grpSpPr>
        <p:graphicFrame>
          <p:nvGraphicFramePr>
            <p:cNvPr id="5" name="图表 4">
              <a:extLst>
                <a:ext uri="{FF2B5EF4-FFF2-40B4-BE49-F238E27FC236}">
                  <a16:creationId xmlns:a16="http://schemas.microsoft.com/office/drawing/2014/main" id="{90A1A6F7-B7EE-4090-A54A-B3E05B2EE43F}"/>
                </a:ext>
              </a:extLst>
            </p:cNvPr>
            <p:cNvGraphicFramePr/>
            <p:nvPr>
              <p:extLst>
                <p:ext uri="{D42A27DB-BD31-4B8C-83A1-F6EECF244321}">
                  <p14:modId xmlns:p14="http://schemas.microsoft.com/office/powerpoint/2010/main" val="2685265693"/>
                </p:ext>
              </p:extLst>
            </p:nvPr>
          </p:nvGraphicFramePr>
          <p:xfrm>
            <a:off x="-252536" y="260648"/>
            <a:ext cx="4608512" cy="3284984"/>
          </p:xfrm>
          <a:graphic>
            <a:graphicData uri="http://schemas.openxmlformats.org/drawingml/2006/chart">
              <c:chart xmlns:c="http://schemas.openxmlformats.org/drawingml/2006/chart" xmlns:r="http://schemas.openxmlformats.org/officeDocument/2006/relationships" r:id="rId4"/>
            </a:graphicData>
          </a:graphic>
        </p:graphicFrame>
        <p:sp>
          <p:nvSpPr>
            <p:cNvPr id="36878" name="TextBox 11">
              <a:extLst>
                <a:ext uri="{FF2B5EF4-FFF2-40B4-BE49-F238E27FC236}">
                  <a16:creationId xmlns:a16="http://schemas.microsoft.com/office/drawing/2014/main" id="{6B112A51-7F70-4061-8831-C11AA250B851}"/>
                </a:ext>
              </a:extLst>
            </p:cNvPr>
            <p:cNvSpPr txBox="1">
              <a:spLocks noChangeArrowheads="1"/>
            </p:cNvSpPr>
            <p:nvPr/>
          </p:nvSpPr>
          <p:spPr bwMode="auto">
            <a:xfrm rot="-2439271">
              <a:off x="359752" y="2757706"/>
              <a:ext cx="973958"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a:t>Manufacturing</a:t>
              </a:r>
            </a:p>
          </p:txBody>
        </p:sp>
        <p:sp>
          <p:nvSpPr>
            <p:cNvPr id="36879" name="TextBox 20">
              <a:extLst>
                <a:ext uri="{FF2B5EF4-FFF2-40B4-BE49-F238E27FC236}">
                  <a16:creationId xmlns:a16="http://schemas.microsoft.com/office/drawing/2014/main" id="{25D4107D-D785-4C2E-AE1D-344F05641482}"/>
                </a:ext>
              </a:extLst>
            </p:cNvPr>
            <p:cNvSpPr txBox="1">
              <a:spLocks noChangeArrowheads="1"/>
            </p:cNvSpPr>
            <p:nvPr/>
          </p:nvSpPr>
          <p:spPr bwMode="auto">
            <a:xfrm rot="18901157">
              <a:off x="896886" y="2747406"/>
              <a:ext cx="1149327" cy="338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Accommodation &amp; Catering</a:t>
              </a:r>
            </a:p>
          </p:txBody>
        </p:sp>
        <p:sp>
          <p:nvSpPr>
            <p:cNvPr id="36880" name="TextBox 24">
              <a:extLst>
                <a:ext uri="{FF2B5EF4-FFF2-40B4-BE49-F238E27FC236}">
                  <a16:creationId xmlns:a16="http://schemas.microsoft.com/office/drawing/2014/main" id="{AEE20128-D792-4872-904C-3EFD163B8247}"/>
                </a:ext>
              </a:extLst>
            </p:cNvPr>
            <p:cNvSpPr txBox="1">
              <a:spLocks noChangeArrowheads="1"/>
            </p:cNvSpPr>
            <p:nvPr/>
          </p:nvSpPr>
          <p:spPr bwMode="auto">
            <a:xfrm rot="-2162497">
              <a:off x="2729643" y="2774960"/>
              <a:ext cx="1451193" cy="3385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Transportation, Warehousing &amp; Postal</a:t>
              </a:r>
            </a:p>
          </p:txBody>
        </p:sp>
        <p:sp>
          <p:nvSpPr>
            <p:cNvPr id="36881" name="TextBox 26">
              <a:extLst>
                <a:ext uri="{FF2B5EF4-FFF2-40B4-BE49-F238E27FC236}">
                  <a16:creationId xmlns:a16="http://schemas.microsoft.com/office/drawing/2014/main" id="{512E0D68-235B-4BB8-8FDC-90DC5F117B30}"/>
                </a:ext>
              </a:extLst>
            </p:cNvPr>
            <p:cNvSpPr txBox="1">
              <a:spLocks noChangeArrowheads="1"/>
            </p:cNvSpPr>
            <p:nvPr/>
          </p:nvSpPr>
          <p:spPr bwMode="auto">
            <a:xfrm rot="-2500843">
              <a:off x="2143229" y="2774960"/>
              <a:ext cx="1357031" cy="3385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Leasing &amp; Business Services</a:t>
              </a:r>
            </a:p>
          </p:txBody>
        </p:sp>
        <p:sp>
          <p:nvSpPr>
            <p:cNvPr id="36882" name="TextBox 29">
              <a:extLst>
                <a:ext uri="{FF2B5EF4-FFF2-40B4-BE49-F238E27FC236}">
                  <a16:creationId xmlns:a16="http://schemas.microsoft.com/office/drawing/2014/main" id="{2E02683B-C010-4405-8B90-E048080D76B2}"/>
                </a:ext>
              </a:extLst>
            </p:cNvPr>
            <p:cNvSpPr txBox="1">
              <a:spLocks noChangeArrowheads="1"/>
            </p:cNvSpPr>
            <p:nvPr/>
          </p:nvSpPr>
          <p:spPr bwMode="auto">
            <a:xfrm rot="-2698843">
              <a:off x="-241042" y="2713436"/>
              <a:ext cx="1035516" cy="3385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Wholesaling &amp; Retailing</a:t>
              </a:r>
            </a:p>
          </p:txBody>
        </p:sp>
        <p:sp>
          <p:nvSpPr>
            <p:cNvPr id="36883" name="TextBox 32">
              <a:extLst>
                <a:ext uri="{FF2B5EF4-FFF2-40B4-BE49-F238E27FC236}">
                  <a16:creationId xmlns:a16="http://schemas.microsoft.com/office/drawing/2014/main" id="{40CC1C29-B36E-4757-9938-3BF1311453FD}"/>
                </a:ext>
              </a:extLst>
            </p:cNvPr>
            <p:cNvSpPr txBox="1">
              <a:spLocks noChangeArrowheads="1"/>
            </p:cNvSpPr>
            <p:nvPr/>
          </p:nvSpPr>
          <p:spPr bwMode="auto">
            <a:xfrm rot="19049046">
              <a:off x="1500842" y="2779254"/>
              <a:ext cx="1331891" cy="338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Agriculture, Forestry, Husbandry &amp; Fishery</a:t>
              </a:r>
            </a:p>
          </p:txBody>
        </p:sp>
      </p:grpSp>
      <p:grpSp>
        <p:nvGrpSpPr>
          <p:cNvPr id="36869" name="Group 34">
            <a:extLst>
              <a:ext uri="{FF2B5EF4-FFF2-40B4-BE49-F238E27FC236}">
                <a16:creationId xmlns:a16="http://schemas.microsoft.com/office/drawing/2014/main" id="{1812ECFA-1A39-447F-80D5-8706AC2C52C0}"/>
              </a:ext>
            </a:extLst>
          </p:cNvPr>
          <p:cNvGrpSpPr>
            <a:grpSpLocks/>
          </p:cNvGrpSpPr>
          <p:nvPr/>
        </p:nvGrpSpPr>
        <p:grpSpPr bwMode="auto">
          <a:xfrm>
            <a:off x="4608958" y="3644900"/>
            <a:ext cx="4427538" cy="3024188"/>
            <a:chOff x="4537252" y="3645024"/>
            <a:chExt cx="4427236" cy="3024336"/>
          </a:xfrm>
        </p:grpSpPr>
        <p:graphicFrame>
          <p:nvGraphicFramePr>
            <p:cNvPr id="8" name="图表 7">
              <a:extLst>
                <a:ext uri="{FF2B5EF4-FFF2-40B4-BE49-F238E27FC236}">
                  <a16:creationId xmlns:a16="http://schemas.microsoft.com/office/drawing/2014/main" id="{7B5F9898-658A-4544-988C-1A118C67000E}"/>
                </a:ext>
              </a:extLst>
            </p:cNvPr>
            <p:cNvGraphicFramePr/>
            <p:nvPr>
              <p:extLst>
                <p:ext uri="{D42A27DB-BD31-4B8C-83A1-F6EECF244321}">
                  <p14:modId xmlns:p14="http://schemas.microsoft.com/office/powerpoint/2010/main" val="2172879155"/>
                </p:ext>
              </p:extLst>
            </p:nvPr>
          </p:nvGraphicFramePr>
          <p:xfrm>
            <a:off x="4572000" y="3645024"/>
            <a:ext cx="4392488" cy="3024336"/>
          </p:xfrm>
          <a:graphic>
            <a:graphicData uri="http://schemas.openxmlformats.org/drawingml/2006/chart">
              <c:chart xmlns:c="http://schemas.openxmlformats.org/drawingml/2006/chart" xmlns:r="http://schemas.openxmlformats.org/officeDocument/2006/relationships" r:id="rId5"/>
            </a:graphicData>
          </a:graphic>
        </p:graphicFrame>
        <p:sp>
          <p:nvSpPr>
            <p:cNvPr id="36871" name="TextBox 9">
              <a:extLst>
                <a:ext uri="{FF2B5EF4-FFF2-40B4-BE49-F238E27FC236}">
                  <a16:creationId xmlns:a16="http://schemas.microsoft.com/office/drawing/2014/main" id="{544BFFC7-04FD-4236-861B-EDEFD433E481}"/>
                </a:ext>
              </a:extLst>
            </p:cNvPr>
            <p:cNvSpPr txBox="1">
              <a:spLocks noChangeArrowheads="1"/>
            </p:cNvSpPr>
            <p:nvPr/>
          </p:nvSpPr>
          <p:spPr bwMode="auto">
            <a:xfrm rot="19160729">
              <a:off x="4758071" y="5956108"/>
              <a:ext cx="1536293" cy="33857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Information Transfer, Software &amp; IT Services</a:t>
              </a:r>
            </a:p>
          </p:txBody>
        </p:sp>
        <p:sp>
          <p:nvSpPr>
            <p:cNvPr id="36872" name="TextBox 14">
              <a:extLst>
                <a:ext uri="{FF2B5EF4-FFF2-40B4-BE49-F238E27FC236}">
                  <a16:creationId xmlns:a16="http://schemas.microsoft.com/office/drawing/2014/main" id="{681004DE-EFE3-4B54-9F24-8ED643D765F7}"/>
                </a:ext>
              </a:extLst>
            </p:cNvPr>
            <p:cNvSpPr txBox="1">
              <a:spLocks noChangeArrowheads="1"/>
            </p:cNvSpPr>
            <p:nvPr/>
          </p:nvSpPr>
          <p:spPr bwMode="auto">
            <a:xfrm rot="-2503294">
              <a:off x="4537252" y="5833315"/>
              <a:ext cx="973958"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a:t>Manufacturing</a:t>
              </a:r>
            </a:p>
          </p:txBody>
        </p:sp>
        <p:sp>
          <p:nvSpPr>
            <p:cNvPr id="36873" name="TextBox 17">
              <a:extLst>
                <a:ext uri="{FF2B5EF4-FFF2-40B4-BE49-F238E27FC236}">
                  <a16:creationId xmlns:a16="http://schemas.microsoft.com/office/drawing/2014/main" id="{91E76518-9806-49E9-A7D4-F060845860E0}"/>
                </a:ext>
              </a:extLst>
            </p:cNvPr>
            <p:cNvSpPr txBox="1">
              <a:spLocks noChangeArrowheads="1"/>
            </p:cNvSpPr>
            <p:nvPr/>
          </p:nvSpPr>
          <p:spPr bwMode="auto">
            <a:xfrm rot="-2439271">
              <a:off x="6604253" y="5792262"/>
              <a:ext cx="797042"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a:t>Construction</a:t>
              </a:r>
            </a:p>
          </p:txBody>
        </p:sp>
        <p:sp>
          <p:nvSpPr>
            <p:cNvPr id="36874" name="TextBox 19">
              <a:extLst>
                <a:ext uri="{FF2B5EF4-FFF2-40B4-BE49-F238E27FC236}">
                  <a16:creationId xmlns:a16="http://schemas.microsoft.com/office/drawing/2014/main" id="{B80C7791-34E1-49AF-9A0D-AFCB0E73BFA4}"/>
                </a:ext>
              </a:extLst>
            </p:cNvPr>
            <p:cNvSpPr txBox="1">
              <a:spLocks noChangeArrowheads="1"/>
            </p:cNvSpPr>
            <p:nvPr/>
          </p:nvSpPr>
          <p:spPr bwMode="auto">
            <a:xfrm rot="-2740091">
              <a:off x="7825333" y="5840278"/>
              <a:ext cx="797042"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a:t>Real Estate</a:t>
              </a:r>
            </a:p>
          </p:txBody>
        </p:sp>
        <p:sp>
          <p:nvSpPr>
            <p:cNvPr id="36875" name="TextBox 28">
              <a:extLst>
                <a:ext uri="{FF2B5EF4-FFF2-40B4-BE49-F238E27FC236}">
                  <a16:creationId xmlns:a16="http://schemas.microsoft.com/office/drawing/2014/main" id="{1CA5521E-4C1D-41AD-AD23-5CE94B79D33B}"/>
                </a:ext>
              </a:extLst>
            </p:cNvPr>
            <p:cNvSpPr txBox="1">
              <a:spLocks noChangeArrowheads="1"/>
            </p:cNvSpPr>
            <p:nvPr/>
          </p:nvSpPr>
          <p:spPr bwMode="auto">
            <a:xfrm rot="19099157">
              <a:off x="6769746" y="5873945"/>
              <a:ext cx="1275189" cy="33857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Leasing &amp; Business Services</a:t>
              </a:r>
            </a:p>
          </p:txBody>
        </p:sp>
        <p:sp>
          <p:nvSpPr>
            <p:cNvPr id="36876" name="TextBox 33">
              <a:extLst>
                <a:ext uri="{FF2B5EF4-FFF2-40B4-BE49-F238E27FC236}">
                  <a16:creationId xmlns:a16="http://schemas.microsoft.com/office/drawing/2014/main" id="{6993CCA0-ED32-4B1D-B8C9-1E2F61B5AFFC}"/>
                </a:ext>
              </a:extLst>
            </p:cNvPr>
            <p:cNvSpPr txBox="1">
              <a:spLocks noChangeArrowheads="1"/>
            </p:cNvSpPr>
            <p:nvPr/>
          </p:nvSpPr>
          <p:spPr bwMode="auto">
            <a:xfrm rot="19049046">
              <a:off x="5561238" y="5921465"/>
              <a:ext cx="1364909" cy="33857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Agriculture, Forestry, Husbandry &amp; Fishery</a:t>
              </a: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843E424-D331-4B29-9DBB-8EC25E878D89}"/>
              </a:ext>
            </a:extLst>
          </p:cNvPr>
          <p:cNvGrpSpPr/>
          <p:nvPr/>
        </p:nvGrpSpPr>
        <p:grpSpPr>
          <a:xfrm>
            <a:off x="4555111" y="424318"/>
            <a:ext cx="4265361" cy="2962988"/>
            <a:chOff x="4535488" y="476672"/>
            <a:chExt cx="4499992" cy="2880320"/>
          </a:xfrm>
        </p:grpSpPr>
        <p:graphicFrame>
          <p:nvGraphicFramePr>
            <p:cNvPr id="9" name="图表 8">
              <a:extLst>
                <a:ext uri="{FF2B5EF4-FFF2-40B4-BE49-F238E27FC236}">
                  <a16:creationId xmlns:a16="http://schemas.microsoft.com/office/drawing/2014/main" id="{B1218A84-4344-48CA-A648-EE14851763D8}"/>
                </a:ext>
              </a:extLst>
            </p:cNvPr>
            <p:cNvGraphicFramePr/>
            <p:nvPr>
              <p:extLst>
                <p:ext uri="{D42A27DB-BD31-4B8C-83A1-F6EECF244321}">
                  <p14:modId xmlns:p14="http://schemas.microsoft.com/office/powerpoint/2010/main" val="3983302330"/>
                </p:ext>
              </p:extLst>
            </p:nvPr>
          </p:nvGraphicFramePr>
          <p:xfrm>
            <a:off x="4535488" y="476672"/>
            <a:ext cx="4499992" cy="2880320"/>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a:extLst>
                <a:ext uri="{FF2B5EF4-FFF2-40B4-BE49-F238E27FC236}">
                  <a16:creationId xmlns:a16="http://schemas.microsoft.com/office/drawing/2014/main" id="{36FC01B2-5614-4349-848A-591173D4C233}"/>
                </a:ext>
              </a:extLst>
            </p:cNvPr>
            <p:cNvSpPr txBox="1"/>
            <p:nvPr/>
          </p:nvSpPr>
          <p:spPr>
            <a:xfrm>
              <a:off x="5027553" y="476672"/>
              <a:ext cx="3779837" cy="584775"/>
            </a:xfrm>
            <a:prstGeom prst="rect">
              <a:avLst/>
            </a:prstGeom>
            <a:noFill/>
          </p:spPr>
          <p:txBody>
            <a:bodyPr>
              <a:spAutoFit/>
            </a:bodyPr>
            <a:lstStyle/>
            <a:p>
              <a:pPr algn="ctr">
                <a:defRPr/>
              </a:pPr>
              <a:r>
                <a:rPr lang="en-US" altLang="zh-CN" sz="1600" b="1" dirty="0">
                  <a:latin typeface="+mn-lt"/>
                  <a:ea typeface="+mn-ea"/>
                </a:rPr>
                <a:t>Percentage of business owners with high school education and above</a:t>
              </a:r>
              <a:endParaRPr lang="zh-CN" altLang="en-US" sz="1600" b="1" dirty="0">
                <a:latin typeface="+mn-lt"/>
                <a:ea typeface="+mn-ea"/>
              </a:endParaRPr>
            </a:p>
          </p:txBody>
        </p:sp>
        <p:sp>
          <p:nvSpPr>
            <p:cNvPr id="11" name="TextBox 3">
              <a:extLst>
                <a:ext uri="{FF2B5EF4-FFF2-40B4-BE49-F238E27FC236}">
                  <a16:creationId xmlns:a16="http://schemas.microsoft.com/office/drawing/2014/main" id="{A859C171-0369-496F-A1C7-ABFA560B07CD}"/>
                </a:ext>
              </a:extLst>
            </p:cNvPr>
            <p:cNvSpPr txBox="1">
              <a:spLocks noChangeArrowheads="1"/>
            </p:cNvSpPr>
            <p:nvPr/>
          </p:nvSpPr>
          <p:spPr bwMode="auto">
            <a:xfrm>
              <a:off x="5327576" y="3036842"/>
              <a:ext cx="803352" cy="21544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400" dirty="0"/>
                <a:t>Large</a:t>
              </a:r>
              <a:endParaRPr lang="zh-CN" altLang="en-US" sz="1400" dirty="0"/>
            </a:p>
          </p:txBody>
        </p:sp>
        <p:sp>
          <p:nvSpPr>
            <p:cNvPr id="12" name="TextBox 3">
              <a:extLst>
                <a:ext uri="{FF2B5EF4-FFF2-40B4-BE49-F238E27FC236}">
                  <a16:creationId xmlns:a16="http://schemas.microsoft.com/office/drawing/2014/main" id="{27405853-A806-45F9-A59A-F2511823A502}"/>
                </a:ext>
              </a:extLst>
            </p:cNvPr>
            <p:cNvSpPr txBox="1">
              <a:spLocks noChangeArrowheads="1"/>
            </p:cNvSpPr>
            <p:nvPr/>
          </p:nvSpPr>
          <p:spPr bwMode="auto">
            <a:xfrm>
              <a:off x="6240580" y="3036842"/>
              <a:ext cx="803352" cy="21544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400" dirty="0"/>
                <a:t>Medium</a:t>
              </a:r>
              <a:endParaRPr lang="zh-CN" altLang="en-US" sz="1400" dirty="0"/>
            </a:p>
          </p:txBody>
        </p:sp>
        <p:sp>
          <p:nvSpPr>
            <p:cNvPr id="13" name="TextBox 3">
              <a:extLst>
                <a:ext uri="{FF2B5EF4-FFF2-40B4-BE49-F238E27FC236}">
                  <a16:creationId xmlns:a16="http://schemas.microsoft.com/office/drawing/2014/main" id="{1E012B9E-0E7F-4998-9B35-5E2159280273}"/>
                </a:ext>
              </a:extLst>
            </p:cNvPr>
            <p:cNvSpPr txBox="1">
              <a:spLocks noChangeArrowheads="1"/>
            </p:cNvSpPr>
            <p:nvPr/>
          </p:nvSpPr>
          <p:spPr bwMode="auto">
            <a:xfrm>
              <a:off x="7152345" y="3036842"/>
              <a:ext cx="803352" cy="21544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400" dirty="0"/>
                <a:t>Small</a:t>
              </a:r>
              <a:endParaRPr lang="zh-CN" altLang="en-US" sz="1400" dirty="0"/>
            </a:p>
          </p:txBody>
        </p:sp>
        <p:sp>
          <p:nvSpPr>
            <p:cNvPr id="14" name="TextBox 3">
              <a:extLst>
                <a:ext uri="{FF2B5EF4-FFF2-40B4-BE49-F238E27FC236}">
                  <a16:creationId xmlns:a16="http://schemas.microsoft.com/office/drawing/2014/main" id="{4B0D683F-DA68-406F-A76F-0B194A56C9A4}"/>
                </a:ext>
              </a:extLst>
            </p:cNvPr>
            <p:cNvSpPr txBox="1">
              <a:spLocks noChangeArrowheads="1"/>
            </p:cNvSpPr>
            <p:nvPr/>
          </p:nvSpPr>
          <p:spPr bwMode="auto">
            <a:xfrm>
              <a:off x="8041712" y="3046569"/>
              <a:ext cx="803352" cy="21544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400" dirty="0"/>
                <a:t>Micro</a:t>
              </a:r>
              <a:endParaRPr lang="zh-CN" altLang="en-US" sz="1400" dirty="0"/>
            </a:p>
          </p:txBody>
        </p:sp>
      </p:grpSp>
      <p:grpSp>
        <p:nvGrpSpPr>
          <p:cNvPr id="6" name="Group 5">
            <a:extLst>
              <a:ext uri="{FF2B5EF4-FFF2-40B4-BE49-F238E27FC236}">
                <a16:creationId xmlns:a16="http://schemas.microsoft.com/office/drawing/2014/main" id="{3AE11C36-AA1E-49E3-84A2-17C3D6A8C7E1}"/>
              </a:ext>
            </a:extLst>
          </p:cNvPr>
          <p:cNvGrpSpPr/>
          <p:nvPr/>
        </p:nvGrpSpPr>
        <p:grpSpPr>
          <a:xfrm>
            <a:off x="4548570" y="3514672"/>
            <a:ext cx="4271902" cy="2880320"/>
            <a:chOff x="4535488" y="3501008"/>
            <a:chExt cx="4271902" cy="2880320"/>
          </a:xfrm>
        </p:grpSpPr>
        <p:graphicFrame>
          <p:nvGraphicFramePr>
            <p:cNvPr id="8" name="图表 7">
              <a:extLst>
                <a:ext uri="{FF2B5EF4-FFF2-40B4-BE49-F238E27FC236}">
                  <a16:creationId xmlns:a16="http://schemas.microsoft.com/office/drawing/2014/main" id="{E771F127-1B6B-4A09-959C-4C0EEF39572D}"/>
                </a:ext>
              </a:extLst>
            </p:cNvPr>
            <p:cNvGraphicFramePr/>
            <p:nvPr>
              <p:extLst>
                <p:ext uri="{D42A27DB-BD31-4B8C-83A1-F6EECF244321}">
                  <p14:modId xmlns:p14="http://schemas.microsoft.com/office/powerpoint/2010/main" val="3438494027"/>
                </p:ext>
              </p:extLst>
            </p:nvPr>
          </p:nvGraphicFramePr>
          <p:xfrm>
            <a:off x="4535488" y="3501008"/>
            <a:ext cx="4271902" cy="2880320"/>
          </p:xfrm>
          <a:graphic>
            <a:graphicData uri="http://schemas.openxmlformats.org/drawingml/2006/chart">
              <c:chart xmlns:c="http://schemas.openxmlformats.org/drawingml/2006/chart" xmlns:r="http://schemas.openxmlformats.org/officeDocument/2006/relationships" r:id="rId4"/>
            </a:graphicData>
          </a:graphic>
        </p:graphicFrame>
        <p:sp>
          <p:nvSpPr>
            <p:cNvPr id="15" name="TextBox 3">
              <a:extLst>
                <a:ext uri="{FF2B5EF4-FFF2-40B4-BE49-F238E27FC236}">
                  <a16:creationId xmlns:a16="http://schemas.microsoft.com/office/drawing/2014/main" id="{F2A95F05-7E59-477E-85A5-28344543281D}"/>
                </a:ext>
              </a:extLst>
            </p:cNvPr>
            <p:cNvSpPr txBox="1">
              <a:spLocks noChangeArrowheads="1"/>
            </p:cNvSpPr>
            <p:nvPr/>
          </p:nvSpPr>
          <p:spPr bwMode="auto">
            <a:xfrm>
              <a:off x="5729252" y="6102206"/>
              <a:ext cx="515320" cy="21544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400" dirty="0"/>
                <a:t>Yes</a:t>
              </a:r>
              <a:endParaRPr lang="zh-CN" altLang="en-US" sz="1400" dirty="0"/>
            </a:p>
          </p:txBody>
        </p:sp>
        <p:sp>
          <p:nvSpPr>
            <p:cNvPr id="16" name="TextBox 3">
              <a:extLst>
                <a:ext uri="{FF2B5EF4-FFF2-40B4-BE49-F238E27FC236}">
                  <a16:creationId xmlns:a16="http://schemas.microsoft.com/office/drawing/2014/main" id="{B5EC528F-8873-48CF-B442-AF8BC82F7A06}"/>
                </a:ext>
              </a:extLst>
            </p:cNvPr>
            <p:cNvSpPr txBox="1">
              <a:spLocks noChangeArrowheads="1"/>
            </p:cNvSpPr>
            <p:nvPr/>
          </p:nvSpPr>
          <p:spPr bwMode="auto">
            <a:xfrm>
              <a:off x="7577639" y="6102206"/>
              <a:ext cx="515320" cy="21544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400" dirty="0"/>
                <a:t>No</a:t>
              </a:r>
              <a:endParaRPr lang="zh-CN" altLang="en-US" sz="1400" dirty="0"/>
            </a:p>
          </p:txBody>
        </p:sp>
      </p:grpSp>
      <p:grpSp>
        <p:nvGrpSpPr>
          <p:cNvPr id="5" name="Group 4">
            <a:extLst>
              <a:ext uri="{FF2B5EF4-FFF2-40B4-BE49-F238E27FC236}">
                <a16:creationId xmlns:a16="http://schemas.microsoft.com/office/drawing/2014/main" id="{DDF344E8-2CC0-4701-8B8A-4E80083A5422}"/>
              </a:ext>
            </a:extLst>
          </p:cNvPr>
          <p:cNvGrpSpPr/>
          <p:nvPr/>
        </p:nvGrpSpPr>
        <p:grpSpPr>
          <a:xfrm>
            <a:off x="59377" y="3514672"/>
            <a:ext cx="4495734" cy="2880320"/>
            <a:chOff x="-164062" y="3501008"/>
            <a:chExt cx="4555534" cy="2880320"/>
          </a:xfrm>
        </p:grpSpPr>
        <p:graphicFrame>
          <p:nvGraphicFramePr>
            <p:cNvPr id="7" name="图表 6">
              <a:extLst>
                <a:ext uri="{FF2B5EF4-FFF2-40B4-BE49-F238E27FC236}">
                  <a16:creationId xmlns:a16="http://schemas.microsoft.com/office/drawing/2014/main" id="{CEF31784-D5C7-483F-9011-6EAC06E6BFCF}"/>
                </a:ext>
              </a:extLst>
            </p:cNvPr>
            <p:cNvGraphicFramePr/>
            <p:nvPr>
              <p:extLst>
                <p:ext uri="{D42A27DB-BD31-4B8C-83A1-F6EECF244321}">
                  <p14:modId xmlns:p14="http://schemas.microsoft.com/office/powerpoint/2010/main" val="2216012788"/>
                </p:ext>
              </p:extLst>
            </p:nvPr>
          </p:nvGraphicFramePr>
          <p:xfrm>
            <a:off x="-108520" y="3501008"/>
            <a:ext cx="4499992" cy="2880320"/>
          </p:xfrm>
          <a:graphic>
            <a:graphicData uri="http://schemas.openxmlformats.org/drawingml/2006/chart">
              <c:chart xmlns:c="http://schemas.openxmlformats.org/drawingml/2006/chart" xmlns:r="http://schemas.openxmlformats.org/officeDocument/2006/relationships" r:id="rId5"/>
            </a:graphicData>
          </a:graphic>
        </p:graphicFrame>
        <p:sp>
          <p:nvSpPr>
            <p:cNvPr id="19" name="TextBox 29">
              <a:extLst>
                <a:ext uri="{FF2B5EF4-FFF2-40B4-BE49-F238E27FC236}">
                  <a16:creationId xmlns:a16="http://schemas.microsoft.com/office/drawing/2014/main" id="{682293BC-E73C-48C2-BB16-A768FFF79FD1}"/>
                </a:ext>
              </a:extLst>
            </p:cNvPr>
            <p:cNvSpPr txBox="1">
              <a:spLocks noChangeArrowheads="1"/>
            </p:cNvSpPr>
            <p:nvPr/>
          </p:nvSpPr>
          <p:spPr bwMode="auto">
            <a:xfrm rot="18901157">
              <a:off x="2963694" y="5710172"/>
              <a:ext cx="1174622"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Other (see notes)</a:t>
              </a:r>
            </a:p>
          </p:txBody>
        </p:sp>
        <p:sp>
          <p:nvSpPr>
            <p:cNvPr id="20" name="TextBox 29">
              <a:extLst>
                <a:ext uri="{FF2B5EF4-FFF2-40B4-BE49-F238E27FC236}">
                  <a16:creationId xmlns:a16="http://schemas.microsoft.com/office/drawing/2014/main" id="{D91AEFCB-8C6C-4499-9778-12434A2686FA}"/>
                </a:ext>
              </a:extLst>
            </p:cNvPr>
            <p:cNvSpPr txBox="1">
              <a:spLocks noChangeArrowheads="1"/>
            </p:cNvSpPr>
            <p:nvPr/>
          </p:nvSpPr>
          <p:spPr bwMode="auto">
            <a:xfrm rot="18901157">
              <a:off x="2218206" y="5782271"/>
              <a:ext cx="1294477"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Head of Technology</a:t>
              </a:r>
            </a:p>
          </p:txBody>
        </p:sp>
        <p:sp>
          <p:nvSpPr>
            <p:cNvPr id="21" name="TextBox 29">
              <a:extLst>
                <a:ext uri="{FF2B5EF4-FFF2-40B4-BE49-F238E27FC236}">
                  <a16:creationId xmlns:a16="http://schemas.microsoft.com/office/drawing/2014/main" id="{52E8C4CE-8C25-4C12-90EC-1547A58DBED3}"/>
                </a:ext>
              </a:extLst>
            </p:cNvPr>
            <p:cNvSpPr txBox="1">
              <a:spLocks noChangeArrowheads="1"/>
            </p:cNvSpPr>
            <p:nvPr/>
          </p:nvSpPr>
          <p:spPr bwMode="auto">
            <a:xfrm rot="19088053">
              <a:off x="1620620" y="5659972"/>
              <a:ext cx="1246296" cy="3385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Head of Finance/Accounting</a:t>
              </a:r>
            </a:p>
          </p:txBody>
        </p:sp>
        <p:sp>
          <p:nvSpPr>
            <p:cNvPr id="22" name="TextBox 29">
              <a:extLst>
                <a:ext uri="{FF2B5EF4-FFF2-40B4-BE49-F238E27FC236}">
                  <a16:creationId xmlns:a16="http://schemas.microsoft.com/office/drawing/2014/main" id="{744582F1-1E24-4331-90DC-893534CE6275}"/>
                </a:ext>
              </a:extLst>
            </p:cNvPr>
            <p:cNvSpPr txBox="1">
              <a:spLocks noChangeArrowheads="1"/>
            </p:cNvSpPr>
            <p:nvPr/>
          </p:nvSpPr>
          <p:spPr bwMode="auto">
            <a:xfrm rot="19088053">
              <a:off x="515600" y="5639814"/>
              <a:ext cx="1188877" cy="3385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Head of Office Administration/HR</a:t>
              </a:r>
            </a:p>
          </p:txBody>
        </p:sp>
        <p:sp>
          <p:nvSpPr>
            <p:cNvPr id="23" name="TextBox 29">
              <a:extLst>
                <a:ext uri="{FF2B5EF4-FFF2-40B4-BE49-F238E27FC236}">
                  <a16:creationId xmlns:a16="http://schemas.microsoft.com/office/drawing/2014/main" id="{B3F15B9D-7291-47F6-A019-3989E84E8685}"/>
                </a:ext>
              </a:extLst>
            </p:cNvPr>
            <p:cNvSpPr txBox="1">
              <a:spLocks noChangeArrowheads="1"/>
            </p:cNvSpPr>
            <p:nvPr/>
          </p:nvSpPr>
          <p:spPr bwMode="auto">
            <a:xfrm rot="19088053">
              <a:off x="1025748" y="5721423"/>
              <a:ext cx="1287053"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Head of Sales</a:t>
              </a:r>
            </a:p>
          </p:txBody>
        </p:sp>
        <p:sp>
          <p:nvSpPr>
            <p:cNvPr id="24" name="TextBox 29">
              <a:extLst>
                <a:ext uri="{FF2B5EF4-FFF2-40B4-BE49-F238E27FC236}">
                  <a16:creationId xmlns:a16="http://schemas.microsoft.com/office/drawing/2014/main" id="{DB5E84BD-FA20-46DF-9759-5C73F8A6725E}"/>
                </a:ext>
              </a:extLst>
            </p:cNvPr>
            <p:cNvSpPr txBox="1">
              <a:spLocks noChangeArrowheads="1"/>
            </p:cNvSpPr>
            <p:nvPr/>
          </p:nvSpPr>
          <p:spPr bwMode="auto">
            <a:xfrm rot="18907675">
              <a:off x="-164062" y="5720162"/>
              <a:ext cx="117189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Business owner</a:t>
              </a:r>
            </a:p>
          </p:txBody>
        </p:sp>
      </p:grpSp>
      <p:grpSp>
        <p:nvGrpSpPr>
          <p:cNvPr id="2" name="Group 1">
            <a:extLst>
              <a:ext uri="{FF2B5EF4-FFF2-40B4-BE49-F238E27FC236}">
                <a16:creationId xmlns:a16="http://schemas.microsoft.com/office/drawing/2014/main" id="{5A7DF757-76A8-4BDD-B9CD-22FD20C13C7B}"/>
              </a:ext>
            </a:extLst>
          </p:cNvPr>
          <p:cNvGrpSpPr/>
          <p:nvPr/>
        </p:nvGrpSpPr>
        <p:grpSpPr>
          <a:xfrm>
            <a:off x="117681" y="429182"/>
            <a:ext cx="4430889" cy="2960869"/>
            <a:chOff x="-108520" y="404664"/>
            <a:chExt cx="4430889" cy="2960869"/>
          </a:xfrm>
        </p:grpSpPr>
        <p:graphicFrame>
          <p:nvGraphicFramePr>
            <p:cNvPr id="4" name="图表 3">
              <a:extLst>
                <a:ext uri="{FF2B5EF4-FFF2-40B4-BE49-F238E27FC236}">
                  <a16:creationId xmlns:a16="http://schemas.microsoft.com/office/drawing/2014/main" id="{9AD31784-2E38-4046-B02B-C25685678DAB}"/>
                </a:ext>
              </a:extLst>
            </p:cNvPr>
            <p:cNvGraphicFramePr/>
            <p:nvPr>
              <p:extLst>
                <p:ext uri="{D42A27DB-BD31-4B8C-83A1-F6EECF244321}">
                  <p14:modId xmlns:p14="http://schemas.microsoft.com/office/powerpoint/2010/main" val="268479845"/>
                </p:ext>
              </p:extLst>
            </p:nvPr>
          </p:nvGraphicFramePr>
          <p:xfrm>
            <a:off x="-108520" y="404664"/>
            <a:ext cx="4430889" cy="2960869"/>
          </p:xfrm>
          <a:graphic>
            <a:graphicData uri="http://schemas.openxmlformats.org/drawingml/2006/chart">
              <c:chart xmlns:c="http://schemas.openxmlformats.org/drawingml/2006/chart" xmlns:r="http://schemas.openxmlformats.org/officeDocument/2006/relationships" r:id="rId6"/>
            </a:graphicData>
          </a:graphic>
        </p:graphicFrame>
        <p:sp>
          <p:nvSpPr>
            <p:cNvPr id="17" name="TextBox 29">
              <a:extLst>
                <a:ext uri="{FF2B5EF4-FFF2-40B4-BE49-F238E27FC236}">
                  <a16:creationId xmlns:a16="http://schemas.microsoft.com/office/drawing/2014/main" id="{BFC5A61B-60B3-4787-8AFD-6510C45DFDCA}"/>
                </a:ext>
              </a:extLst>
            </p:cNvPr>
            <p:cNvSpPr txBox="1">
              <a:spLocks noChangeArrowheads="1"/>
            </p:cNvSpPr>
            <p:nvPr/>
          </p:nvSpPr>
          <p:spPr bwMode="auto">
            <a:xfrm rot="18901157">
              <a:off x="-97598" y="2797420"/>
              <a:ext cx="1035516"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en-US" altLang="zh-CN" sz="1100" dirty="0"/>
                <a:t>LLC</a:t>
              </a:r>
            </a:p>
          </p:txBody>
        </p:sp>
        <p:sp>
          <p:nvSpPr>
            <p:cNvPr id="18" name="TextBox 29">
              <a:extLst>
                <a:ext uri="{FF2B5EF4-FFF2-40B4-BE49-F238E27FC236}">
                  <a16:creationId xmlns:a16="http://schemas.microsoft.com/office/drawing/2014/main" id="{D9FF6C8A-81FB-4503-8648-6319F8772017}"/>
                </a:ext>
              </a:extLst>
            </p:cNvPr>
            <p:cNvSpPr txBox="1">
              <a:spLocks noChangeArrowheads="1"/>
            </p:cNvSpPr>
            <p:nvPr/>
          </p:nvSpPr>
          <p:spPr bwMode="auto">
            <a:xfrm rot="18901157">
              <a:off x="2660115" y="2812411"/>
              <a:ext cx="1096769"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Other (see notes)</a:t>
              </a:r>
            </a:p>
          </p:txBody>
        </p:sp>
        <p:sp>
          <p:nvSpPr>
            <p:cNvPr id="25" name="TextBox 29">
              <a:extLst>
                <a:ext uri="{FF2B5EF4-FFF2-40B4-BE49-F238E27FC236}">
                  <a16:creationId xmlns:a16="http://schemas.microsoft.com/office/drawing/2014/main" id="{436E6415-57C0-4F16-B062-08EF159AAF19}"/>
                </a:ext>
              </a:extLst>
            </p:cNvPr>
            <p:cNvSpPr txBox="1">
              <a:spLocks noChangeArrowheads="1"/>
            </p:cNvSpPr>
            <p:nvPr/>
          </p:nvSpPr>
          <p:spPr bwMode="auto">
            <a:xfrm rot="18901157">
              <a:off x="2254196" y="2833108"/>
              <a:ext cx="982005"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Farmers’ co-op</a:t>
              </a:r>
            </a:p>
          </p:txBody>
        </p:sp>
        <p:sp>
          <p:nvSpPr>
            <p:cNvPr id="26" name="TextBox 29">
              <a:extLst>
                <a:ext uri="{FF2B5EF4-FFF2-40B4-BE49-F238E27FC236}">
                  <a16:creationId xmlns:a16="http://schemas.microsoft.com/office/drawing/2014/main" id="{4B29BBE4-D358-4149-8850-B8909140AD61}"/>
                </a:ext>
              </a:extLst>
            </p:cNvPr>
            <p:cNvSpPr txBox="1">
              <a:spLocks noChangeArrowheads="1"/>
            </p:cNvSpPr>
            <p:nvPr/>
          </p:nvSpPr>
          <p:spPr bwMode="auto">
            <a:xfrm rot="18901157">
              <a:off x="1464935" y="2703274"/>
              <a:ext cx="893028" cy="3385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Joint-stock company</a:t>
              </a:r>
            </a:p>
          </p:txBody>
        </p:sp>
        <p:sp>
          <p:nvSpPr>
            <p:cNvPr id="27" name="TextBox 29">
              <a:extLst>
                <a:ext uri="{FF2B5EF4-FFF2-40B4-BE49-F238E27FC236}">
                  <a16:creationId xmlns:a16="http://schemas.microsoft.com/office/drawing/2014/main" id="{1EC5A8F3-0E52-4874-A9EF-0F64D0506018}"/>
                </a:ext>
              </a:extLst>
            </p:cNvPr>
            <p:cNvSpPr txBox="1">
              <a:spLocks noChangeArrowheads="1"/>
            </p:cNvSpPr>
            <p:nvPr/>
          </p:nvSpPr>
          <p:spPr bwMode="auto">
            <a:xfrm rot="18901157">
              <a:off x="986152" y="2647124"/>
              <a:ext cx="785336"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000" dirty="0"/>
                <a:t>Sole-proprietorship enterprise</a:t>
              </a:r>
            </a:p>
          </p:txBody>
        </p:sp>
        <p:sp>
          <p:nvSpPr>
            <p:cNvPr id="28" name="TextBox 29">
              <a:extLst>
                <a:ext uri="{FF2B5EF4-FFF2-40B4-BE49-F238E27FC236}">
                  <a16:creationId xmlns:a16="http://schemas.microsoft.com/office/drawing/2014/main" id="{34AC7548-455B-4ACB-9165-E8D958FBD422}"/>
                </a:ext>
              </a:extLst>
            </p:cNvPr>
            <p:cNvSpPr txBox="1">
              <a:spLocks noChangeArrowheads="1"/>
            </p:cNvSpPr>
            <p:nvPr/>
          </p:nvSpPr>
          <p:spPr bwMode="auto">
            <a:xfrm rot="18901157">
              <a:off x="378649" y="2668015"/>
              <a:ext cx="892317" cy="50783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Self-employed traders</a:t>
              </a:r>
            </a:p>
          </p:txBody>
        </p:sp>
        <p:sp>
          <p:nvSpPr>
            <p:cNvPr id="29" name="TextBox 29">
              <a:extLst>
                <a:ext uri="{FF2B5EF4-FFF2-40B4-BE49-F238E27FC236}">
                  <a16:creationId xmlns:a16="http://schemas.microsoft.com/office/drawing/2014/main" id="{765E6D2A-7F52-4667-A456-A98AD2284D3B}"/>
                </a:ext>
              </a:extLst>
            </p:cNvPr>
            <p:cNvSpPr txBox="1">
              <a:spLocks noChangeArrowheads="1"/>
            </p:cNvSpPr>
            <p:nvPr/>
          </p:nvSpPr>
          <p:spPr bwMode="auto">
            <a:xfrm rot="18901157">
              <a:off x="2010151" y="2692387"/>
              <a:ext cx="762269" cy="3385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1100" dirty="0"/>
                <a:t>Partnership enterprise</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标题 1">
            <a:extLst>
              <a:ext uri="{FF2B5EF4-FFF2-40B4-BE49-F238E27FC236}">
                <a16:creationId xmlns:a16="http://schemas.microsoft.com/office/drawing/2014/main" id="{19D9FC8E-7BAC-4D82-BCEF-976DB68EF29F}"/>
              </a:ext>
            </a:extLst>
          </p:cNvPr>
          <p:cNvSpPr>
            <a:spLocks noGrp="1"/>
          </p:cNvSpPr>
          <p:nvPr>
            <p:ph type="title"/>
          </p:nvPr>
        </p:nvSpPr>
        <p:spPr>
          <a:xfrm>
            <a:off x="267254" y="-12107"/>
            <a:ext cx="8606730" cy="1141413"/>
          </a:xfrm>
        </p:spPr>
        <p:txBody>
          <a:bodyPr/>
          <a:lstStyle/>
          <a:p>
            <a:r>
              <a:rPr lang="en-US" altLang="zh-CN" sz="3200" b="0" dirty="0"/>
              <a:t>III. Evaluation of and empowerment in management capabilities</a:t>
            </a:r>
            <a:endParaRPr lang="zh-CN" altLang="en-US" sz="3200" b="0" dirty="0"/>
          </a:p>
        </p:txBody>
      </p:sp>
      <p:sp>
        <p:nvSpPr>
          <p:cNvPr id="38915" name="内容占位符 2">
            <a:extLst>
              <a:ext uri="{FF2B5EF4-FFF2-40B4-BE49-F238E27FC236}">
                <a16:creationId xmlns:a16="http://schemas.microsoft.com/office/drawing/2014/main" id="{60DEB8C0-C8D6-499B-A263-1F8BD4D44BE3}"/>
              </a:ext>
            </a:extLst>
          </p:cNvPr>
          <p:cNvSpPr>
            <a:spLocks noGrp="1"/>
          </p:cNvSpPr>
          <p:nvPr>
            <p:ph idx="1"/>
          </p:nvPr>
        </p:nvSpPr>
        <p:spPr>
          <a:xfrm>
            <a:off x="-73024" y="1224609"/>
            <a:ext cx="9217024" cy="1056211"/>
          </a:xfrm>
        </p:spPr>
        <p:txBody>
          <a:bodyPr/>
          <a:lstStyle/>
          <a:p>
            <a:r>
              <a:rPr lang="en-US" altLang="zh-CN" sz="2800" dirty="0"/>
              <a:t>Strategic management: goals, future development, competitive advantages and disadvantages</a:t>
            </a:r>
            <a:endParaRPr lang="zh-CN" altLang="en-US" sz="2800" dirty="0"/>
          </a:p>
        </p:txBody>
      </p:sp>
      <p:grpSp>
        <p:nvGrpSpPr>
          <p:cNvPr id="2" name="Group 1">
            <a:extLst>
              <a:ext uri="{FF2B5EF4-FFF2-40B4-BE49-F238E27FC236}">
                <a16:creationId xmlns:a16="http://schemas.microsoft.com/office/drawing/2014/main" id="{0C259C88-0629-419B-BA17-A05060834CE5}"/>
              </a:ext>
            </a:extLst>
          </p:cNvPr>
          <p:cNvGrpSpPr/>
          <p:nvPr/>
        </p:nvGrpSpPr>
        <p:grpSpPr>
          <a:xfrm>
            <a:off x="392224" y="2348880"/>
            <a:ext cx="8244408" cy="4104456"/>
            <a:chOff x="395536" y="2132856"/>
            <a:chExt cx="8244408" cy="4104456"/>
          </a:xfrm>
        </p:grpSpPr>
        <p:graphicFrame>
          <p:nvGraphicFramePr>
            <p:cNvPr id="4" name="图表 3">
              <a:extLst>
                <a:ext uri="{FF2B5EF4-FFF2-40B4-BE49-F238E27FC236}">
                  <a16:creationId xmlns:a16="http://schemas.microsoft.com/office/drawing/2014/main" id="{9054EBAF-90D6-408A-A45F-77ACFD838DBE}"/>
                </a:ext>
              </a:extLst>
            </p:cNvPr>
            <p:cNvGraphicFramePr/>
            <p:nvPr>
              <p:extLst>
                <p:ext uri="{D42A27DB-BD31-4B8C-83A1-F6EECF244321}">
                  <p14:modId xmlns:p14="http://schemas.microsoft.com/office/powerpoint/2010/main" val="402108175"/>
                </p:ext>
              </p:extLst>
            </p:nvPr>
          </p:nvGraphicFramePr>
          <p:xfrm>
            <a:off x="395536" y="2132856"/>
            <a:ext cx="8244408" cy="4104456"/>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3">
              <a:extLst>
                <a:ext uri="{FF2B5EF4-FFF2-40B4-BE49-F238E27FC236}">
                  <a16:creationId xmlns:a16="http://schemas.microsoft.com/office/drawing/2014/main" id="{87EB8A77-3097-443A-914B-18154AD54BF0}"/>
                </a:ext>
              </a:extLst>
            </p:cNvPr>
            <p:cNvSpPr txBox="1">
              <a:spLocks noChangeArrowheads="1"/>
            </p:cNvSpPr>
            <p:nvPr/>
          </p:nvSpPr>
          <p:spPr bwMode="auto">
            <a:xfrm>
              <a:off x="1475656" y="5373687"/>
              <a:ext cx="792088"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Micro</a:t>
              </a:r>
              <a:endParaRPr lang="zh-CN" altLang="en-US" sz="1600" dirty="0"/>
            </a:p>
          </p:txBody>
        </p:sp>
        <p:sp>
          <p:nvSpPr>
            <p:cNvPr id="6" name="椭圆 5">
              <a:extLst>
                <a:ext uri="{FF2B5EF4-FFF2-40B4-BE49-F238E27FC236}">
                  <a16:creationId xmlns:a16="http://schemas.microsoft.com/office/drawing/2014/main" id="{A6513AB4-702C-4525-BA10-34F326C4DC65}"/>
                </a:ext>
              </a:extLst>
            </p:cNvPr>
            <p:cNvSpPr/>
            <p:nvPr/>
          </p:nvSpPr>
          <p:spPr>
            <a:xfrm>
              <a:off x="1997032" y="4546984"/>
              <a:ext cx="606691" cy="10048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TextBox 3">
              <a:extLst>
                <a:ext uri="{FF2B5EF4-FFF2-40B4-BE49-F238E27FC236}">
                  <a16:creationId xmlns:a16="http://schemas.microsoft.com/office/drawing/2014/main" id="{E3300E88-A8D2-4C0B-BAE4-EA766ACDBFE0}"/>
                </a:ext>
              </a:extLst>
            </p:cNvPr>
            <p:cNvSpPr txBox="1">
              <a:spLocks noChangeArrowheads="1"/>
            </p:cNvSpPr>
            <p:nvPr/>
          </p:nvSpPr>
          <p:spPr bwMode="auto">
            <a:xfrm>
              <a:off x="7158669" y="5372933"/>
              <a:ext cx="803352"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Large</a:t>
              </a:r>
              <a:endParaRPr lang="zh-CN" altLang="en-US" sz="1600" dirty="0"/>
            </a:p>
          </p:txBody>
        </p:sp>
        <p:sp>
          <p:nvSpPr>
            <p:cNvPr id="8" name="TextBox 3">
              <a:extLst>
                <a:ext uri="{FF2B5EF4-FFF2-40B4-BE49-F238E27FC236}">
                  <a16:creationId xmlns:a16="http://schemas.microsoft.com/office/drawing/2014/main" id="{CC2B1762-1D38-4DA6-A9D3-473F6932BB20}"/>
                </a:ext>
              </a:extLst>
            </p:cNvPr>
            <p:cNvSpPr txBox="1">
              <a:spLocks noChangeArrowheads="1"/>
            </p:cNvSpPr>
            <p:nvPr/>
          </p:nvSpPr>
          <p:spPr bwMode="auto">
            <a:xfrm>
              <a:off x="5231336" y="5387170"/>
              <a:ext cx="803352"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Medium</a:t>
              </a:r>
              <a:endParaRPr lang="zh-CN" altLang="en-US" sz="1600" dirty="0"/>
            </a:p>
          </p:txBody>
        </p:sp>
        <p:sp>
          <p:nvSpPr>
            <p:cNvPr id="9" name="TextBox 3">
              <a:extLst>
                <a:ext uri="{FF2B5EF4-FFF2-40B4-BE49-F238E27FC236}">
                  <a16:creationId xmlns:a16="http://schemas.microsoft.com/office/drawing/2014/main" id="{5FD54553-CFFB-41E9-84E1-CFD873B386F0}"/>
                </a:ext>
              </a:extLst>
            </p:cNvPr>
            <p:cNvSpPr txBox="1">
              <a:spLocks noChangeArrowheads="1"/>
            </p:cNvSpPr>
            <p:nvPr/>
          </p:nvSpPr>
          <p:spPr bwMode="auto">
            <a:xfrm>
              <a:off x="3347864" y="5372933"/>
              <a:ext cx="803352"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Small</a:t>
              </a:r>
              <a:endParaRPr lang="zh-CN" altLang="en-US" sz="1600" dirty="0"/>
            </a:p>
          </p:txBody>
        </p:sp>
      </p:grpSp>
      <p:sp>
        <p:nvSpPr>
          <p:cNvPr id="11" name="TextBox 3">
            <a:extLst>
              <a:ext uri="{FF2B5EF4-FFF2-40B4-BE49-F238E27FC236}">
                <a16:creationId xmlns:a16="http://schemas.microsoft.com/office/drawing/2014/main" id="{A0788F16-DC5D-49EB-AE7B-E15FD8AE58F7}"/>
              </a:ext>
            </a:extLst>
          </p:cNvPr>
          <p:cNvSpPr txBox="1">
            <a:spLocks noChangeArrowheads="1"/>
          </p:cNvSpPr>
          <p:nvPr/>
        </p:nvSpPr>
        <p:spPr bwMode="auto">
          <a:xfrm>
            <a:off x="2828818" y="6040880"/>
            <a:ext cx="1440160" cy="21544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400" dirty="0"/>
              <a:t>A. Yes, very clear</a:t>
            </a:r>
            <a:endParaRPr lang="zh-CN" altLang="en-US" sz="1400" dirty="0"/>
          </a:p>
        </p:txBody>
      </p:sp>
      <p:sp>
        <p:nvSpPr>
          <p:cNvPr id="12" name="TextBox 3">
            <a:extLst>
              <a:ext uri="{FF2B5EF4-FFF2-40B4-BE49-F238E27FC236}">
                <a16:creationId xmlns:a16="http://schemas.microsoft.com/office/drawing/2014/main" id="{6EA5FCFA-D5F5-47E7-ACA1-1C101798E5FE}"/>
              </a:ext>
            </a:extLst>
          </p:cNvPr>
          <p:cNvSpPr txBox="1">
            <a:spLocks noChangeArrowheads="1"/>
          </p:cNvSpPr>
          <p:nvPr/>
        </p:nvSpPr>
        <p:spPr bwMode="auto">
          <a:xfrm>
            <a:off x="4570619" y="6022449"/>
            <a:ext cx="1404017" cy="430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400" dirty="0"/>
              <a:t>B. Yes, but not very clear</a:t>
            </a:r>
            <a:endParaRPr lang="zh-CN" altLang="en-US" sz="1400" dirty="0"/>
          </a:p>
        </p:txBody>
      </p:sp>
      <p:sp>
        <p:nvSpPr>
          <p:cNvPr id="13" name="TextBox 3">
            <a:extLst>
              <a:ext uri="{FF2B5EF4-FFF2-40B4-BE49-F238E27FC236}">
                <a16:creationId xmlns:a16="http://schemas.microsoft.com/office/drawing/2014/main" id="{55A65566-5757-4BC9-B90E-3FFC007C8DE5}"/>
              </a:ext>
            </a:extLst>
          </p:cNvPr>
          <p:cNvSpPr txBox="1">
            <a:spLocks noChangeArrowheads="1"/>
          </p:cNvSpPr>
          <p:nvPr/>
        </p:nvSpPr>
        <p:spPr bwMode="auto">
          <a:xfrm>
            <a:off x="6303896" y="6040880"/>
            <a:ext cx="803352" cy="21544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400" dirty="0"/>
              <a:t>C. No</a:t>
            </a:r>
            <a:endParaRPr lang="zh-CN" altLang="en-US" sz="1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A304E028-BFC7-4424-BA26-394876245052}"/>
              </a:ext>
            </a:extLst>
          </p:cNvPr>
          <p:cNvSpPr/>
          <p:nvPr/>
        </p:nvSpPr>
        <p:spPr>
          <a:xfrm>
            <a:off x="2162691" y="6219526"/>
            <a:ext cx="6585017" cy="5477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Group 2">
            <a:extLst>
              <a:ext uri="{FF2B5EF4-FFF2-40B4-BE49-F238E27FC236}">
                <a16:creationId xmlns:a16="http://schemas.microsoft.com/office/drawing/2014/main" id="{774B8922-830B-4F1E-9B46-FD248689B56A}"/>
              </a:ext>
            </a:extLst>
          </p:cNvPr>
          <p:cNvGrpSpPr/>
          <p:nvPr/>
        </p:nvGrpSpPr>
        <p:grpSpPr>
          <a:xfrm>
            <a:off x="179512" y="57257"/>
            <a:ext cx="6696744" cy="3312368"/>
            <a:chOff x="179512" y="188640"/>
            <a:chExt cx="6696744" cy="3312368"/>
          </a:xfrm>
        </p:grpSpPr>
        <p:graphicFrame>
          <p:nvGraphicFramePr>
            <p:cNvPr id="5" name="图表 4">
              <a:extLst>
                <a:ext uri="{FF2B5EF4-FFF2-40B4-BE49-F238E27FC236}">
                  <a16:creationId xmlns:a16="http://schemas.microsoft.com/office/drawing/2014/main" id="{1AB52044-172C-408E-A733-DEEB37A35021}"/>
                </a:ext>
              </a:extLst>
            </p:cNvPr>
            <p:cNvGraphicFramePr/>
            <p:nvPr>
              <p:extLst>
                <p:ext uri="{D42A27DB-BD31-4B8C-83A1-F6EECF244321}">
                  <p14:modId xmlns:p14="http://schemas.microsoft.com/office/powerpoint/2010/main" val="1417219476"/>
                </p:ext>
              </p:extLst>
            </p:nvPr>
          </p:nvGraphicFramePr>
          <p:xfrm>
            <a:off x="179512" y="188640"/>
            <a:ext cx="6696744" cy="3312368"/>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3">
              <a:extLst>
                <a:ext uri="{FF2B5EF4-FFF2-40B4-BE49-F238E27FC236}">
                  <a16:creationId xmlns:a16="http://schemas.microsoft.com/office/drawing/2014/main" id="{E8BD0FE1-5414-4DD1-A62A-5D5BF82A63A2}"/>
                </a:ext>
              </a:extLst>
            </p:cNvPr>
            <p:cNvSpPr txBox="1">
              <a:spLocks noChangeArrowheads="1"/>
            </p:cNvSpPr>
            <p:nvPr/>
          </p:nvSpPr>
          <p:spPr bwMode="auto">
            <a:xfrm>
              <a:off x="1012690" y="2744546"/>
              <a:ext cx="57606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Micro</a:t>
              </a:r>
              <a:endParaRPr lang="zh-CN" altLang="en-US" sz="1200" dirty="0"/>
            </a:p>
          </p:txBody>
        </p:sp>
        <p:sp>
          <p:nvSpPr>
            <p:cNvPr id="9" name="TextBox 3">
              <a:extLst>
                <a:ext uri="{FF2B5EF4-FFF2-40B4-BE49-F238E27FC236}">
                  <a16:creationId xmlns:a16="http://schemas.microsoft.com/office/drawing/2014/main" id="{0B3B3DF2-5C02-471D-A1D5-E67E74B8A5DB}"/>
                </a:ext>
              </a:extLst>
            </p:cNvPr>
            <p:cNvSpPr txBox="1">
              <a:spLocks noChangeArrowheads="1"/>
            </p:cNvSpPr>
            <p:nvPr/>
          </p:nvSpPr>
          <p:spPr bwMode="auto">
            <a:xfrm>
              <a:off x="5573245" y="2732671"/>
              <a:ext cx="598592"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Large</a:t>
              </a:r>
              <a:endParaRPr lang="zh-CN" altLang="en-US" sz="1200" dirty="0"/>
            </a:p>
          </p:txBody>
        </p:sp>
        <p:sp>
          <p:nvSpPr>
            <p:cNvPr id="10" name="TextBox 3">
              <a:extLst>
                <a:ext uri="{FF2B5EF4-FFF2-40B4-BE49-F238E27FC236}">
                  <a16:creationId xmlns:a16="http://schemas.microsoft.com/office/drawing/2014/main" id="{CA672597-4C89-4B44-9F8F-9B4EB032BA59}"/>
                </a:ext>
              </a:extLst>
            </p:cNvPr>
            <p:cNvSpPr txBox="1">
              <a:spLocks noChangeArrowheads="1"/>
            </p:cNvSpPr>
            <p:nvPr/>
          </p:nvSpPr>
          <p:spPr bwMode="auto">
            <a:xfrm>
              <a:off x="4082410" y="2744546"/>
              <a:ext cx="598592"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Medium</a:t>
              </a:r>
              <a:endParaRPr lang="zh-CN" altLang="en-US" sz="1200" dirty="0"/>
            </a:p>
          </p:txBody>
        </p:sp>
        <p:sp>
          <p:nvSpPr>
            <p:cNvPr id="11" name="TextBox 3">
              <a:extLst>
                <a:ext uri="{FF2B5EF4-FFF2-40B4-BE49-F238E27FC236}">
                  <a16:creationId xmlns:a16="http://schemas.microsoft.com/office/drawing/2014/main" id="{FDE66D37-8D77-4A98-80B4-A56C503313CA}"/>
                </a:ext>
              </a:extLst>
            </p:cNvPr>
            <p:cNvSpPr txBox="1">
              <a:spLocks noChangeArrowheads="1"/>
            </p:cNvSpPr>
            <p:nvPr/>
          </p:nvSpPr>
          <p:spPr bwMode="auto">
            <a:xfrm>
              <a:off x="2556382" y="2726114"/>
              <a:ext cx="57545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Small</a:t>
              </a:r>
              <a:endParaRPr lang="zh-CN" altLang="en-US" sz="1200" dirty="0"/>
            </a:p>
          </p:txBody>
        </p:sp>
        <p:sp>
          <p:nvSpPr>
            <p:cNvPr id="6" name="椭圆 5">
              <a:extLst>
                <a:ext uri="{FF2B5EF4-FFF2-40B4-BE49-F238E27FC236}">
                  <a16:creationId xmlns:a16="http://schemas.microsoft.com/office/drawing/2014/main" id="{E2FC308E-366A-490F-8FC2-27CF9F890EF0}"/>
                </a:ext>
              </a:extLst>
            </p:cNvPr>
            <p:cNvSpPr/>
            <p:nvPr/>
          </p:nvSpPr>
          <p:spPr>
            <a:xfrm>
              <a:off x="1116013" y="1628775"/>
              <a:ext cx="719137" cy="13684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TextBox 3">
              <a:extLst>
                <a:ext uri="{FF2B5EF4-FFF2-40B4-BE49-F238E27FC236}">
                  <a16:creationId xmlns:a16="http://schemas.microsoft.com/office/drawing/2014/main" id="{1F16FC73-6C89-4C6A-BC6B-16DC84232D03}"/>
                </a:ext>
              </a:extLst>
            </p:cNvPr>
            <p:cNvSpPr txBox="1">
              <a:spLocks noChangeArrowheads="1"/>
            </p:cNvSpPr>
            <p:nvPr/>
          </p:nvSpPr>
          <p:spPr bwMode="auto">
            <a:xfrm>
              <a:off x="4087381" y="3276311"/>
              <a:ext cx="1876521"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D. Other, please indicate…</a:t>
              </a:r>
              <a:endParaRPr lang="zh-CN" altLang="en-US" sz="1050" dirty="0"/>
            </a:p>
          </p:txBody>
        </p:sp>
        <p:sp>
          <p:nvSpPr>
            <p:cNvPr id="17" name="TextBox 3">
              <a:extLst>
                <a:ext uri="{FF2B5EF4-FFF2-40B4-BE49-F238E27FC236}">
                  <a16:creationId xmlns:a16="http://schemas.microsoft.com/office/drawing/2014/main" id="{514C1FA8-E173-4AD0-BF91-8D3B74E93326}"/>
                </a:ext>
              </a:extLst>
            </p:cNvPr>
            <p:cNvSpPr txBox="1">
              <a:spLocks noChangeArrowheads="1"/>
            </p:cNvSpPr>
            <p:nvPr/>
          </p:nvSpPr>
          <p:spPr bwMode="auto">
            <a:xfrm>
              <a:off x="820972" y="3003365"/>
              <a:ext cx="2923313" cy="21018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ts val="800"/>
                </a:lnSpc>
              </a:pPr>
              <a:r>
                <a:rPr lang="en-US" altLang="zh-CN" sz="1050" dirty="0"/>
                <a:t>A. Focus on the current industry, reduce cost by achieving economies of scale</a:t>
              </a:r>
              <a:endParaRPr lang="zh-CN" altLang="en-US" sz="1050" dirty="0"/>
            </a:p>
          </p:txBody>
        </p:sp>
        <p:sp>
          <p:nvSpPr>
            <p:cNvPr id="18" name="TextBox 3">
              <a:extLst>
                <a:ext uri="{FF2B5EF4-FFF2-40B4-BE49-F238E27FC236}">
                  <a16:creationId xmlns:a16="http://schemas.microsoft.com/office/drawing/2014/main" id="{63F94C8C-A327-4FFD-A0D1-CB7184328168}"/>
                </a:ext>
              </a:extLst>
            </p:cNvPr>
            <p:cNvSpPr txBox="1">
              <a:spLocks noChangeArrowheads="1"/>
            </p:cNvSpPr>
            <p:nvPr/>
          </p:nvSpPr>
          <p:spPr bwMode="auto">
            <a:xfrm>
              <a:off x="4088661" y="2986114"/>
              <a:ext cx="2643579" cy="31277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ts val="800"/>
                </a:lnSpc>
              </a:pPr>
              <a:r>
                <a:rPr lang="en-US" altLang="zh-CN" sz="1050" dirty="0"/>
                <a:t>B. Focus on the current industry and provide high value-added products/services by introducing or developing new technologies</a:t>
              </a:r>
              <a:endParaRPr lang="zh-CN" altLang="en-US" sz="1050" dirty="0"/>
            </a:p>
          </p:txBody>
        </p:sp>
        <p:sp>
          <p:nvSpPr>
            <p:cNvPr id="19" name="TextBox 3">
              <a:extLst>
                <a:ext uri="{FF2B5EF4-FFF2-40B4-BE49-F238E27FC236}">
                  <a16:creationId xmlns:a16="http://schemas.microsoft.com/office/drawing/2014/main" id="{3CEA9036-D945-4A6C-A717-5A2570533441}"/>
                </a:ext>
              </a:extLst>
            </p:cNvPr>
            <p:cNvSpPr txBox="1">
              <a:spLocks noChangeArrowheads="1"/>
            </p:cNvSpPr>
            <p:nvPr/>
          </p:nvSpPr>
          <p:spPr bwMode="auto">
            <a:xfrm>
              <a:off x="815968" y="3286606"/>
              <a:ext cx="3051386"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C. We diversify to find whatever </a:t>
              </a:r>
              <a:r>
                <a:rPr lang="en-US" altLang="zh-CN" sz="1050"/>
                <a:t>is profitable</a:t>
              </a:r>
              <a:endParaRPr lang="zh-CN" altLang="en-US" sz="1050" dirty="0"/>
            </a:p>
          </p:txBody>
        </p:sp>
      </p:grpSp>
      <p:grpSp>
        <p:nvGrpSpPr>
          <p:cNvPr id="23" name="Group 22">
            <a:extLst>
              <a:ext uri="{FF2B5EF4-FFF2-40B4-BE49-F238E27FC236}">
                <a16:creationId xmlns:a16="http://schemas.microsoft.com/office/drawing/2014/main" id="{4051C8BF-9E2A-4016-8B6B-E04A717F18DA}"/>
              </a:ext>
            </a:extLst>
          </p:cNvPr>
          <p:cNvGrpSpPr/>
          <p:nvPr/>
        </p:nvGrpSpPr>
        <p:grpSpPr>
          <a:xfrm>
            <a:off x="2123728" y="3418240"/>
            <a:ext cx="6732612" cy="3456384"/>
            <a:chOff x="2052476" y="3526270"/>
            <a:chExt cx="6732612" cy="3456384"/>
          </a:xfrm>
        </p:grpSpPr>
        <p:graphicFrame>
          <p:nvGraphicFramePr>
            <p:cNvPr id="4" name="图表 3">
              <a:extLst>
                <a:ext uri="{FF2B5EF4-FFF2-40B4-BE49-F238E27FC236}">
                  <a16:creationId xmlns:a16="http://schemas.microsoft.com/office/drawing/2014/main" id="{FC2018B8-0F7F-46EF-A6D7-1D656957D3E4}"/>
                </a:ext>
              </a:extLst>
            </p:cNvPr>
            <p:cNvGraphicFramePr/>
            <p:nvPr>
              <p:extLst>
                <p:ext uri="{D42A27DB-BD31-4B8C-83A1-F6EECF244321}">
                  <p14:modId xmlns:p14="http://schemas.microsoft.com/office/powerpoint/2010/main" val="1777908957"/>
                </p:ext>
              </p:extLst>
            </p:nvPr>
          </p:nvGraphicFramePr>
          <p:xfrm>
            <a:off x="2052476" y="3526270"/>
            <a:ext cx="6732612" cy="3456384"/>
          </p:xfrm>
          <a:graphic>
            <a:graphicData uri="http://schemas.openxmlformats.org/drawingml/2006/chart">
              <c:chart xmlns:c="http://schemas.openxmlformats.org/drawingml/2006/chart" xmlns:r="http://schemas.openxmlformats.org/officeDocument/2006/relationships" r:id="rId3"/>
            </a:graphicData>
          </a:graphic>
        </p:graphicFrame>
        <p:sp>
          <p:nvSpPr>
            <p:cNvPr id="13" name="TextBox 3">
              <a:extLst>
                <a:ext uri="{FF2B5EF4-FFF2-40B4-BE49-F238E27FC236}">
                  <a16:creationId xmlns:a16="http://schemas.microsoft.com/office/drawing/2014/main" id="{7F0D92BD-63AD-4157-A658-329E94E85007}"/>
                </a:ext>
              </a:extLst>
            </p:cNvPr>
            <p:cNvSpPr txBox="1">
              <a:spLocks noChangeArrowheads="1"/>
            </p:cNvSpPr>
            <p:nvPr/>
          </p:nvSpPr>
          <p:spPr bwMode="auto">
            <a:xfrm>
              <a:off x="7315879" y="6046550"/>
              <a:ext cx="1281712"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50" dirty="0"/>
                <a:t>Yangtze River Delta</a:t>
              </a:r>
              <a:endParaRPr lang="zh-CN" altLang="en-US" sz="1050" dirty="0"/>
            </a:p>
          </p:txBody>
        </p:sp>
        <p:sp>
          <p:nvSpPr>
            <p:cNvPr id="7" name="椭圆 6">
              <a:extLst>
                <a:ext uri="{FF2B5EF4-FFF2-40B4-BE49-F238E27FC236}">
                  <a16:creationId xmlns:a16="http://schemas.microsoft.com/office/drawing/2014/main" id="{638DDB4B-703E-460E-863C-058E201170CD}"/>
                </a:ext>
              </a:extLst>
            </p:cNvPr>
            <p:cNvSpPr/>
            <p:nvPr/>
          </p:nvSpPr>
          <p:spPr>
            <a:xfrm>
              <a:off x="7596373" y="3742046"/>
              <a:ext cx="720725" cy="25342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TextBox 3">
              <a:extLst>
                <a:ext uri="{FF2B5EF4-FFF2-40B4-BE49-F238E27FC236}">
                  <a16:creationId xmlns:a16="http://schemas.microsoft.com/office/drawing/2014/main" id="{DE47FA07-58EB-4467-A6AB-B68AB99A38BB}"/>
                </a:ext>
              </a:extLst>
            </p:cNvPr>
            <p:cNvSpPr txBox="1">
              <a:spLocks noChangeArrowheads="1"/>
            </p:cNvSpPr>
            <p:nvPr/>
          </p:nvSpPr>
          <p:spPr bwMode="auto">
            <a:xfrm>
              <a:off x="2199674" y="6068337"/>
              <a:ext cx="1666956"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50" dirty="0"/>
                <a:t>Eastern (YRD excluded)</a:t>
              </a:r>
              <a:endParaRPr lang="zh-CN" altLang="en-US" sz="1050" dirty="0"/>
            </a:p>
          </p:txBody>
        </p:sp>
        <p:sp>
          <p:nvSpPr>
            <p:cNvPr id="15" name="TextBox 3">
              <a:extLst>
                <a:ext uri="{FF2B5EF4-FFF2-40B4-BE49-F238E27FC236}">
                  <a16:creationId xmlns:a16="http://schemas.microsoft.com/office/drawing/2014/main" id="{7F9D9169-6C44-4D47-8B79-7DB44335CF6F}"/>
                </a:ext>
              </a:extLst>
            </p:cNvPr>
            <p:cNvSpPr txBox="1">
              <a:spLocks noChangeArrowheads="1"/>
            </p:cNvSpPr>
            <p:nvPr/>
          </p:nvSpPr>
          <p:spPr bwMode="auto">
            <a:xfrm>
              <a:off x="3866630" y="6046549"/>
              <a:ext cx="1533740"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50" dirty="0"/>
                <a:t>Central</a:t>
              </a:r>
              <a:endParaRPr lang="zh-CN" altLang="en-US" sz="1050" dirty="0"/>
            </a:p>
          </p:txBody>
        </p:sp>
        <p:sp>
          <p:nvSpPr>
            <p:cNvPr id="16" name="TextBox 3">
              <a:extLst>
                <a:ext uri="{FF2B5EF4-FFF2-40B4-BE49-F238E27FC236}">
                  <a16:creationId xmlns:a16="http://schemas.microsoft.com/office/drawing/2014/main" id="{EDA1A8A6-3914-48D8-BB89-D925E42009B3}"/>
                </a:ext>
              </a:extLst>
            </p:cNvPr>
            <p:cNvSpPr txBox="1">
              <a:spLocks noChangeArrowheads="1"/>
            </p:cNvSpPr>
            <p:nvPr/>
          </p:nvSpPr>
          <p:spPr bwMode="auto">
            <a:xfrm>
              <a:off x="5501646" y="6054870"/>
              <a:ext cx="1533740"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50" dirty="0"/>
                <a:t>Western</a:t>
              </a:r>
              <a:endParaRPr lang="zh-CN" altLang="en-US" sz="1050" dirty="0"/>
            </a:p>
          </p:txBody>
        </p:sp>
        <p:sp>
          <p:nvSpPr>
            <p:cNvPr id="20" name="TextBox 3">
              <a:extLst>
                <a:ext uri="{FF2B5EF4-FFF2-40B4-BE49-F238E27FC236}">
                  <a16:creationId xmlns:a16="http://schemas.microsoft.com/office/drawing/2014/main" id="{BB02F284-DEB2-499A-A369-CC87E2A6118B}"/>
                </a:ext>
              </a:extLst>
            </p:cNvPr>
            <p:cNvSpPr txBox="1">
              <a:spLocks noChangeArrowheads="1"/>
            </p:cNvSpPr>
            <p:nvPr/>
          </p:nvSpPr>
          <p:spPr bwMode="auto">
            <a:xfrm>
              <a:off x="3841296" y="6310832"/>
              <a:ext cx="4702563"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A. Stay in the current industry, reduce cost by achieving economies of scale</a:t>
              </a:r>
              <a:endParaRPr lang="zh-CN" altLang="en-US" sz="1050" dirty="0"/>
            </a:p>
          </p:txBody>
        </p:sp>
        <p:sp>
          <p:nvSpPr>
            <p:cNvPr id="21" name="TextBox 3">
              <a:extLst>
                <a:ext uri="{FF2B5EF4-FFF2-40B4-BE49-F238E27FC236}">
                  <a16:creationId xmlns:a16="http://schemas.microsoft.com/office/drawing/2014/main" id="{22B06B8F-6165-4397-A184-D768765E65B4}"/>
                </a:ext>
              </a:extLst>
            </p:cNvPr>
            <p:cNvSpPr txBox="1">
              <a:spLocks noChangeArrowheads="1"/>
            </p:cNvSpPr>
            <p:nvPr/>
          </p:nvSpPr>
          <p:spPr bwMode="auto">
            <a:xfrm>
              <a:off x="3844954" y="6506937"/>
              <a:ext cx="4543469" cy="21018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ts val="800"/>
                </a:lnSpc>
              </a:pPr>
              <a:r>
                <a:rPr lang="en-US" altLang="zh-CN" sz="1050" dirty="0"/>
                <a:t>B. Stay in the current industry, introduce or develop new technologies, provide high value-added products/services</a:t>
              </a:r>
              <a:endParaRPr lang="zh-CN" altLang="en-US" sz="1050" dirty="0"/>
            </a:p>
          </p:txBody>
        </p:sp>
        <p:sp>
          <p:nvSpPr>
            <p:cNvPr id="22" name="TextBox 3">
              <a:extLst>
                <a:ext uri="{FF2B5EF4-FFF2-40B4-BE49-F238E27FC236}">
                  <a16:creationId xmlns:a16="http://schemas.microsoft.com/office/drawing/2014/main" id="{5E7FD0C9-0E4C-4BB9-BD8E-88CEEE25762B}"/>
                </a:ext>
              </a:extLst>
            </p:cNvPr>
            <p:cNvSpPr txBox="1">
              <a:spLocks noChangeArrowheads="1"/>
            </p:cNvSpPr>
            <p:nvPr/>
          </p:nvSpPr>
          <p:spPr bwMode="auto">
            <a:xfrm>
              <a:off x="3842197" y="6713719"/>
              <a:ext cx="3051386"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C. We diversify to find the most lucrative business</a:t>
              </a:r>
              <a:endParaRPr lang="zh-CN" altLang="en-US" sz="1050" dirty="0"/>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EED99CD-D74A-4C40-B696-C6A5A3B83981}"/>
              </a:ext>
            </a:extLst>
          </p:cNvPr>
          <p:cNvGrpSpPr/>
          <p:nvPr/>
        </p:nvGrpSpPr>
        <p:grpSpPr>
          <a:xfrm>
            <a:off x="237507" y="510030"/>
            <a:ext cx="8388424" cy="5460824"/>
            <a:chOff x="237507" y="510030"/>
            <a:chExt cx="8388424" cy="5460824"/>
          </a:xfrm>
        </p:grpSpPr>
        <p:graphicFrame>
          <p:nvGraphicFramePr>
            <p:cNvPr id="3" name="图表 2">
              <a:extLst>
                <a:ext uri="{FF2B5EF4-FFF2-40B4-BE49-F238E27FC236}">
                  <a16:creationId xmlns:a16="http://schemas.microsoft.com/office/drawing/2014/main" id="{9780F7A3-3E78-47B8-BF5A-F883ABF317E1}"/>
                </a:ext>
              </a:extLst>
            </p:cNvPr>
            <p:cNvGraphicFramePr/>
            <p:nvPr>
              <p:extLst>
                <p:ext uri="{D42A27DB-BD31-4B8C-83A1-F6EECF244321}">
                  <p14:modId xmlns:p14="http://schemas.microsoft.com/office/powerpoint/2010/main" val="2641377846"/>
                </p:ext>
              </p:extLst>
            </p:nvPr>
          </p:nvGraphicFramePr>
          <p:xfrm>
            <a:off x="237507" y="510030"/>
            <a:ext cx="8388424" cy="5400600"/>
          </p:xfrm>
          <a:graphic>
            <a:graphicData uri="http://schemas.openxmlformats.org/drawingml/2006/chart">
              <c:chart xmlns:c="http://schemas.openxmlformats.org/drawingml/2006/chart" xmlns:r="http://schemas.openxmlformats.org/officeDocument/2006/relationships" r:id="rId2"/>
            </a:graphicData>
          </a:graphic>
        </p:graphicFrame>
        <p:sp>
          <p:nvSpPr>
            <p:cNvPr id="5" name="椭圆 4">
              <a:extLst>
                <a:ext uri="{FF2B5EF4-FFF2-40B4-BE49-F238E27FC236}">
                  <a16:creationId xmlns:a16="http://schemas.microsoft.com/office/drawing/2014/main" id="{99952FF0-9320-4D23-B784-9F6847FAA413}"/>
                </a:ext>
              </a:extLst>
            </p:cNvPr>
            <p:cNvSpPr/>
            <p:nvPr/>
          </p:nvSpPr>
          <p:spPr>
            <a:xfrm>
              <a:off x="1280495" y="1446357"/>
              <a:ext cx="360362" cy="29527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a:extLst>
                <a:ext uri="{FF2B5EF4-FFF2-40B4-BE49-F238E27FC236}">
                  <a16:creationId xmlns:a16="http://schemas.microsoft.com/office/drawing/2014/main" id="{6B5FB51B-0449-477D-86F9-C056602B2B5A}"/>
                </a:ext>
              </a:extLst>
            </p:cNvPr>
            <p:cNvSpPr/>
            <p:nvPr/>
          </p:nvSpPr>
          <p:spPr>
            <a:xfrm>
              <a:off x="2145682" y="2454420"/>
              <a:ext cx="423863" cy="20240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 name="TextBox 3">
              <a:extLst>
                <a:ext uri="{FF2B5EF4-FFF2-40B4-BE49-F238E27FC236}">
                  <a16:creationId xmlns:a16="http://schemas.microsoft.com/office/drawing/2014/main" id="{41883E56-4F00-4C61-BB74-234E623F9C9D}"/>
                </a:ext>
              </a:extLst>
            </p:cNvPr>
            <p:cNvSpPr txBox="1">
              <a:spLocks noChangeArrowheads="1"/>
            </p:cNvSpPr>
            <p:nvPr/>
          </p:nvSpPr>
          <p:spPr bwMode="auto">
            <a:xfrm>
              <a:off x="7184253" y="4466024"/>
              <a:ext cx="803352"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Large</a:t>
              </a:r>
              <a:endParaRPr lang="zh-CN" altLang="en-US" sz="1600" dirty="0"/>
            </a:p>
          </p:txBody>
        </p:sp>
        <p:sp>
          <p:nvSpPr>
            <p:cNvPr id="8" name="TextBox 3">
              <a:extLst>
                <a:ext uri="{FF2B5EF4-FFF2-40B4-BE49-F238E27FC236}">
                  <a16:creationId xmlns:a16="http://schemas.microsoft.com/office/drawing/2014/main" id="{17D10B3E-0B8F-4D42-B6E1-64F7BC4C57DA}"/>
                </a:ext>
              </a:extLst>
            </p:cNvPr>
            <p:cNvSpPr txBox="1">
              <a:spLocks noChangeArrowheads="1"/>
            </p:cNvSpPr>
            <p:nvPr/>
          </p:nvSpPr>
          <p:spPr bwMode="auto">
            <a:xfrm>
              <a:off x="5169547" y="4444827"/>
              <a:ext cx="947368"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Medium</a:t>
              </a:r>
              <a:endParaRPr lang="zh-CN" altLang="en-US" sz="1600" dirty="0"/>
            </a:p>
          </p:txBody>
        </p:sp>
        <p:sp>
          <p:nvSpPr>
            <p:cNvPr id="9" name="TextBox 3">
              <a:extLst>
                <a:ext uri="{FF2B5EF4-FFF2-40B4-BE49-F238E27FC236}">
                  <a16:creationId xmlns:a16="http://schemas.microsoft.com/office/drawing/2014/main" id="{5FA1A1AD-1ECE-4744-8440-72FCF911971D}"/>
                </a:ext>
              </a:extLst>
            </p:cNvPr>
            <p:cNvSpPr txBox="1">
              <a:spLocks noChangeArrowheads="1"/>
            </p:cNvSpPr>
            <p:nvPr/>
          </p:nvSpPr>
          <p:spPr bwMode="auto">
            <a:xfrm>
              <a:off x="3298856" y="4459725"/>
              <a:ext cx="862579"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Small</a:t>
              </a:r>
              <a:endParaRPr lang="zh-CN" altLang="en-US" sz="1600" dirty="0"/>
            </a:p>
          </p:txBody>
        </p:sp>
        <p:sp>
          <p:nvSpPr>
            <p:cNvPr id="10" name="TextBox 3">
              <a:extLst>
                <a:ext uri="{FF2B5EF4-FFF2-40B4-BE49-F238E27FC236}">
                  <a16:creationId xmlns:a16="http://schemas.microsoft.com/office/drawing/2014/main" id="{B1797103-ADE2-4CC4-9CF9-FFC24725A0C7}"/>
                </a:ext>
              </a:extLst>
            </p:cNvPr>
            <p:cNvSpPr txBox="1">
              <a:spLocks noChangeArrowheads="1"/>
            </p:cNvSpPr>
            <p:nvPr/>
          </p:nvSpPr>
          <p:spPr bwMode="auto">
            <a:xfrm>
              <a:off x="1379349" y="4462591"/>
              <a:ext cx="852169"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Micro</a:t>
              </a:r>
              <a:endParaRPr lang="zh-CN" altLang="en-US" sz="1600" dirty="0"/>
            </a:p>
          </p:txBody>
        </p:sp>
        <p:sp>
          <p:nvSpPr>
            <p:cNvPr id="11" name="TextBox 3">
              <a:extLst>
                <a:ext uri="{FF2B5EF4-FFF2-40B4-BE49-F238E27FC236}">
                  <a16:creationId xmlns:a16="http://schemas.microsoft.com/office/drawing/2014/main" id="{2D110C1E-0229-4C7F-8C60-A2B44A8B6D59}"/>
                </a:ext>
              </a:extLst>
            </p:cNvPr>
            <p:cNvSpPr txBox="1">
              <a:spLocks noChangeArrowheads="1"/>
            </p:cNvSpPr>
            <p:nvPr/>
          </p:nvSpPr>
          <p:spPr bwMode="auto">
            <a:xfrm>
              <a:off x="5973296" y="5633228"/>
              <a:ext cx="862579"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I. Other</a:t>
              </a:r>
              <a:endParaRPr lang="zh-CN" altLang="en-US" sz="1200" dirty="0"/>
            </a:p>
          </p:txBody>
        </p:sp>
        <p:sp>
          <p:nvSpPr>
            <p:cNvPr id="12" name="TextBox 3">
              <a:extLst>
                <a:ext uri="{FF2B5EF4-FFF2-40B4-BE49-F238E27FC236}">
                  <a16:creationId xmlns:a16="http://schemas.microsoft.com/office/drawing/2014/main" id="{0B242A70-8B91-43C8-843B-8B5E698E545A}"/>
                </a:ext>
              </a:extLst>
            </p:cNvPr>
            <p:cNvSpPr txBox="1">
              <a:spLocks noChangeArrowheads="1"/>
            </p:cNvSpPr>
            <p:nvPr/>
          </p:nvSpPr>
          <p:spPr bwMode="auto">
            <a:xfrm>
              <a:off x="1994239" y="5633229"/>
              <a:ext cx="1150611"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G. Low cost</a:t>
              </a:r>
              <a:endParaRPr lang="zh-CN" altLang="en-US" sz="1200" dirty="0"/>
            </a:p>
          </p:txBody>
        </p:sp>
        <p:sp>
          <p:nvSpPr>
            <p:cNvPr id="13" name="TextBox 3">
              <a:extLst>
                <a:ext uri="{FF2B5EF4-FFF2-40B4-BE49-F238E27FC236}">
                  <a16:creationId xmlns:a16="http://schemas.microsoft.com/office/drawing/2014/main" id="{4F56BAAA-1BD1-4A75-B7C4-BBC74E954FFD}"/>
                </a:ext>
              </a:extLst>
            </p:cNvPr>
            <p:cNvSpPr txBox="1">
              <a:spLocks noChangeArrowheads="1"/>
            </p:cNvSpPr>
            <p:nvPr/>
          </p:nvSpPr>
          <p:spPr bwMode="auto">
            <a:xfrm>
              <a:off x="5960025" y="5268428"/>
              <a:ext cx="2382840" cy="252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F. Strong brand marketing</a:t>
              </a:r>
              <a:endParaRPr lang="zh-CN" altLang="en-US" sz="1200" dirty="0"/>
            </a:p>
          </p:txBody>
        </p:sp>
        <p:sp>
          <p:nvSpPr>
            <p:cNvPr id="14" name="TextBox 3">
              <a:extLst>
                <a:ext uri="{FF2B5EF4-FFF2-40B4-BE49-F238E27FC236}">
                  <a16:creationId xmlns:a16="http://schemas.microsoft.com/office/drawing/2014/main" id="{878EA04C-D8B4-41C4-B699-0207002588BB}"/>
                </a:ext>
              </a:extLst>
            </p:cNvPr>
            <p:cNvSpPr txBox="1">
              <a:spLocks noChangeArrowheads="1"/>
            </p:cNvSpPr>
            <p:nvPr/>
          </p:nvSpPr>
          <p:spPr bwMode="auto">
            <a:xfrm>
              <a:off x="3966424" y="4911938"/>
              <a:ext cx="1769358"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B. Technology leadership</a:t>
              </a:r>
              <a:endParaRPr lang="zh-CN" altLang="en-US" sz="1200" dirty="0"/>
            </a:p>
          </p:txBody>
        </p:sp>
        <p:sp>
          <p:nvSpPr>
            <p:cNvPr id="15" name="TextBox 3">
              <a:extLst>
                <a:ext uri="{FF2B5EF4-FFF2-40B4-BE49-F238E27FC236}">
                  <a16:creationId xmlns:a16="http://schemas.microsoft.com/office/drawing/2014/main" id="{B0755464-3BF1-4F72-A10E-2F53F6B1F246}"/>
                </a:ext>
              </a:extLst>
            </p:cNvPr>
            <p:cNvSpPr txBox="1">
              <a:spLocks noChangeArrowheads="1"/>
            </p:cNvSpPr>
            <p:nvPr/>
          </p:nvSpPr>
          <p:spPr bwMode="auto">
            <a:xfrm>
              <a:off x="1995214" y="4916516"/>
              <a:ext cx="1776785" cy="252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A. Modern facilities</a:t>
              </a:r>
              <a:endParaRPr lang="zh-CN" altLang="en-US" sz="1200" dirty="0"/>
            </a:p>
          </p:txBody>
        </p:sp>
        <p:sp>
          <p:nvSpPr>
            <p:cNvPr id="16" name="TextBox 3">
              <a:extLst>
                <a:ext uri="{FF2B5EF4-FFF2-40B4-BE49-F238E27FC236}">
                  <a16:creationId xmlns:a16="http://schemas.microsoft.com/office/drawing/2014/main" id="{DEE96409-2A58-4653-9046-1B7EE01AAD0E}"/>
                </a:ext>
              </a:extLst>
            </p:cNvPr>
            <p:cNvSpPr txBox="1">
              <a:spLocks noChangeArrowheads="1"/>
            </p:cNvSpPr>
            <p:nvPr/>
          </p:nvSpPr>
          <p:spPr bwMode="auto">
            <a:xfrm>
              <a:off x="1983340" y="5216652"/>
              <a:ext cx="1723151"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D. Good relationship with government</a:t>
              </a:r>
              <a:endParaRPr lang="zh-CN" altLang="en-US" sz="1200" dirty="0"/>
            </a:p>
          </p:txBody>
        </p:sp>
        <p:sp>
          <p:nvSpPr>
            <p:cNvPr id="17" name="TextBox 3">
              <a:extLst>
                <a:ext uri="{FF2B5EF4-FFF2-40B4-BE49-F238E27FC236}">
                  <a16:creationId xmlns:a16="http://schemas.microsoft.com/office/drawing/2014/main" id="{277A5468-C304-4A51-9E8C-C693E75B8329}"/>
                </a:ext>
              </a:extLst>
            </p:cNvPr>
            <p:cNvSpPr txBox="1">
              <a:spLocks noChangeArrowheads="1"/>
            </p:cNvSpPr>
            <p:nvPr/>
          </p:nvSpPr>
          <p:spPr bwMode="auto">
            <a:xfrm>
              <a:off x="5970049" y="4909993"/>
              <a:ext cx="2382840"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C. Positive market outlook</a:t>
              </a:r>
              <a:endParaRPr lang="zh-CN" altLang="en-US" sz="1200" dirty="0"/>
            </a:p>
          </p:txBody>
        </p:sp>
        <p:sp>
          <p:nvSpPr>
            <p:cNvPr id="18" name="TextBox 3">
              <a:extLst>
                <a:ext uri="{FF2B5EF4-FFF2-40B4-BE49-F238E27FC236}">
                  <a16:creationId xmlns:a16="http://schemas.microsoft.com/office/drawing/2014/main" id="{C1E9903E-81AB-4484-8AA0-FBF740F51AB5}"/>
                </a:ext>
              </a:extLst>
            </p:cNvPr>
            <p:cNvSpPr txBox="1">
              <a:spLocks noChangeArrowheads="1"/>
            </p:cNvSpPr>
            <p:nvPr/>
          </p:nvSpPr>
          <p:spPr bwMode="auto">
            <a:xfrm>
              <a:off x="3971057" y="5601522"/>
              <a:ext cx="1824102"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H. Channels and relationships</a:t>
              </a:r>
              <a:endParaRPr lang="zh-CN" altLang="en-US" sz="1200" dirty="0"/>
            </a:p>
          </p:txBody>
        </p:sp>
        <p:sp>
          <p:nvSpPr>
            <p:cNvPr id="19" name="TextBox 3">
              <a:extLst>
                <a:ext uri="{FF2B5EF4-FFF2-40B4-BE49-F238E27FC236}">
                  <a16:creationId xmlns:a16="http://schemas.microsoft.com/office/drawing/2014/main" id="{55D241AF-2175-461D-A798-5DA579F89AF2}"/>
                </a:ext>
              </a:extLst>
            </p:cNvPr>
            <p:cNvSpPr txBox="1">
              <a:spLocks noChangeArrowheads="1"/>
            </p:cNvSpPr>
            <p:nvPr/>
          </p:nvSpPr>
          <p:spPr bwMode="auto">
            <a:xfrm>
              <a:off x="3987405" y="5275640"/>
              <a:ext cx="1795878"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E. High-caliber employees</a:t>
              </a:r>
              <a:endParaRPr lang="zh-CN" altLang="en-US" sz="1200" dirty="0"/>
            </a:p>
          </p:txBody>
        </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TextBox 5">
            <a:extLst>
              <a:ext uri="{FF2B5EF4-FFF2-40B4-BE49-F238E27FC236}">
                <a16:creationId xmlns:a16="http://schemas.microsoft.com/office/drawing/2014/main" id="{BA849F88-4B26-4368-81FA-653BD619E975}"/>
              </a:ext>
            </a:extLst>
          </p:cNvPr>
          <p:cNvSpPr txBox="1">
            <a:spLocks noChangeArrowheads="1"/>
          </p:cNvSpPr>
          <p:nvPr/>
        </p:nvSpPr>
        <p:spPr bwMode="auto">
          <a:xfrm>
            <a:off x="1043608" y="692150"/>
            <a:ext cx="17281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dirty="0"/>
              <a:t>Lack of capital</a:t>
            </a:r>
            <a:endParaRPr lang="zh-CN" altLang="en-US" dirty="0"/>
          </a:p>
        </p:txBody>
      </p:sp>
      <p:sp>
        <p:nvSpPr>
          <p:cNvPr id="41989" name="TextBox 8">
            <a:extLst>
              <a:ext uri="{FF2B5EF4-FFF2-40B4-BE49-F238E27FC236}">
                <a16:creationId xmlns:a16="http://schemas.microsoft.com/office/drawing/2014/main" id="{0DAD624B-B503-443F-AF90-F28E029EBD4B}"/>
              </a:ext>
            </a:extLst>
          </p:cNvPr>
          <p:cNvSpPr txBox="1">
            <a:spLocks noChangeArrowheads="1"/>
          </p:cNvSpPr>
          <p:nvPr/>
        </p:nvSpPr>
        <p:spPr bwMode="auto">
          <a:xfrm>
            <a:off x="6828896" y="765175"/>
            <a:ext cx="2207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dirty="0"/>
              <a:t>Intense competition</a:t>
            </a:r>
            <a:endParaRPr lang="zh-CN" altLang="en-US" dirty="0"/>
          </a:p>
        </p:txBody>
      </p:sp>
      <p:grpSp>
        <p:nvGrpSpPr>
          <p:cNvPr id="2" name="Group 1">
            <a:extLst>
              <a:ext uri="{FF2B5EF4-FFF2-40B4-BE49-F238E27FC236}">
                <a16:creationId xmlns:a16="http://schemas.microsoft.com/office/drawing/2014/main" id="{2174D1FE-B4DC-49FB-B45B-7F693B2ED63D}"/>
              </a:ext>
            </a:extLst>
          </p:cNvPr>
          <p:cNvGrpSpPr/>
          <p:nvPr/>
        </p:nvGrpSpPr>
        <p:grpSpPr>
          <a:xfrm>
            <a:off x="683568" y="1125538"/>
            <a:ext cx="7776864" cy="5255790"/>
            <a:chOff x="683568" y="1125538"/>
            <a:chExt cx="7776864" cy="5255790"/>
          </a:xfrm>
        </p:grpSpPr>
        <p:graphicFrame>
          <p:nvGraphicFramePr>
            <p:cNvPr id="3" name="图表 2">
              <a:extLst>
                <a:ext uri="{FF2B5EF4-FFF2-40B4-BE49-F238E27FC236}">
                  <a16:creationId xmlns:a16="http://schemas.microsoft.com/office/drawing/2014/main" id="{B9D856EE-5D90-4AB3-9590-164A546EE545}"/>
                </a:ext>
              </a:extLst>
            </p:cNvPr>
            <p:cNvGraphicFramePr/>
            <p:nvPr>
              <p:extLst>
                <p:ext uri="{D42A27DB-BD31-4B8C-83A1-F6EECF244321}">
                  <p14:modId xmlns:p14="http://schemas.microsoft.com/office/powerpoint/2010/main" val="2287431209"/>
                </p:ext>
              </p:extLst>
            </p:nvPr>
          </p:nvGraphicFramePr>
          <p:xfrm>
            <a:off x="683568" y="1340768"/>
            <a:ext cx="7776864" cy="5040560"/>
          </p:xfrm>
          <a:graphic>
            <a:graphicData uri="http://schemas.openxmlformats.org/drawingml/2006/chart">
              <c:chart xmlns:c="http://schemas.openxmlformats.org/drawingml/2006/chart" xmlns:r="http://schemas.openxmlformats.org/officeDocument/2006/relationships" r:id="rId2"/>
            </a:graphicData>
          </a:graphic>
        </p:graphicFrame>
        <p:cxnSp>
          <p:nvCxnSpPr>
            <p:cNvPr id="5" name="直接箭头连接符 4">
              <a:extLst>
                <a:ext uri="{FF2B5EF4-FFF2-40B4-BE49-F238E27FC236}">
                  <a16:creationId xmlns:a16="http://schemas.microsoft.com/office/drawing/2014/main" id="{725AFC8D-A605-418B-8938-4EAB64418F97}"/>
                </a:ext>
              </a:extLst>
            </p:cNvPr>
            <p:cNvCxnSpPr/>
            <p:nvPr/>
          </p:nvCxnSpPr>
          <p:spPr>
            <a:xfrm flipV="1">
              <a:off x="1908175" y="1125538"/>
              <a:ext cx="71438" cy="10080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直接箭头连接符 9">
              <a:extLst>
                <a:ext uri="{FF2B5EF4-FFF2-40B4-BE49-F238E27FC236}">
                  <a16:creationId xmlns:a16="http://schemas.microsoft.com/office/drawing/2014/main" id="{E5252067-59CE-401C-B7DD-695E684CE03F}"/>
                </a:ext>
              </a:extLst>
            </p:cNvPr>
            <p:cNvCxnSpPr/>
            <p:nvPr/>
          </p:nvCxnSpPr>
          <p:spPr>
            <a:xfrm flipV="1">
              <a:off x="4356100" y="1125538"/>
              <a:ext cx="3168650" cy="15827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TextBox 3">
              <a:extLst>
                <a:ext uri="{FF2B5EF4-FFF2-40B4-BE49-F238E27FC236}">
                  <a16:creationId xmlns:a16="http://schemas.microsoft.com/office/drawing/2014/main" id="{38399E74-BB51-457A-B9AD-EF7C7AEBE089}"/>
                </a:ext>
              </a:extLst>
            </p:cNvPr>
            <p:cNvSpPr txBox="1">
              <a:spLocks noChangeArrowheads="1"/>
            </p:cNvSpPr>
            <p:nvPr/>
          </p:nvSpPr>
          <p:spPr bwMode="auto">
            <a:xfrm>
              <a:off x="6828896" y="4894722"/>
              <a:ext cx="803352"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Large</a:t>
              </a:r>
              <a:endParaRPr lang="zh-CN" altLang="en-US" sz="1600" dirty="0"/>
            </a:p>
          </p:txBody>
        </p:sp>
        <p:sp>
          <p:nvSpPr>
            <p:cNvPr id="8" name="TextBox 3">
              <a:extLst>
                <a:ext uri="{FF2B5EF4-FFF2-40B4-BE49-F238E27FC236}">
                  <a16:creationId xmlns:a16="http://schemas.microsoft.com/office/drawing/2014/main" id="{53C4DC93-0CA4-4B43-94D8-6461116C994B}"/>
                </a:ext>
              </a:extLst>
            </p:cNvPr>
            <p:cNvSpPr txBox="1">
              <a:spLocks noChangeArrowheads="1"/>
            </p:cNvSpPr>
            <p:nvPr/>
          </p:nvSpPr>
          <p:spPr bwMode="auto">
            <a:xfrm>
              <a:off x="5053345" y="4894722"/>
              <a:ext cx="947368"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Medium</a:t>
              </a:r>
              <a:endParaRPr lang="zh-CN" altLang="en-US" sz="1600" dirty="0"/>
            </a:p>
          </p:txBody>
        </p:sp>
        <p:sp>
          <p:nvSpPr>
            <p:cNvPr id="9" name="TextBox 3">
              <a:extLst>
                <a:ext uri="{FF2B5EF4-FFF2-40B4-BE49-F238E27FC236}">
                  <a16:creationId xmlns:a16="http://schemas.microsoft.com/office/drawing/2014/main" id="{FF408F59-B152-4ECE-9099-990E9F1C04D7}"/>
                </a:ext>
              </a:extLst>
            </p:cNvPr>
            <p:cNvSpPr txBox="1">
              <a:spLocks noChangeArrowheads="1"/>
            </p:cNvSpPr>
            <p:nvPr/>
          </p:nvSpPr>
          <p:spPr bwMode="auto">
            <a:xfrm>
              <a:off x="3409794" y="4894723"/>
              <a:ext cx="862579"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Small</a:t>
              </a:r>
              <a:endParaRPr lang="zh-CN" altLang="en-US" sz="1600" dirty="0"/>
            </a:p>
          </p:txBody>
        </p:sp>
        <p:sp>
          <p:nvSpPr>
            <p:cNvPr id="11" name="TextBox 3">
              <a:extLst>
                <a:ext uri="{FF2B5EF4-FFF2-40B4-BE49-F238E27FC236}">
                  <a16:creationId xmlns:a16="http://schemas.microsoft.com/office/drawing/2014/main" id="{7EA17505-AB27-4851-BE45-B79A58DD2C4E}"/>
                </a:ext>
              </a:extLst>
            </p:cNvPr>
            <p:cNvSpPr txBox="1">
              <a:spLocks noChangeArrowheads="1"/>
            </p:cNvSpPr>
            <p:nvPr/>
          </p:nvSpPr>
          <p:spPr bwMode="auto">
            <a:xfrm>
              <a:off x="1671231" y="4899009"/>
              <a:ext cx="852169"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Micro</a:t>
              </a:r>
              <a:endParaRPr lang="zh-CN" altLang="en-US" sz="1600" dirty="0"/>
            </a:p>
          </p:txBody>
        </p:sp>
        <p:sp>
          <p:nvSpPr>
            <p:cNvPr id="12" name="TextBox 3">
              <a:extLst>
                <a:ext uri="{FF2B5EF4-FFF2-40B4-BE49-F238E27FC236}">
                  <a16:creationId xmlns:a16="http://schemas.microsoft.com/office/drawing/2014/main" id="{661BAD0D-E241-4976-80D1-A0CB94D10185}"/>
                </a:ext>
              </a:extLst>
            </p:cNvPr>
            <p:cNvSpPr txBox="1">
              <a:spLocks noChangeArrowheads="1"/>
            </p:cNvSpPr>
            <p:nvPr/>
          </p:nvSpPr>
          <p:spPr bwMode="auto">
            <a:xfrm>
              <a:off x="1283304" y="6021721"/>
              <a:ext cx="660286"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J. Other</a:t>
              </a:r>
              <a:endParaRPr lang="zh-CN" altLang="en-US" sz="1200" dirty="0"/>
            </a:p>
          </p:txBody>
        </p:sp>
        <p:sp>
          <p:nvSpPr>
            <p:cNvPr id="13" name="TextBox 3">
              <a:extLst>
                <a:ext uri="{FF2B5EF4-FFF2-40B4-BE49-F238E27FC236}">
                  <a16:creationId xmlns:a16="http://schemas.microsoft.com/office/drawing/2014/main" id="{6EB9D46D-6714-4670-88C5-F372782EB668}"/>
                </a:ext>
              </a:extLst>
            </p:cNvPr>
            <p:cNvSpPr txBox="1">
              <a:spLocks noChangeArrowheads="1"/>
            </p:cNvSpPr>
            <p:nvPr/>
          </p:nvSpPr>
          <p:spPr bwMode="auto">
            <a:xfrm>
              <a:off x="1268641" y="5784597"/>
              <a:ext cx="1780468"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G. Intensified competition</a:t>
              </a:r>
              <a:endParaRPr lang="zh-CN" altLang="en-US" sz="1200" dirty="0"/>
            </a:p>
          </p:txBody>
        </p:sp>
        <p:sp>
          <p:nvSpPr>
            <p:cNvPr id="14" name="TextBox 3">
              <a:extLst>
                <a:ext uri="{FF2B5EF4-FFF2-40B4-BE49-F238E27FC236}">
                  <a16:creationId xmlns:a16="http://schemas.microsoft.com/office/drawing/2014/main" id="{C83A1D0A-4A8C-4F21-8707-18CB5CA416CA}"/>
                </a:ext>
              </a:extLst>
            </p:cNvPr>
            <p:cNvSpPr txBox="1">
              <a:spLocks noChangeArrowheads="1"/>
            </p:cNvSpPr>
            <p:nvPr/>
          </p:nvSpPr>
          <p:spPr bwMode="auto">
            <a:xfrm>
              <a:off x="1277401" y="5574702"/>
              <a:ext cx="142056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D. Shortage of funds</a:t>
              </a:r>
            </a:p>
          </p:txBody>
        </p:sp>
        <p:sp>
          <p:nvSpPr>
            <p:cNvPr id="16" name="TextBox 3">
              <a:extLst>
                <a:ext uri="{FF2B5EF4-FFF2-40B4-BE49-F238E27FC236}">
                  <a16:creationId xmlns:a16="http://schemas.microsoft.com/office/drawing/2014/main" id="{48187441-5CC5-4256-BCFC-1ED573842F8F}"/>
                </a:ext>
              </a:extLst>
            </p:cNvPr>
            <p:cNvSpPr txBox="1">
              <a:spLocks noChangeArrowheads="1"/>
            </p:cNvSpPr>
            <p:nvPr/>
          </p:nvSpPr>
          <p:spPr bwMode="auto">
            <a:xfrm>
              <a:off x="3626281" y="5782565"/>
              <a:ext cx="2144099"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H. Higher production cost</a:t>
              </a:r>
              <a:endParaRPr lang="zh-CN" altLang="en-US" sz="1200" dirty="0"/>
            </a:p>
          </p:txBody>
        </p:sp>
        <p:sp>
          <p:nvSpPr>
            <p:cNvPr id="17" name="TextBox 3">
              <a:extLst>
                <a:ext uri="{FF2B5EF4-FFF2-40B4-BE49-F238E27FC236}">
                  <a16:creationId xmlns:a16="http://schemas.microsoft.com/office/drawing/2014/main" id="{D0EEA33E-C9B0-4FA5-8B73-5B8EAAC4DBED}"/>
                </a:ext>
              </a:extLst>
            </p:cNvPr>
            <p:cNvSpPr txBox="1">
              <a:spLocks noChangeArrowheads="1"/>
            </p:cNvSpPr>
            <p:nvPr/>
          </p:nvSpPr>
          <p:spPr bwMode="auto">
            <a:xfrm>
              <a:off x="6018329" y="5560713"/>
              <a:ext cx="2245397"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F. Government policy change</a:t>
              </a:r>
              <a:endParaRPr lang="zh-CN" altLang="en-US" sz="1200" dirty="0"/>
            </a:p>
          </p:txBody>
        </p:sp>
        <p:sp>
          <p:nvSpPr>
            <p:cNvPr id="18" name="TextBox 3">
              <a:extLst>
                <a:ext uri="{FF2B5EF4-FFF2-40B4-BE49-F238E27FC236}">
                  <a16:creationId xmlns:a16="http://schemas.microsoft.com/office/drawing/2014/main" id="{827FBAAD-3ABE-4212-8461-622BDA1ADC9D}"/>
                </a:ext>
              </a:extLst>
            </p:cNvPr>
            <p:cNvSpPr txBox="1">
              <a:spLocks noChangeArrowheads="1"/>
            </p:cNvSpPr>
            <p:nvPr/>
          </p:nvSpPr>
          <p:spPr bwMode="auto">
            <a:xfrm>
              <a:off x="1268532" y="5173173"/>
              <a:ext cx="2005837"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A. Uncompetitive technologies and products</a:t>
              </a:r>
              <a:endParaRPr lang="zh-CN" altLang="en-US" sz="1200" dirty="0"/>
            </a:p>
          </p:txBody>
        </p:sp>
        <p:sp>
          <p:nvSpPr>
            <p:cNvPr id="19" name="TextBox 3">
              <a:extLst>
                <a:ext uri="{FF2B5EF4-FFF2-40B4-BE49-F238E27FC236}">
                  <a16:creationId xmlns:a16="http://schemas.microsoft.com/office/drawing/2014/main" id="{846F0F5C-88AD-4D8C-8E44-D524C16299F3}"/>
                </a:ext>
              </a:extLst>
            </p:cNvPr>
            <p:cNvSpPr txBox="1">
              <a:spLocks noChangeArrowheads="1"/>
            </p:cNvSpPr>
            <p:nvPr/>
          </p:nvSpPr>
          <p:spPr bwMode="auto">
            <a:xfrm>
              <a:off x="3622716" y="5322099"/>
              <a:ext cx="2269369"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B. Insufficient production capacity</a:t>
              </a:r>
              <a:endParaRPr lang="zh-CN" altLang="en-US" sz="1200" dirty="0"/>
            </a:p>
          </p:txBody>
        </p:sp>
        <p:sp>
          <p:nvSpPr>
            <p:cNvPr id="20" name="TextBox 3">
              <a:extLst>
                <a:ext uri="{FF2B5EF4-FFF2-40B4-BE49-F238E27FC236}">
                  <a16:creationId xmlns:a16="http://schemas.microsoft.com/office/drawing/2014/main" id="{ED61B058-64BD-4B22-81FC-2D551B9380B7}"/>
                </a:ext>
              </a:extLst>
            </p:cNvPr>
            <p:cNvSpPr txBox="1">
              <a:spLocks noChangeArrowheads="1"/>
            </p:cNvSpPr>
            <p:nvPr/>
          </p:nvSpPr>
          <p:spPr bwMode="auto">
            <a:xfrm>
              <a:off x="3626884" y="5558835"/>
              <a:ext cx="178046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E. Employee loss</a:t>
              </a:r>
              <a:endParaRPr lang="zh-CN" altLang="en-US" sz="1200" dirty="0"/>
            </a:p>
          </p:txBody>
        </p:sp>
        <p:sp>
          <p:nvSpPr>
            <p:cNvPr id="21" name="TextBox 3">
              <a:extLst>
                <a:ext uri="{FF2B5EF4-FFF2-40B4-BE49-F238E27FC236}">
                  <a16:creationId xmlns:a16="http://schemas.microsoft.com/office/drawing/2014/main" id="{2D43908C-D930-4170-9B66-4168ADB4CDEB}"/>
                </a:ext>
              </a:extLst>
            </p:cNvPr>
            <p:cNvSpPr txBox="1">
              <a:spLocks noChangeArrowheads="1"/>
            </p:cNvSpPr>
            <p:nvPr/>
          </p:nvSpPr>
          <p:spPr bwMode="auto">
            <a:xfrm>
              <a:off x="6013003" y="5315356"/>
              <a:ext cx="2355115"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C. Ineffective market development</a:t>
              </a:r>
              <a:endParaRPr lang="zh-CN" altLang="en-US" sz="1200" dirty="0"/>
            </a:p>
          </p:txBody>
        </p:sp>
        <p:sp>
          <p:nvSpPr>
            <p:cNvPr id="22" name="TextBox 3">
              <a:extLst>
                <a:ext uri="{FF2B5EF4-FFF2-40B4-BE49-F238E27FC236}">
                  <a16:creationId xmlns:a16="http://schemas.microsoft.com/office/drawing/2014/main" id="{8352F657-7956-46DD-A307-4CE6B8604563}"/>
                </a:ext>
              </a:extLst>
            </p:cNvPr>
            <p:cNvSpPr txBox="1">
              <a:spLocks noChangeArrowheads="1"/>
            </p:cNvSpPr>
            <p:nvPr/>
          </p:nvSpPr>
          <p:spPr bwMode="auto">
            <a:xfrm>
              <a:off x="6017983" y="5795200"/>
              <a:ext cx="2219986"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I. Excess burden of taxation</a:t>
              </a:r>
              <a:endParaRPr lang="zh-CN" altLang="en-US" sz="1200" dirty="0"/>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标题 1">
            <a:extLst>
              <a:ext uri="{FF2B5EF4-FFF2-40B4-BE49-F238E27FC236}">
                <a16:creationId xmlns:a16="http://schemas.microsoft.com/office/drawing/2014/main" id="{C9B79EAA-AA99-40C6-8108-8AECE26A3133}"/>
              </a:ext>
            </a:extLst>
          </p:cNvPr>
          <p:cNvSpPr>
            <a:spLocks noGrp="1"/>
          </p:cNvSpPr>
          <p:nvPr>
            <p:ph type="title"/>
          </p:nvPr>
        </p:nvSpPr>
        <p:spPr>
          <a:xfrm>
            <a:off x="285750" y="-71438"/>
            <a:ext cx="8462714" cy="1141413"/>
          </a:xfrm>
        </p:spPr>
        <p:txBody>
          <a:bodyPr/>
          <a:lstStyle/>
          <a:p>
            <a:r>
              <a:rPr lang="en-US" altLang="zh-CN" sz="3200" b="0" dirty="0"/>
              <a:t>Strategic management: stakeholder influence in corporate decision making</a:t>
            </a:r>
            <a:endParaRPr lang="zh-CN" altLang="en-US" sz="3200" b="0" dirty="0"/>
          </a:p>
        </p:txBody>
      </p:sp>
      <p:graphicFrame>
        <p:nvGraphicFramePr>
          <p:cNvPr id="3" name="图表 2">
            <a:extLst>
              <a:ext uri="{FF2B5EF4-FFF2-40B4-BE49-F238E27FC236}">
                <a16:creationId xmlns:a16="http://schemas.microsoft.com/office/drawing/2014/main" id="{34456521-AC16-4A41-BF74-BE60CF0C1658}"/>
              </a:ext>
            </a:extLst>
          </p:cNvPr>
          <p:cNvGraphicFramePr/>
          <p:nvPr>
            <p:extLst>
              <p:ext uri="{D42A27DB-BD31-4B8C-83A1-F6EECF244321}">
                <p14:modId xmlns:p14="http://schemas.microsoft.com/office/powerpoint/2010/main" val="3263915199"/>
              </p:ext>
            </p:extLst>
          </p:nvPr>
        </p:nvGraphicFramePr>
        <p:xfrm>
          <a:off x="0" y="1124744"/>
          <a:ext cx="6444208" cy="28803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图表 3">
            <a:extLst>
              <a:ext uri="{FF2B5EF4-FFF2-40B4-BE49-F238E27FC236}">
                <a16:creationId xmlns:a16="http://schemas.microsoft.com/office/drawing/2014/main" id="{06D10E6B-FEE4-4AA2-B787-65FEDFA71710}"/>
              </a:ext>
            </a:extLst>
          </p:cNvPr>
          <p:cNvGraphicFramePr/>
          <p:nvPr>
            <p:extLst>
              <p:ext uri="{D42A27DB-BD31-4B8C-83A1-F6EECF244321}">
                <p14:modId xmlns:p14="http://schemas.microsoft.com/office/powerpoint/2010/main" val="876163412"/>
              </p:ext>
            </p:extLst>
          </p:nvPr>
        </p:nvGraphicFramePr>
        <p:xfrm>
          <a:off x="539552" y="3862564"/>
          <a:ext cx="8604448" cy="3024336"/>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直接箭头连接符 5">
            <a:extLst>
              <a:ext uri="{FF2B5EF4-FFF2-40B4-BE49-F238E27FC236}">
                <a16:creationId xmlns:a16="http://schemas.microsoft.com/office/drawing/2014/main" id="{ADA26B32-DCB7-47F3-86E6-276B54BBCA59}"/>
              </a:ext>
            </a:extLst>
          </p:cNvPr>
          <p:cNvCxnSpPr/>
          <p:nvPr/>
        </p:nvCxnSpPr>
        <p:spPr>
          <a:xfrm flipV="1">
            <a:off x="7092950" y="4150100"/>
            <a:ext cx="792163" cy="12239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3014" name="TextBox 6">
            <a:extLst>
              <a:ext uri="{FF2B5EF4-FFF2-40B4-BE49-F238E27FC236}">
                <a16:creationId xmlns:a16="http://schemas.microsoft.com/office/drawing/2014/main" id="{03E93A02-9044-45FC-8B4A-DED95DA05D74}"/>
              </a:ext>
            </a:extLst>
          </p:cNvPr>
          <p:cNvSpPr txBox="1">
            <a:spLocks noChangeArrowheads="1"/>
          </p:cNvSpPr>
          <p:nvPr/>
        </p:nvSpPr>
        <p:spPr bwMode="auto">
          <a:xfrm>
            <a:off x="6811338" y="3140968"/>
            <a:ext cx="2273909" cy="954107"/>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1400" b="1" dirty="0"/>
              <a:t>Lowest level of government influence In economically advanced regions</a:t>
            </a:r>
            <a:endParaRPr lang="zh-CN" altLang="en-US" sz="1400" b="1" dirty="0"/>
          </a:p>
        </p:txBody>
      </p:sp>
      <p:sp>
        <p:nvSpPr>
          <p:cNvPr id="7" name="TextBox 3">
            <a:extLst>
              <a:ext uri="{FF2B5EF4-FFF2-40B4-BE49-F238E27FC236}">
                <a16:creationId xmlns:a16="http://schemas.microsoft.com/office/drawing/2014/main" id="{C45D2C4E-A79A-4955-A979-2A3F7D9D5D6D}"/>
              </a:ext>
            </a:extLst>
          </p:cNvPr>
          <p:cNvSpPr txBox="1">
            <a:spLocks noChangeArrowheads="1"/>
          </p:cNvSpPr>
          <p:nvPr/>
        </p:nvSpPr>
        <p:spPr bwMode="auto">
          <a:xfrm>
            <a:off x="765101" y="3438525"/>
            <a:ext cx="57606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Micro</a:t>
            </a:r>
            <a:endParaRPr lang="zh-CN" altLang="en-US" sz="1200" dirty="0"/>
          </a:p>
        </p:txBody>
      </p:sp>
      <p:sp>
        <p:nvSpPr>
          <p:cNvPr id="8" name="TextBox 3">
            <a:extLst>
              <a:ext uri="{FF2B5EF4-FFF2-40B4-BE49-F238E27FC236}">
                <a16:creationId xmlns:a16="http://schemas.microsoft.com/office/drawing/2014/main" id="{D29D9944-745A-4DCD-B6F9-4E6DBCB1EFF1}"/>
              </a:ext>
            </a:extLst>
          </p:cNvPr>
          <p:cNvSpPr txBox="1">
            <a:spLocks noChangeArrowheads="1"/>
          </p:cNvSpPr>
          <p:nvPr/>
        </p:nvSpPr>
        <p:spPr bwMode="auto">
          <a:xfrm>
            <a:off x="5198023" y="3448050"/>
            <a:ext cx="73260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Large</a:t>
            </a:r>
            <a:endParaRPr lang="zh-CN" altLang="en-US" sz="1200" dirty="0"/>
          </a:p>
        </p:txBody>
      </p:sp>
      <p:sp>
        <p:nvSpPr>
          <p:cNvPr id="9" name="TextBox 3">
            <a:extLst>
              <a:ext uri="{FF2B5EF4-FFF2-40B4-BE49-F238E27FC236}">
                <a16:creationId xmlns:a16="http://schemas.microsoft.com/office/drawing/2014/main" id="{9D63DA64-8AFE-4BF9-9FA7-83518CF7F205}"/>
              </a:ext>
            </a:extLst>
          </p:cNvPr>
          <p:cNvSpPr txBox="1">
            <a:spLocks noChangeArrowheads="1"/>
          </p:cNvSpPr>
          <p:nvPr/>
        </p:nvSpPr>
        <p:spPr bwMode="auto">
          <a:xfrm>
            <a:off x="3761579" y="3445224"/>
            <a:ext cx="598592"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Medium</a:t>
            </a:r>
            <a:endParaRPr lang="zh-CN" altLang="en-US" sz="1200" dirty="0"/>
          </a:p>
        </p:txBody>
      </p:sp>
      <p:sp>
        <p:nvSpPr>
          <p:cNvPr id="10" name="TextBox 3">
            <a:extLst>
              <a:ext uri="{FF2B5EF4-FFF2-40B4-BE49-F238E27FC236}">
                <a16:creationId xmlns:a16="http://schemas.microsoft.com/office/drawing/2014/main" id="{8C7E2C9C-7DA7-488F-BB88-BDC5B6571D63}"/>
              </a:ext>
            </a:extLst>
          </p:cNvPr>
          <p:cNvSpPr txBox="1">
            <a:spLocks noChangeArrowheads="1"/>
          </p:cNvSpPr>
          <p:nvPr/>
        </p:nvSpPr>
        <p:spPr bwMode="auto">
          <a:xfrm>
            <a:off x="2290078" y="3450789"/>
            <a:ext cx="57545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Small</a:t>
            </a:r>
            <a:endParaRPr lang="zh-CN" altLang="en-US" sz="1200" dirty="0"/>
          </a:p>
        </p:txBody>
      </p:sp>
      <p:sp>
        <p:nvSpPr>
          <p:cNvPr id="11" name="TextBox 3">
            <a:extLst>
              <a:ext uri="{FF2B5EF4-FFF2-40B4-BE49-F238E27FC236}">
                <a16:creationId xmlns:a16="http://schemas.microsoft.com/office/drawing/2014/main" id="{75784232-FB59-4114-8666-C87D0E85DAEC}"/>
              </a:ext>
            </a:extLst>
          </p:cNvPr>
          <p:cNvSpPr txBox="1">
            <a:spLocks noChangeArrowheads="1"/>
          </p:cNvSpPr>
          <p:nvPr/>
        </p:nvSpPr>
        <p:spPr bwMode="auto">
          <a:xfrm>
            <a:off x="5660931" y="3670218"/>
            <a:ext cx="731823"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G. Other</a:t>
            </a:r>
            <a:endParaRPr lang="zh-CN" altLang="en-US" sz="800" dirty="0"/>
          </a:p>
        </p:txBody>
      </p:sp>
      <p:sp>
        <p:nvSpPr>
          <p:cNvPr id="12" name="TextBox 3">
            <a:extLst>
              <a:ext uri="{FF2B5EF4-FFF2-40B4-BE49-F238E27FC236}">
                <a16:creationId xmlns:a16="http://schemas.microsoft.com/office/drawing/2014/main" id="{C477EB59-0EDC-4463-91E8-A5B97EA1E80D}"/>
              </a:ext>
            </a:extLst>
          </p:cNvPr>
          <p:cNvSpPr txBox="1">
            <a:spLocks noChangeArrowheads="1"/>
          </p:cNvSpPr>
          <p:nvPr/>
        </p:nvSpPr>
        <p:spPr bwMode="auto">
          <a:xfrm>
            <a:off x="5053933" y="3670559"/>
            <a:ext cx="510399"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F. Employees</a:t>
            </a:r>
            <a:endParaRPr lang="zh-CN" altLang="en-US" sz="800" dirty="0"/>
          </a:p>
        </p:txBody>
      </p:sp>
      <p:sp>
        <p:nvSpPr>
          <p:cNvPr id="13" name="TextBox 3">
            <a:extLst>
              <a:ext uri="{FF2B5EF4-FFF2-40B4-BE49-F238E27FC236}">
                <a16:creationId xmlns:a16="http://schemas.microsoft.com/office/drawing/2014/main" id="{08FB48D3-9E0E-4C84-B477-7F98D1C13A45}"/>
              </a:ext>
            </a:extLst>
          </p:cNvPr>
          <p:cNvSpPr txBox="1">
            <a:spLocks noChangeArrowheads="1"/>
          </p:cNvSpPr>
          <p:nvPr/>
        </p:nvSpPr>
        <p:spPr bwMode="auto">
          <a:xfrm>
            <a:off x="3184575" y="3674751"/>
            <a:ext cx="658058"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D. Consumers</a:t>
            </a:r>
            <a:endParaRPr lang="zh-CN" altLang="en-US" sz="800" dirty="0"/>
          </a:p>
        </p:txBody>
      </p:sp>
      <p:sp>
        <p:nvSpPr>
          <p:cNvPr id="14" name="TextBox 3">
            <a:extLst>
              <a:ext uri="{FF2B5EF4-FFF2-40B4-BE49-F238E27FC236}">
                <a16:creationId xmlns:a16="http://schemas.microsoft.com/office/drawing/2014/main" id="{2BC609EF-3441-42CB-B6F2-0BDE0602A654}"/>
              </a:ext>
            </a:extLst>
          </p:cNvPr>
          <p:cNvSpPr txBox="1">
            <a:spLocks noChangeArrowheads="1"/>
          </p:cNvSpPr>
          <p:nvPr/>
        </p:nvSpPr>
        <p:spPr bwMode="auto">
          <a:xfrm>
            <a:off x="2611065" y="3641219"/>
            <a:ext cx="472678"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C. Share</a:t>
            </a:r>
            <a:br>
              <a:rPr lang="en-US" altLang="zh-CN" sz="800" dirty="0"/>
            </a:br>
            <a:r>
              <a:rPr lang="en-US" altLang="zh-CN" sz="800" dirty="0"/>
              <a:t>holders</a:t>
            </a:r>
            <a:endParaRPr lang="zh-CN" altLang="en-US" sz="800" dirty="0"/>
          </a:p>
        </p:txBody>
      </p:sp>
      <p:sp>
        <p:nvSpPr>
          <p:cNvPr id="15" name="TextBox 3">
            <a:extLst>
              <a:ext uri="{FF2B5EF4-FFF2-40B4-BE49-F238E27FC236}">
                <a16:creationId xmlns:a16="http://schemas.microsoft.com/office/drawing/2014/main" id="{8B35100F-A47D-42F3-85F2-6FF8F8D5B761}"/>
              </a:ext>
            </a:extLst>
          </p:cNvPr>
          <p:cNvSpPr txBox="1">
            <a:spLocks noChangeArrowheads="1"/>
          </p:cNvSpPr>
          <p:nvPr/>
        </p:nvSpPr>
        <p:spPr bwMode="auto">
          <a:xfrm>
            <a:off x="881668" y="3634963"/>
            <a:ext cx="717948"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A. Local government</a:t>
            </a:r>
            <a:endParaRPr lang="zh-CN" altLang="en-US" sz="800" dirty="0"/>
          </a:p>
        </p:txBody>
      </p:sp>
      <p:sp>
        <p:nvSpPr>
          <p:cNvPr id="16" name="TextBox 3">
            <a:extLst>
              <a:ext uri="{FF2B5EF4-FFF2-40B4-BE49-F238E27FC236}">
                <a16:creationId xmlns:a16="http://schemas.microsoft.com/office/drawing/2014/main" id="{8FFA0786-92FA-4473-9CD5-65381F25895B}"/>
              </a:ext>
            </a:extLst>
          </p:cNvPr>
          <p:cNvSpPr txBox="1">
            <a:spLocks noChangeArrowheads="1"/>
          </p:cNvSpPr>
          <p:nvPr/>
        </p:nvSpPr>
        <p:spPr bwMode="auto">
          <a:xfrm>
            <a:off x="1747170" y="3632567"/>
            <a:ext cx="760091"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B. Industry organizations</a:t>
            </a:r>
            <a:endParaRPr lang="zh-CN" altLang="en-US" sz="800" dirty="0"/>
          </a:p>
        </p:txBody>
      </p:sp>
      <p:sp>
        <p:nvSpPr>
          <p:cNvPr id="17" name="TextBox 3">
            <a:extLst>
              <a:ext uri="{FF2B5EF4-FFF2-40B4-BE49-F238E27FC236}">
                <a16:creationId xmlns:a16="http://schemas.microsoft.com/office/drawing/2014/main" id="{ABC20872-BCF4-4537-B3FE-8BEF7EF5767F}"/>
              </a:ext>
            </a:extLst>
          </p:cNvPr>
          <p:cNvSpPr txBox="1">
            <a:spLocks noChangeArrowheads="1"/>
          </p:cNvSpPr>
          <p:nvPr/>
        </p:nvSpPr>
        <p:spPr bwMode="auto">
          <a:xfrm>
            <a:off x="7162848" y="6242569"/>
            <a:ext cx="1533740"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Yangtze River Delta</a:t>
            </a:r>
            <a:endParaRPr lang="zh-CN" altLang="en-US" sz="1200" dirty="0"/>
          </a:p>
        </p:txBody>
      </p:sp>
      <p:sp>
        <p:nvSpPr>
          <p:cNvPr id="18" name="TextBox 3">
            <a:extLst>
              <a:ext uri="{FF2B5EF4-FFF2-40B4-BE49-F238E27FC236}">
                <a16:creationId xmlns:a16="http://schemas.microsoft.com/office/drawing/2014/main" id="{BFD4FA31-AAD0-40FB-9F38-A99FC6F607DB}"/>
              </a:ext>
            </a:extLst>
          </p:cNvPr>
          <p:cNvSpPr txBox="1">
            <a:spLocks noChangeArrowheads="1"/>
          </p:cNvSpPr>
          <p:nvPr/>
        </p:nvSpPr>
        <p:spPr bwMode="auto">
          <a:xfrm>
            <a:off x="777186" y="6257363"/>
            <a:ext cx="199461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Eastern (YRD excluded)</a:t>
            </a:r>
            <a:endParaRPr lang="zh-CN" altLang="en-US" sz="1200" dirty="0"/>
          </a:p>
        </p:txBody>
      </p:sp>
      <p:sp>
        <p:nvSpPr>
          <p:cNvPr id="19" name="TextBox 3">
            <a:extLst>
              <a:ext uri="{FF2B5EF4-FFF2-40B4-BE49-F238E27FC236}">
                <a16:creationId xmlns:a16="http://schemas.microsoft.com/office/drawing/2014/main" id="{97F054D3-7AF2-4A87-A72A-DA61CA4E33AB}"/>
              </a:ext>
            </a:extLst>
          </p:cNvPr>
          <p:cNvSpPr txBox="1">
            <a:spLocks noChangeArrowheads="1"/>
          </p:cNvSpPr>
          <p:nvPr/>
        </p:nvSpPr>
        <p:spPr bwMode="auto">
          <a:xfrm>
            <a:off x="2994709" y="6257363"/>
            <a:ext cx="1533740"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Central</a:t>
            </a:r>
            <a:endParaRPr lang="zh-CN" altLang="en-US" sz="1200" dirty="0"/>
          </a:p>
        </p:txBody>
      </p:sp>
      <p:sp>
        <p:nvSpPr>
          <p:cNvPr id="20" name="TextBox 3">
            <a:extLst>
              <a:ext uri="{FF2B5EF4-FFF2-40B4-BE49-F238E27FC236}">
                <a16:creationId xmlns:a16="http://schemas.microsoft.com/office/drawing/2014/main" id="{DA1D595C-C007-4A80-AA55-1C1CE4FB9BBA}"/>
              </a:ext>
            </a:extLst>
          </p:cNvPr>
          <p:cNvSpPr txBox="1">
            <a:spLocks noChangeArrowheads="1"/>
          </p:cNvSpPr>
          <p:nvPr/>
        </p:nvSpPr>
        <p:spPr bwMode="auto">
          <a:xfrm>
            <a:off x="5427023" y="6252208"/>
            <a:ext cx="871127"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Western</a:t>
            </a:r>
            <a:endParaRPr lang="zh-CN" altLang="en-US" sz="1200" dirty="0"/>
          </a:p>
        </p:txBody>
      </p:sp>
      <p:sp>
        <p:nvSpPr>
          <p:cNvPr id="21" name="TextBox 3">
            <a:extLst>
              <a:ext uri="{FF2B5EF4-FFF2-40B4-BE49-F238E27FC236}">
                <a16:creationId xmlns:a16="http://schemas.microsoft.com/office/drawing/2014/main" id="{5634BC2C-B142-4E0D-B8BC-9975615B5FF9}"/>
              </a:ext>
            </a:extLst>
          </p:cNvPr>
          <p:cNvSpPr txBox="1">
            <a:spLocks noChangeArrowheads="1"/>
          </p:cNvSpPr>
          <p:nvPr/>
        </p:nvSpPr>
        <p:spPr bwMode="auto">
          <a:xfrm>
            <a:off x="2331239" y="6491135"/>
            <a:ext cx="779278"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A. Local government</a:t>
            </a:r>
            <a:endParaRPr lang="zh-CN" altLang="en-US" sz="800" dirty="0"/>
          </a:p>
        </p:txBody>
      </p:sp>
      <p:sp>
        <p:nvSpPr>
          <p:cNvPr id="22" name="TextBox 3">
            <a:extLst>
              <a:ext uri="{FF2B5EF4-FFF2-40B4-BE49-F238E27FC236}">
                <a16:creationId xmlns:a16="http://schemas.microsoft.com/office/drawing/2014/main" id="{422BEC00-276F-473D-ABD5-668886E74D4C}"/>
              </a:ext>
            </a:extLst>
          </p:cNvPr>
          <p:cNvSpPr txBox="1">
            <a:spLocks noChangeArrowheads="1"/>
          </p:cNvSpPr>
          <p:nvPr/>
        </p:nvSpPr>
        <p:spPr bwMode="auto">
          <a:xfrm>
            <a:off x="3395409" y="6499978"/>
            <a:ext cx="779840"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B. Industry organizations</a:t>
            </a:r>
            <a:endParaRPr lang="zh-CN" altLang="en-US" sz="800" dirty="0"/>
          </a:p>
        </p:txBody>
      </p:sp>
      <p:sp>
        <p:nvSpPr>
          <p:cNvPr id="23" name="TextBox 3">
            <a:extLst>
              <a:ext uri="{FF2B5EF4-FFF2-40B4-BE49-F238E27FC236}">
                <a16:creationId xmlns:a16="http://schemas.microsoft.com/office/drawing/2014/main" id="{E87A1293-1D68-406E-BB23-C297C2AE7CC8}"/>
              </a:ext>
            </a:extLst>
          </p:cNvPr>
          <p:cNvSpPr txBox="1">
            <a:spLocks noChangeArrowheads="1"/>
          </p:cNvSpPr>
          <p:nvPr/>
        </p:nvSpPr>
        <p:spPr bwMode="auto">
          <a:xfrm>
            <a:off x="5225452" y="6520038"/>
            <a:ext cx="664936"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D. Consumers</a:t>
            </a:r>
            <a:endParaRPr lang="zh-CN" altLang="en-US" sz="800" dirty="0"/>
          </a:p>
        </p:txBody>
      </p:sp>
      <p:sp>
        <p:nvSpPr>
          <p:cNvPr id="24" name="TextBox 3">
            <a:extLst>
              <a:ext uri="{FF2B5EF4-FFF2-40B4-BE49-F238E27FC236}">
                <a16:creationId xmlns:a16="http://schemas.microsoft.com/office/drawing/2014/main" id="{01E4EE7F-4A33-4B6A-9C94-9BA92629470E}"/>
              </a:ext>
            </a:extLst>
          </p:cNvPr>
          <p:cNvSpPr txBox="1">
            <a:spLocks noChangeArrowheads="1"/>
          </p:cNvSpPr>
          <p:nvPr/>
        </p:nvSpPr>
        <p:spPr bwMode="auto">
          <a:xfrm>
            <a:off x="4467633" y="6493022"/>
            <a:ext cx="641215"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C. Shareholders</a:t>
            </a:r>
            <a:endParaRPr lang="zh-CN" altLang="en-US" sz="800" dirty="0"/>
          </a:p>
        </p:txBody>
      </p:sp>
      <p:sp>
        <p:nvSpPr>
          <p:cNvPr id="25" name="TextBox 3">
            <a:extLst>
              <a:ext uri="{FF2B5EF4-FFF2-40B4-BE49-F238E27FC236}">
                <a16:creationId xmlns:a16="http://schemas.microsoft.com/office/drawing/2014/main" id="{D4B2F1BB-A416-446E-969A-9413EC2CA31F}"/>
              </a:ext>
            </a:extLst>
          </p:cNvPr>
          <p:cNvSpPr txBox="1">
            <a:spLocks noChangeArrowheads="1"/>
          </p:cNvSpPr>
          <p:nvPr/>
        </p:nvSpPr>
        <p:spPr bwMode="auto">
          <a:xfrm>
            <a:off x="7513298" y="6521154"/>
            <a:ext cx="779840"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F. Employees</a:t>
            </a:r>
            <a:endParaRPr lang="zh-CN" altLang="en-US" sz="800" dirty="0"/>
          </a:p>
        </p:txBody>
      </p:sp>
      <p:sp>
        <p:nvSpPr>
          <p:cNvPr id="26" name="TextBox 3">
            <a:extLst>
              <a:ext uri="{FF2B5EF4-FFF2-40B4-BE49-F238E27FC236}">
                <a16:creationId xmlns:a16="http://schemas.microsoft.com/office/drawing/2014/main" id="{068E56D4-806E-4E7E-9387-352FD17AA06A}"/>
              </a:ext>
            </a:extLst>
          </p:cNvPr>
          <p:cNvSpPr txBox="1">
            <a:spLocks noChangeArrowheads="1"/>
          </p:cNvSpPr>
          <p:nvPr/>
        </p:nvSpPr>
        <p:spPr bwMode="auto">
          <a:xfrm>
            <a:off x="3931520" y="3668928"/>
            <a:ext cx="949004"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E. Mid and high-level managers</a:t>
            </a:r>
            <a:endParaRPr lang="zh-CN" altLang="en-US" sz="800" dirty="0"/>
          </a:p>
        </p:txBody>
      </p:sp>
      <p:sp>
        <p:nvSpPr>
          <p:cNvPr id="27" name="TextBox 3">
            <a:extLst>
              <a:ext uri="{FF2B5EF4-FFF2-40B4-BE49-F238E27FC236}">
                <a16:creationId xmlns:a16="http://schemas.microsoft.com/office/drawing/2014/main" id="{C1659C5A-6B9D-4B04-A4A9-CE3346024EEA}"/>
              </a:ext>
            </a:extLst>
          </p:cNvPr>
          <p:cNvSpPr txBox="1">
            <a:spLocks noChangeArrowheads="1"/>
          </p:cNvSpPr>
          <p:nvPr/>
        </p:nvSpPr>
        <p:spPr bwMode="auto">
          <a:xfrm>
            <a:off x="6139021" y="6496204"/>
            <a:ext cx="1065351"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E. Mid-level and senior managers</a:t>
            </a:r>
            <a:endParaRPr lang="zh-CN" altLang="en-US" sz="8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标题 1">
            <a:extLst>
              <a:ext uri="{FF2B5EF4-FFF2-40B4-BE49-F238E27FC236}">
                <a16:creationId xmlns:a16="http://schemas.microsoft.com/office/drawing/2014/main" id="{B1EFFFC6-6053-4D8B-82FF-BCD13B0E46B4}"/>
              </a:ext>
            </a:extLst>
          </p:cNvPr>
          <p:cNvSpPr>
            <a:spLocks noGrp="1"/>
          </p:cNvSpPr>
          <p:nvPr>
            <p:ph type="title"/>
          </p:nvPr>
        </p:nvSpPr>
        <p:spPr>
          <a:xfrm>
            <a:off x="285750" y="-71438"/>
            <a:ext cx="8496944" cy="1141413"/>
          </a:xfrm>
        </p:spPr>
        <p:txBody>
          <a:bodyPr/>
          <a:lstStyle/>
          <a:p>
            <a:r>
              <a:rPr lang="en-US" altLang="zh-CN" sz="2800" b="0" dirty="0"/>
              <a:t>Strategic management: decision making approach</a:t>
            </a:r>
            <a:endParaRPr lang="zh-CN" altLang="en-US" sz="2800" dirty="0"/>
          </a:p>
        </p:txBody>
      </p:sp>
      <p:graphicFrame>
        <p:nvGraphicFramePr>
          <p:cNvPr id="4" name="图表 3">
            <a:extLst>
              <a:ext uri="{FF2B5EF4-FFF2-40B4-BE49-F238E27FC236}">
                <a16:creationId xmlns:a16="http://schemas.microsoft.com/office/drawing/2014/main" id="{7DCF4EA5-8F26-48A6-9D17-7F6DB2F71A5A}"/>
              </a:ext>
            </a:extLst>
          </p:cNvPr>
          <p:cNvGraphicFramePr/>
          <p:nvPr>
            <p:extLst>
              <p:ext uri="{D42A27DB-BD31-4B8C-83A1-F6EECF244321}">
                <p14:modId xmlns:p14="http://schemas.microsoft.com/office/powerpoint/2010/main" val="633249795"/>
              </p:ext>
            </p:extLst>
          </p:nvPr>
        </p:nvGraphicFramePr>
        <p:xfrm>
          <a:off x="467544" y="4054838"/>
          <a:ext cx="8496944" cy="2808312"/>
        </p:xfrm>
        <a:graphic>
          <a:graphicData uri="http://schemas.openxmlformats.org/drawingml/2006/chart">
            <c:chart xmlns:c="http://schemas.openxmlformats.org/drawingml/2006/chart" xmlns:r="http://schemas.openxmlformats.org/officeDocument/2006/relationships" r:id="rId2"/>
          </a:graphicData>
        </a:graphic>
      </p:graphicFrame>
      <p:sp>
        <p:nvSpPr>
          <p:cNvPr id="16" name="TextBox 3">
            <a:extLst>
              <a:ext uri="{FF2B5EF4-FFF2-40B4-BE49-F238E27FC236}">
                <a16:creationId xmlns:a16="http://schemas.microsoft.com/office/drawing/2014/main" id="{18F79122-E251-4031-B608-27D5095828DA}"/>
              </a:ext>
            </a:extLst>
          </p:cNvPr>
          <p:cNvSpPr txBox="1">
            <a:spLocks noChangeArrowheads="1"/>
          </p:cNvSpPr>
          <p:nvPr/>
        </p:nvSpPr>
        <p:spPr bwMode="auto">
          <a:xfrm>
            <a:off x="6992604" y="6118135"/>
            <a:ext cx="1533740"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Yangtze River Delta</a:t>
            </a:r>
            <a:endParaRPr lang="zh-CN" altLang="en-US" sz="1200" dirty="0"/>
          </a:p>
        </p:txBody>
      </p:sp>
      <p:sp>
        <p:nvSpPr>
          <p:cNvPr id="17" name="TextBox 3">
            <a:extLst>
              <a:ext uri="{FF2B5EF4-FFF2-40B4-BE49-F238E27FC236}">
                <a16:creationId xmlns:a16="http://schemas.microsoft.com/office/drawing/2014/main" id="{14D7B783-7F5A-48A7-B554-CB0CB80ACF1B}"/>
              </a:ext>
            </a:extLst>
          </p:cNvPr>
          <p:cNvSpPr txBox="1">
            <a:spLocks noChangeArrowheads="1"/>
          </p:cNvSpPr>
          <p:nvPr/>
        </p:nvSpPr>
        <p:spPr bwMode="auto">
          <a:xfrm>
            <a:off x="651547" y="6128469"/>
            <a:ext cx="199461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Eastern (YRD excluded)</a:t>
            </a:r>
            <a:endParaRPr lang="zh-CN" altLang="en-US" sz="1200" dirty="0"/>
          </a:p>
        </p:txBody>
      </p:sp>
      <p:sp>
        <p:nvSpPr>
          <p:cNvPr id="18" name="TextBox 3">
            <a:extLst>
              <a:ext uri="{FF2B5EF4-FFF2-40B4-BE49-F238E27FC236}">
                <a16:creationId xmlns:a16="http://schemas.microsoft.com/office/drawing/2014/main" id="{EB6F7B01-D74C-4CB1-8316-885BDD77C479}"/>
              </a:ext>
            </a:extLst>
          </p:cNvPr>
          <p:cNvSpPr txBox="1">
            <a:spLocks noChangeArrowheads="1"/>
          </p:cNvSpPr>
          <p:nvPr/>
        </p:nvSpPr>
        <p:spPr bwMode="auto">
          <a:xfrm>
            <a:off x="2877635" y="6128469"/>
            <a:ext cx="1533740"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Central</a:t>
            </a:r>
            <a:endParaRPr lang="zh-CN" altLang="en-US" sz="1200" dirty="0"/>
          </a:p>
        </p:txBody>
      </p:sp>
      <p:sp>
        <p:nvSpPr>
          <p:cNvPr id="19" name="TextBox 3">
            <a:extLst>
              <a:ext uri="{FF2B5EF4-FFF2-40B4-BE49-F238E27FC236}">
                <a16:creationId xmlns:a16="http://schemas.microsoft.com/office/drawing/2014/main" id="{355B88CD-FF7C-484E-B8E5-150AB9756A2F}"/>
              </a:ext>
            </a:extLst>
          </p:cNvPr>
          <p:cNvSpPr txBox="1">
            <a:spLocks noChangeArrowheads="1"/>
          </p:cNvSpPr>
          <p:nvPr/>
        </p:nvSpPr>
        <p:spPr bwMode="auto">
          <a:xfrm>
            <a:off x="4746905" y="6143689"/>
            <a:ext cx="1533740"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Western</a:t>
            </a:r>
            <a:endParaRPr lang="zh-CN" altLang="en-US" sz="1200" dirty="0"/>
          </a:p>
        </p:txBody>
      </p:sp>
      <p:sp>
        <p:nvSpPr>
          <p:cNvPr id="5" name="椭圆 4">
            <a:extLst>
              <a:ext uri="{FF2B5EF4-FFF2-40B4-BE49-F238E27FC236}">
                <a16:creationId xmlns:a16="http://schemas.microsoft.com/office/drawing/2014/main" id="{6AFB5C7A-793E-4C49-A2D0-8061A24D17C7}"/>
              </a:ext>
            </a:extLst>
          </p:cNvPr>
          <p:cNvSpPr/>
          <p:nvPr/>
        </p:nvSpPr>
        <p:spPr>
          <a:xfrm>
            <a:off x="7164388" y="4270813"/>
            <a:ext cx="863600" cy="19446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TextBox 3">
            <a:extLst>
              <a:ext uri="{FF2B5EF4-FFF2-40B4-BE49-F238E27FC236}">
                <a16:creationId xmlns:a16="http://schemas.microsoft.com/office/drawing/2014/main" id="{229B0B15-0EB9-4197-8635-F294E48ED60F}"/>
              </a:ext>
            </a:extLst>
          </p:cNvPr>
          <p:cNvSpPr txBox="1">
            <a:spLocks noChangeArrowheads="1"/>
          </p:cNvSpPr>
          <p:nvPr/>
        </p:nvSpPr>
        <p:spPr bwMode="auto">
          <a:xfrm>
            <a:off x="1177545" y="6385842"/>
            <a:ext cx="1557110"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A. General Manager/Company President makes the final call</a:t>
            </a:r>
            <a:endParaRPr lang="zh-CN" altLang="en-US" sz="900" dirty="0"/>
          </a:p>
        </p:txBody>
      </p:sp>
      <p:sp>
        <p:nvSpPr>
          <p:cNvPr id="23" name="TextBox 3">
            <a:extLst>
              <a:ext uri="{FF2B5EF4-FFF2-40B4-BE49-F238E27FC236}">
                <a16:creationId xmlns:a16="http://schemas.microsoft.com/office/drawing/2014/main" id="{6C38325A-EBB9-46C5-8738-A70015BE8C05}"/>
              </a:ext>
            </a:extLst>
          </p:cNvPr>
          <p:cNvSpPr txBox="1">
            <a:spLocks noChangeArrowheads="1"/>
          </p:cNvSpPr>
          <p:nvPr/>
        </p:nvSpPr>
        <p:spPr bwMode="auto">
          <a:xfrm>
            <a:off x="2908250" y="6391040"/>
            <a:ext cx="128661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B. Through executive meetings</a:t>
            </a:r>
            <a:endParaRPr lang="zh-CN" altLang="en-US" sz="900" dirty="0"/>
          </a:p>
        </p:txBody>
      </p:sp>
      <p:grpSp>
        <p:nvGrpSpPr>
          <p:cNvPr id="2" name="Group 1">
            <a:extLst>
              <a:ext uri="{FF2B5EF4-FFF2-40B4-BE49-F238E27FC236}">
                <a16:creationId xmlns:a16="http://schemas.microsoft.com/office/drawing/2014/main" id="{F5B1BB30-624E-4771-AF67-AB09FD3F11FE}"/>
              </a:ext>
            </a:extLst>
          </p:cNvPr>
          <p:cNvGrpSpPr/>
          <p:nvPr/>
        </p:nvGrpSpPr>
        <p:grpSpPr>
          <a:xfrm>
            <a:off x="-8563" y="1150619"/>
            <a:ext cx="7416824" cy="2880320"/>
            <a:chOff x="0" y="1260300"/>
            <a:chExt cx="7416824" cy="2880320"/>
          </a:xfrm>
        </p:grpSpPr>
        <p:graphicFrame>
          <p:nvGraphicFramePr>
            <p:cNvPr id="3" name="图表 2">
              <a:extLst>
                <a:ext uri="{FF2B5EF4-FFF2-40B4-BE49-F238E27FC236}">
                  <a16:creationId xmlns:a16="http://schemas.microsoft.com/office/drawing/2014/main" id="{94125972-B914-4953-BE6A-E0F863136E86}"/>
                </a:ext>
              </a:extLst>
            </p:cNvPr>
            <p:cNvGraphicFramePr/>
            <p:nvPr>
              <p:extLst>
                <p:ext uri="{D42A27DB-BD31-4B8C-83A1-F6EECF244321}">
                  <p14:modId xmlns:p14="http://schemas.microsoft.com/office/powerpoint/2010/main" val="3711191541"/>
                </p:ext>
              </p:extLst>
            </p:nvPr>
          </p:nvGraphicFramePr>
          <p:xfrm>
            <a:off x="0" y="1260300"/>
            <a:ext cx="7416824" cy="2880320"/>
          </p:xfrm>
          <a:graphic>
            <a:graphicData uri="http://schemas.openxmlformats.org/drawingml/2006/chart">
              <c:chart xmlns:c="http://schemas.openxmlformats.org/drawingml/2006/chart" xmlns:r="http://schemas.openxmlformats.org/officeDocument/2006/relationships" r:id="rId3"/>
            </a:graphicData>
          </a:graphic>
        </p:graphicFrame>
        <p:sp>
          <p:nvSpPr>
            <p:cNvPr id="6" name="椭圆 5">
              <a:extLst>
                <a:ext uri="{FF2B5EF4-FFF2-40B4-BE49-F238E27FC236}">
                  <a16:creationId xmlns:a16="http://schemas.microsoft.com/office/drawing/2014/main" id="{6BE6ED01-596C-459A-8DB8-E85DFAACDDDD}"/>
                </a:ext>
              </a:extLst>
            </p:cNvPr>
            <p:cNvSpPr/>
            <p:nvPr/>
          </p:nvSpPr>
          <p:spPr>
            <a:xfrm>
              <a:off x="180528" y="1980678"/>
              <a:ext cx="755650" cy="1295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TextBox 3">
              <a:extLst>
                <a:ext uri="{FF2B5EF4-FFF2-40B4-BE49-F238E27FC236}">
                  <a16:creationId xmlns:a16="http://schemas.microsoft.com/office/drawing/2014/main" id="{0DC14646-50BC-4E40-9ABD-8F3853136684}"/>
                </a:ext>
              </a:extLst>
            </p:cNvPr>
            <p:cNvSpPr txBox="1">
              <a:spLocks noChangeArrowheads="1"/>
            </p:cNvSpPr>
            <p:nvPr/>
          </p:nvSpPr>
          <p:spPr bwMode="auto">
            <a:xfrm>
              <a:off x="828674" y="3183745"/>
              <a:ext cx="6617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Micro</a:t>
              </a:r>
              <a:endParaRPr lang="zh-CN" altLang="en-US" sz="1200" dirty="0"/>
            </a:p>
          </p:txBody>
        </p:sp>
        <p:sp>
          <p:nvSpPr>
            <p:cNvPr id="8" name="TextBox 3">
              <a:extLst>
                <a:ext uri="{FF2B5EF4-FFF2-40B4-BE49-F238E27FC236}">
                  <a16:creationId xmlns:a16="http://schemas.microsoft.com/office/drawing/2014/main" id="{5E647F8A-C89B-4C73-BF43-04FDCF40003F}"/>
                </a:ext>
              </a:extLst>
            </p:cNvPr>
            <p:cNvSpPr txBox="1">
              <a:spLocks noChangeArrowheads="1"/>
            </p:cNvSpPr>
            <p:nvPr/>
          </p:nvSpPr>
          <p:spPr bwMode="auto">
            <a:xfrm>
              <a:off x="5858350" y="3178666"/>
              <a:ext cx="917850"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Large</a:t>
              </a:r>
              <a:endParaRPr lang="zh-CN" altLang="en-US" sz="1200" dirty="0"/>
            </a:p>
          </p:txBody>
        </p:sp>
        <p:sp>
          <p:nvSpPr>
            <p:cNvPr id="9" name="TextBox 3">
              <a:extLst>
                <a:ext uri="{FF2B5EF4-FFF2-40B4-BE49-F238E27FC236}">
                  <a16:creationId xmlns:a16="http://schemas.microsoft.com/office/drawing/2014/main" id="{D92DA659-D3C7-4140-987C-D379074FAD1A}"/>
                </a:ext>
              </a:extLst>
            </p:cNvPr>
            <p:cNvSpPr txBox="1">
              <a:spLocks noChangeArrowheads="1"/>
            </p:cNvSpPr>
            <p:nvPr/>
          </p:nvSpPr>
          <p:spPr bwMode="auto">
            <a:xfrm>
              <a:off x="4037525" y="3178666"/>
              <a:ext cx="917851"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Medium</a:t>
              </a:r>
              <a:endParaRPr lang="zh-CN" altLang="en-US" sz="1200" dirty="0"/>
            </a:p>
          </p:txBody>
        </p:sp>
        <p:sp>
          <p:nvSpPr>
            <p:cNvPr id="10" name="TextBox 3">
              <a:extLst>
                <a:ext uri="{FF2B5EF4-FFF2-40B4-BE49-F238E27FC236}">
                  <a16:creationId xmlns:a16="http://schemas.microsoft.com/office/drawing/2014/main" id="{F0485ED8-9E2A-4908-A790-4FF4A3AE14C7}"/>
                </a:ext>
              </a:extLst>
            </p:cNvPr>
            <p:cNvSpPr txBox="1">
              <a:spLocks noChangeArrowheads="1"/>
            </p:cNvSpPr>
            <p:nvPr/>
          </p:nvSpPr>
          <p:spPr bwMode="auto">
            <a:xfrm>
              <a:off x="2547802" y="3183745"/>
              <a:ext cx="73260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Small</a:t>
              </a:r>
              <a:endParaRPr lang="zh-CN" altLang="en-US" sz="1200" dirty="0"/>
            </a:p>
          </p:txBody>
        </p:sp>
        <p:sp>
          <p:nvSpPr>
            <p:cNvPr id="11" name="TextBox 3">
              <a:extLst>
                <a:ext uri="{FF2B5EF4-FFF2-40B4-BE49-F238E27FC236}">
                  <a16:creationId xmlns:a16="http://schemas.microsoft.com/office/drawing/2014/main" id="{6D3BD6F7-0CB7-4988-9F48-D1F831FE0A10}"/>
                </a:ext>
              </a:extLst>
            </p:cNvPr>
            <p:cNvSpPr txBox="1">
              <a:spLocks noChangeArrowheads="1"/>
            </p:cNvSpPr>
            <p:nvPr/>
          </p:nvSpPr>
          <p:spPr bwMode="auto">
            <a:xfrm>
              <a:off x="1545259" y="3860377"/>
              <a:ext cx="602934"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00" dirty="0"/>
                <a:t>E. Other</a:t>
              </a:r>
              <a:endParaRPr lang="zh-CN" altLang="en-US" sz="1000" dirty="0"/>
            </a:p>
          </p:txBody>
        </p:sp>
        <p:sp>
          <p:nvSpPr>
            <p:cNvPr id="20" name="TextBox 3">
              <a:extLst>
                <a:ext uri="{FF2B5EF4-FFF2-40B4-BE49-F238E27FC236}">
                  <a16:creationId xmlns:a16="http://schemas.microsoft.com/office/drawing/2014/main" id="{9793C753-FFF8-49A5-8F92-3BA91D20B098}"/>
                </a:ext>
              </a:extLst>
            </p:cNvPr>
            <p:cNvSpPr txBox="1">
              <a:spLocks noChangeArrowheads="1"/>
            </p:cNvSpPr>
            <p:nvPr/>
          </p:nvSpPr>
          <p:spPr bwMode="auto">
            <a:xfrm>
              <a:off x="1548818" y="3381730"/>
              <a:ext cx="1895148" cy="3077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00" dirty="0"/>
                <a:t>A. General Manager/Company President makes the final call</a:t>
              </a:r>
              <a:endParaRPr lang="zh-CN" altLang="en-US" sz="1000" dirty="0"/>
            </a:p>
          </p:txBody>
        </p:sp>
        <p:sp>
          <p:nvSpPr>
            <p:cNvPr id="22" name="TextBox 3">
              <a:extLst>
                <a:ext uri="{FF2B5EF4-FFF2-40B4-BE49-F238E27FC236}">
                  <a16:creationId xmlns:a16="http://schemas.microsoft.com/office/drawing/2014/main" id="{BD6C0658-917F-4ED9-AAE6-29153FD8EF35}"/>
                </a:ext>
              </a:extLst>
            </p:cNvPr>
            <p:cNvSpPr txBox="1">
              <a:spLocks noChangeArrowheads="1"/>
            </p:cNvSpPr>
            <p:nvPr/>
          </p:nvSpPr>
          <p:spPr bwMode="auto">
            <a:xfrm>
              <a:off x="4599186" y="3476756"/>
              <a:ext cx="2790903"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B. Through executive meetings</a:t>
              </a:r>
              <a:endParaRPr lang="zh-CN" altLang="en-US" sz="1050" dirty="0"/>
            </a:p>
          </p:txBody>
        </p:sp>
        <p:sp>
          <p:nvSpPr>
            <p:cNvPr id="24" name="TextBox 3">
              <a:extLst>
                <a:ext uri="{FF2B5EF4-FFF2-40B4-BE49-F238E27FC236}">
                  <a16:creationId xmlns:a16="http://schemas.microsoft.com/office/drawing/2014/main" id="{D8B6134B-583D-407F-8EB8-7929AB3B41DB}"/>
                </a:ext>
              </a:extLst>
            </p:cNvPr>
            <p:cNvSpPr txBox="1">
              <a:spLocks noChangeArrowheads="1"/>
            </p:cNvSpPr>
            <p:nvPr/>
          </p:nvSpPr>
          <p:spPr bwMode="auto">
            <a:xfrm>
              <a:off x="1544553" y="3685389"/>
              <a:ext cx="1895147" cy="153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00" dirty="0"/>
                <a:t>C. Seek advice from employees</a:t>
              </a:r>
              <a:endParaRPr lang="zh-CN" altLang="en-US" sz="1000" dirty="0"/>
            </a:p>
          </p:txBody>
        </p:sp>
        <p:sp>
          <p:nvSpPr>
            <p:cNvPr id="25" name="TextBox 3">
              <a:extLst>
                <a:ext uri="{FF2B5EF4-FFF2-40B4-BE49-F238E27FC236}">
                  <a16:creationId xmlns:a16="http://schemas.microsoft.com/office/drawing/2014/main" id="{94D43FE6-8DB1-4D04-8ED1-C0B3899C5762}"/>
                </a:ext>
              </a:extLst>
            </p:cNvPr>
            <p:cNvSpPr txBox="1">
              <a:spLocks noChangeArrowheads="1"/>
            </p:cNvSpPr>
            <p:nvPr/>
          </p:nvSpPr>
          <p:spPr bwMode="auto">
            <a:xfrm>
              <a:off x="4602801" y="3661898"/>
              <a:ext cx="2448787" cy="3231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D. Seek advice from consulting firms or industry peers</a:t>
              </a:r>
              <a:endParaRPr lang="zh-CN" altLang="en-US" sz="1050" dirty="0"/>
            </a:p>
          </p:txBody>
        </p:sp>
      </p:grpSp>
      <p:sp>
        <p:nvSpPr>
          <p:cNvPr id="26" name="TextBox 3">
            <a:extLst>
              <a:ext uri="{FF2B5EF4-FFF2-40B4-BE49-F238E27FC236}">
                <a16:creationId xmlns:a16="http://schemas.microsoft.com/office/drawing/2014/main" id="{E95222FD-9280-49C1-96FA-CE19F41E7F92}"/>
              </a:ext>
            </a:extLst>
          </p:cNvPr>
          <p:cNvSpPr txBox="1">
            <a:spLocks noChangeArrowheads="1"/>
          </p:cNvSpPr>
          <p:nvPr/>
        </p:nvSpPr>
        <p:spPr bwMode="auto">
          <a:xfrm>
            <a:off x="6356090" y="6367958"/>
            <a:ext cx="2104342"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D. Seek advice from consulting firms or industry peers</a:t>
            </a:r>
            <a:endParaRPr lang="zh-CN" altLang="en-US" sz="900" dirty="0"/>
          </a:p>
        </p:txBody>
      </p:sp>
      <p:sp>
        <p:nvSpPr>
          <p:cNvPr id="27" name="TextBox 3">
            <a:extLst>
              <a:ext uri="{FF2B5EF4-FFF2-40B4-BE49-F238E27FC236}">
                <a16:creationId xmlns:a16="http://schemas.microsoft.com/office/drawing/2014/main" id="{87E348D4-1C9C-4290-B50F-D39040B18DAE}"/>
              </a:ext>
            </a:extLst>
          </p:cNvPr>
          <p:cNvSpPr txBox="1">
            <a:spLocks noChangeArrowheads="1"/>
          </p:cNvSpPr>
          <p:nvPr/>
        </p:nvSpPr>
        <p:spPr bwMode="auto">
          <a:xfrm>
            <a:off x="4411375" y="6379904"/>
            <a:ext cx="1664487"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C. Seek advice from employees</a:t>
            </a:r>
            <a:endParaRPr lang="zh-CN" altLang="en-US" sz="9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标题 1">
            <a:extLst>
              <a:ext uri="{FF2B5EF4-FFF2-40B4-BE49-F238E27FC236}">
                <a16:creationId xmlns:a16="http://schemas.microsoft.com/office/drawing/2014/main" id="{69926CF8-38BE-4FF1-844B-AB526629006E}"/>
              </a:ext>
            </a:extLst>
          </p:cNvPr>
          <p:cNvSpPr>
            <a:spLocks noGrp="1"/>
          </p:cNvSpPr>
          <p:nvPr>
            <p:ph type="title"/>
          </p:nvPr>
        </p:nvSpPr>
        <p:spPr>
          <a:xfrm>
            <a:off x="285750" y="-71438"/>
            <a:ext cx="8389938" cy="1141413"/>
          </a:xfrm>
        </p:spPr>
        <p:txBody>
          <a:bodyPr/>
          <a:lstStyle/>
          <a:p>
            <a:r>
              <a:rPr lang="en-US" altLang="zh-CN" sz="3600" b="0" dirty="0"/>
              <a:t>Strategic management: administrative soundness</a:t>
            </a:r>
            <a:endParaRPr lang="zh-CN" altLang="en-US" sz="3600" dirty="0"/>
          </a:p>
        </p:txBody>
      </p:sp>
      <p:sp>
        <p:nvSpPr>
          <p:cNvPr id="45060" name="TextBox 3">
            <a:extLst>
              <a:ext uri="{FF2B5EF4-FFF2-40B4-BE49-F238E27FC236}">
                <a16:creationId xmlns:a16="http://schemas.microsoft.com/office/drawing/2014/main" id="{FFD51757-4902-4A0A-9F09-E1685FD1D392}"/>
              </a:ext>
            </a:extLst>
          </p:cNvPr>
          <p:cNvSpPr txBox="1">
            <a:spLocks noChangeArrowheads="1"/>
          </p:cNvSpPr>
          <p:nvPr/>
        </p:nvSpPr>
        <p:spPr bwMode="auto">
          <a:xfrm>
            <a:off x="755650" y="5876925"/>
            <a:ext cx="720072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b="1" dirty="0"/>
              <a:t>Question: Is there a set of written administrative policies and procedures? Is it strictly implemented?</a:t>
            </a:r>
            <a:endParaRPr lang="zh-CN" altLang="en-US" b="1" dirty="0"/>
          </a:p>
        </p:txBody>
      </p:sp>
      <p:grpSp>
        <p:nvGrpSpPr>
          <p:cNvPr id="2" name="Group 1">
            <a:extLst>
              <a:ext uri="{FF2B5EF4-FFF2-40B4-BE49-F238E27FC236}">
                <a16:creationId xmlns:a16="http://schemas.microsoft.com/office/drawing/2014/main" id="{C3DC1124-C91D-444E-8C15-660E2F6A0180}"/>
              </a:ext>
            </a:extLst>
          </p:cNvPr>
          <p:cNvGrpSpPr/>
          <p:nvPr/>
        </p:nvGrpSpPr>
        <p:grpSpPr>
          <a:xfrm>
            <a:off x="539552" y="1916832"/>
            <a:ext cx="7992888" cy="3600400"/>
            <a:chOff x="539552" y="1916832"/>
            <a:chExt cx="7992888" cy="3600400"/>
          </a:xfrm>
        </p:grpSpPr>
        <p:graphicFrame>
          <p:nvGraphicFramePr>
            <p:cNvPr id="3" name="图表 2">
              <a:extLst>
                <a:ext uri="{FF2B5EF4-FFF2-40B4-BE49-F238E27FC236}">
                  <a16:creationId xmlns:a16="http://schemas.microsoft.com/office/drawing/2014/main" id="{576FE8AB-078D-4639-9428-011653C29BE8}"/>
                </a:ext>
              </a:extLst>
            </p:cNvPr>
            <p:cNvGraphicFramePr/>
            <p:nvPr>
              <p:extLst>
                <p:ext uri="{D42A27DB-BD31-4B8C-83A1-F6EECF244321}">
                  <p14:modId xmlns:p14="http://schemas.microsoft.com/office/powerpoint/2010/main" val="1121002177"/>
                </p:ext>
              </p:extLst>
            </p:nvPr>
          </p:nvGraphicFramePr>
          <p:xfrm>
            <a:off x="539552" y="1916832"/>
            <a:ext cx="7992888" cy="3600400"/>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3">
              <a:extLst>
                <a:ext uri="{FF2B5EF4-FFF2-40B4-BE49-F238E27FC236}">
                  <a16:creationId xmlns:a16="http://schemas.microsoft.com/office/drawing/2014/main" id="{F7995C37-27AE-435E-9CB9-71C3AE7CC11F}"/>
                </a:ext>
              </a:extLst>
            </p:cNvPr>
            <p:cNvSpPr txBox="1">
              <a:spLocks noChangeArrowheads="1"/>
            </p:cNvSpPr>
            <p:nvPr/>
          </p:nvSpPr>
          <p:spPr bwMode="auto">
            <a:xfrm>
              <a:off x="1462300" y="4838543"/>
              <a:ext cx="816154"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Micro</a:t>
              </a:r>
              <a:endParaRPr lang="zh-CN" altLang="en-US" sz="1600" dirty="0"/>
            </a:p>
          </p:txBody>
        </p:sp>
        <p:sp>
          <p:nvSpPr>
            <p:cNvPr id="7" name="TextBox 3">
              <a:extLst>
                <a:ext uri="{FF2B5EF4-FFF2-40B4-BE49-F238E27FC236}">
                  <a16:creationId xmlns:a16="http://schemas.microsoft.com/office/drawing/2014/main" id="{368AF4E4-AC14-4DBF-A4B0-4272853CF0EB}"/>
                </a:ext>
              </a:extLst>
            </p:cNvPr>
            <p:cNvSpPr txBox="1">
              <a:spLocks noChangeArrowheads="1"/>
            </p:cNvSpPr>
            <p:nvPr/>
          </p:nvSpPr>
          <p:spPr bwMode="auto">
            <a:xfrm>
              <a:off x="7038526" y="4835819"/>
              <a:ext cx="917850"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Large</a:t>
              </a:r>
              <a:endParaRPr lang="zh-CN" altLang="en-US" sz="1600" dirty="0"/>
            </a:p>
          </p:txBody>
        </p:sp>
        <p:sp>
          <p:nvSpPr>
            <p:cNvPr id="8" name="TextBox 3">
              <a:extLst>
                <a:ext uri="{FF2B5EF4-FFF2-40B4-BE49-F238E27FC236}">
                  <a16:creationId xmlns:a16="http://schemas.microsoft.com/office/drawing/2014/main" id="{9BB9E8F0-4E70-40EF-9417-420A74C567A7}"/>
                </a:ext>
              </a:extLst>
            </p:cNvPr>
            <p:cNvSpPr txBox="1">
              <a:spLocks noChangeArrowheads="1"/>
            </p:cNvSpPr>
            <p:nvPr/>
          </p:nvSpPr>
          <p:spPr bwMode="auto">
            <a:xfrm>
              <a:off x="4979922" y="4833462"/>
              <a:ext cx="1090169"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Medium</a:t>
              </a:r>
              <a:endParaRPr lang="zh-CN" altLang="en-US" sz="1600" dirty="0"/>
            </a:p>
          </p:txBody>
        </p:sp>
        <p:sp>
          <p:nvSpPr>
            <p:cNvPr id="9" name="TextBox 3">
              <a:extLst>
                <a:ext uri="{FF2B5EF4-FFF2-40B4-BE49-F238E27FC236}">
                  <a16:creationId xmlns:a16="http://schemas.microsoft.com/office/drawing/2014/main" id="{074ED1B1-3EB4-4927-AC8D-67BF5EB188AA}"/>
                </a:ext>
              </a:extLst>
            </p:cNvPr>
            <p:cNvSpPr txBox="1">
              <a:spLocks noChangeArrowheads="1"/>
            </p:cNvSpPr>
            <p:nvPr/>
          </p:nvSpPr>
          <p:spPr bwMode="auto">
            <a:xfrm>
              <a:off x="3319442" y="4833462"/>
              <a:ext cx="917850"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600" dirty="0"/>
                <a:t>Small</a:t>
              </a:r>
              <a:endParaRPr lang="zh-CN" altLang="en-US" sz="1600" dirty="0"/>
            </a:p>
          </p:txBody>
        </p:sp>
        <p:sp>
          <p:nvSpPr>
            <p:cNvPr id="5" name="椭圆 4">
              <a:extLst>
                <a:ext uri="{FF2B5EF4-FFF2-40B4-BE49-F238E27FC236}">
                  <a16:creationId xmlns:a16="http://schemas.microsoft.com/office/drawing/2014/main" id="{FB26F9AC-54D7-4215-9329-D38656170A2C}"/>
                </a:ext>
              </a:extLst>
            </p:cNvPr>
            <p:cNvSpPr/>
            <p:nvPr/>
          </p:nvSpPr>
          <p:spPr>
            <a:xfrm>
              <a:off x="2124075" y="3789363"/>
              <a:ext cx="576263" cy="1295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TextBox 3">
              <a:extLst>
                <a:ext uri="{FF2B5EF4-FFF2-40B4-BE49-F238E27FC236}">
                  <a16:creationId xmlns:a16="http://schemas.microsoft.com/office/drawing/2014/main" id="{EC6EB4F8-9CB8-4BF8-AB1B-AC6690A92F3A}"/>
                </a:ext>
              </a:extLst>
            </p:cNvPr>
            <p:cNvSpPr txBox="1">
              <a:spLocks noChangeArrowheads="1"/>
            </p:cNvSpPr>
            <p:nvPr/>
          </p:nvSpPr>
          <p:spPr bwMode="auto">
            <a:xfrm>
              <a:off x="6441358" y="5148119"/>
              <a:ext cx="636222"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D. No</a:t>
              </a:r>
              <a:endParaRPr lang="zh-CN" altLang="en-US" sz="1200" dirty="0"/>
            </a:p>
          </p:txBody>
        </p:sp>
        <p:sp>
          <p:nvSpPr>
            <p:cNvPr id="11" name="TextBox 3">
              <a:extLst>
                <a:ext uri="{FF2B5EF4-FFF2-40B4-BE49-F238E27FC236}">
                  <a16:creationId xmlns:a16="http://schemas.microsoft.com/office/drawing/2014/main" id="{1A940A39-4CA0-4C77-B7CF-9501C6949A20}"/>
                </a:ext>
              </a:extLst>
            </p:cNvPr>
            <p:cNvSpPr txBox="1">
              <a:spLocks noChangeArrowheads="1"/>
            </p:cNvSpPr>
            <p:nvPr/>
          </p:nvSpPr>
          <p:spPr bwMode="auto">
            <a:xfrm>
              <a:off x="2734522" y="5078409"/>
              <a:ext cx="791542"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A.</a:t>
              </a:r>
            </a:p>
            <a:p>
              <a:r>
                <a:rPr lang="en-US" altLang="zh-CN" sz="1200" dirty="0"/>
                <a:t>Yes, it is</a:t>
              </a:r>
              <a:endParaRPr lang="zh-CN" altLang="en-US" sz="1200" dirty="0"/>
            </a:p>
          </p:txBody>
        </p:sp>
        <p:sp>
          <p:nvSpPr>
            <p:cNvPr id="12" name="TextBox 3">
              <a:extLst>
                <a:ext uri="{FF2B5EF4-FFF2-40B4-BE49-F238E27FC236}">
                  <a16:creationId xmlns:a16="http://schemas.microsoft.com/office/drawing/2014/main" id="{061BCECB-C709-4AB6-A337-7F5F934E11B5}"/>
                </a:ext>
              </a:extLst>
            </p:cNvPr>
            <p:cNvSpPr txBox="1">
              <a:spLocks noChangeArrowheads="1"/>
            </p:cNvSpPr>
            <p:nvPr/>
          </p:nvSpPr>
          <p:spPr bwMode="auto">
            <a:xfrm>
              <a:off x="3780772" y="5105245"/>
              <a:ext cx="1079260"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B.</a:t>
              </a:r>
              <a:br>
                <a:rPr lang="en-US" altLang="zh-CN" sz="1200" dirty="0"/>
              </a:br>
              <a:r>
                <a:rPr lang="en-US" altLang="zh-CN" sz="1200" dirty="0"/>
                <a:t>Yes, somehow</a:t>
              </a:r>
              <a:endParaRPr lang="zh-CN" altLang="en-US" sz="1200" dirty="0"/>
            </a:p>
          </p:txBody>
        </p:sp>
        <p:sp>
          <p:nvSpPr>
            <p:cNvPr id="13" name="TextBox 3">
              <a:extLst>
                <a:ext uri="{FF2B5EF4-FFF2-40B4-BE49-F238E27FC236}">
                  <a16:creationId xmlns:a16="http://schemas.microsoft.com/office/drawing/2014/main" id="{EEC54733-F914-42FC-A7B4-9BA4A292E3F3}"/>
                </a:ext>
              </a:extLst>
            </p:cNvPr>
            <p:cNvSpPr txBox="1">
              <a:spLocks noChangeArrowheads="1"/>
            </p:cNvSpPr>
            <p:nvPr/>
          </p:nvSpPr>
          <p:spPr bwMode="auto">
            <a:xfrm>
              <a:off x="5192763" y="5105245"/>
              <a:ext cx="1079260"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C.</a:t>
              </a:r>
            </a:p>
            <a:p>
              <a:r>
                <a:rPr lang="en-US" altLang="zh-CN" sz="1200" dirty="0"/>
                <a:t>Yes, but it isn’t</a:t>
              </a:r>
              <a:endParaRPr lang="zh-CN" altLang="en-US" sz="1200" dirty="0"/>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标题 1">
            <a:extLst>
              <a:ext uri="{FF2B5EF4-FFF2-40B4-BE49-F238E27FC236}">
                <a16:creationId xmlns:a16="http://schemas.microsoft.com/office/drawing/2014/main" id="{660AE76F-45A4-4AFA-B768-94F3879448F3}"/>
              </a:ext>
            </a:extLst>
          </p:cNvPr>
          <p:cNvSpPr>
            <a:spLocks noGrp="1"/>
          </p:cNvSpPr>
          <p:nvPr>
            <p:ph type="title"/>
          </p:nvPr>
        </p:nvSpPr>
        <p:spPr>
          <a:xfrm>
            <a:off x="285750" y="-71438"/>
            <a:ext cx="8318500" cy="1141413"/>
          </a:xfrm>
        </p:spPr>
        <p:txBody>
          <a:bodyPr/>
          <a:lstStyle/>
          <a:p>
            <a:r>
              <a:rPr lang="en-US" altLang="zh-CN" sz="3600" b="0" dirty="0"/>
              <a:t>HR management: demand for talents</a:t>
            </a:r>
            <a:endParaRPr lang="zh-CN" altLang="en-US" sz="3600" b="0" dirty="0"/>
          </a:p>
        </p:txBody>
      </p:sp>
      <p:sp>
        <p:nvSpPr>
          <p:cNvPr id="46085" name="TextBox 4">
            <a:extLst>
              <a:ext uri="{FF2B5EF4-FFF2-40B4-BE49-F238E27FC236}">
                <a16:creationId xmlns:a16="http://schemas.microsoft.com/office/drawing/2014/main" id="{F5C5FCFF-7329-4C07-9BCA-97A28C2E1255}"/>
              </a:ext>
            </a:extLst>
          </p:cNvPr>
          <p:cNvSpPr txBox="1">
            <a:spLocks noChangeArrowheads="1"/>
          </p:cNvSpPr>
          <p:nvPr/>
        </p:nvSpPr>
        <p:spPr bwMode="auto">
          <a:xfrm>
            <a:off x="5717733" y="1236149"/>
            <a:ext cx="3203365" cy="1323439"/>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285750" indent="-285750">
              <a:buFont typeface="Arial" panose="020B0604020202020204" pitchFamily="34" charset="0"/>
              <a:buChar char="•"/>
            </a:pPr>
            <a:r>
              <a:rPr lang="en-US" altLang="zh-CN" sz="1600" dirty="0"/>
              <a:t>Marketing</a:t>
            </a:r>
            <a:r>
              <a:rPr lang="zh-CN" altLang="en-US" sz="1600" dirty="0"/>
              <a:t> </a:t>
            </a:r>
            <a:r>
              <a:rPr lang="en-US" altLang="zh-CN" sz="1600" dirty="0"/>
              <a:t>personnel</a:t>
            </a:r>
            <a:r>
              <a:rPr lang="zh-CN" altLang="en-US" sz="1600" dirty="0"/>
              <a:t> </a:t>
            </a:r>
            <a:r>
              <a:rPr lang="en-US" altLang="zh-CN" sz="1600" dirty="0"/>
              <a:t>are most needed by micro</a:t>
            </a:r>
            <a:r>
              <a:rPr lang="zh-CN" altLang="en-US" sz="1600" dirty="0"/>
              <a:t> </a:t>
            </a:r>
            <a:r>
              <a:rPr lang="en-US" altLang="zh-CN" sz="1600" dirty="0"/>
              <a:t>enterprises</a:t>
            </a:r>
          </a:p>
          <a:p>
            <a:pPr marL="285750" indent="-285750">
              <a:buFont typeface="Arial" panose="020B0604020202020204" pitchFamily="34" charset="0"/>
              <a:buChar char="•"/>
            </a:pPr>
            <a:r>
              <a:rPr lang="en-US" altLang="zh-CN" sz="1600" dirty="0"/>
              <a:t>Small and medium-sized companies need more technical professionals</a:t>
            </a:r>
            <a:endParaRPr lang="zh-CN" altLang="en-US" sz="1600" dirty="0"/>
          </a:p>
        </p:txBody>
      </p:sp>
      <p:sp>
        <p:nvSpPr>
          <p:cNvPr id="46086" name="TextBox 5">
            <a:extLst>
              <a:ext uri="{FF2B5EF4-FFF2-40B4-BE49-F238E27FC236}">
                <a16:creationId xmlns:a16="http://schemas.microsoft.com/office/drawing/2014/main" id="{F2C9034F-E768-4E27-88B4-C68C5683DA9B}"/>
              </a:ext>
            </a:extLst>
          </p:cNvPr>
          <p:cNvSpPr txBox="1">
            <a:spLocks noChangeArrowheads="1"/>
          </p:cNvSpPr>
          <p:nvPr/>
        </p:nvSpPr>
        <p:spPr bwMode="auto">
          <a:xfrm>
            <a:off x="5986084" y="2757701"/>
            <a:ext cx="2663825" cy="1077218"/>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285750" indent="-285750">
              <a:buFont typeface="Arial" panose="020B0604020202020204" pitchFamily="34" charset="0"/>
              <a:buChar char="•"/>
            </a:pPr>
            <a:r>
              <a:rPr lang="en-US" altLang="zh-CN" sz="1600" dirty="0"/>
              <a:t>It’s not very difficult to recruit new people</a:t>
            </a:r>
          </a:p>
          <a:p>
            <a:pPr marL="285750" indent="-285750">
              <a:buFont typeface="Arial" panose="020B0604020202020204" pitchFamily="34" charset="0"/>
              <a:buChar char="•"/>
            </a:pPr>
            <a:r>
              <a:rPr lang="en-US" altLang="zh-CN" sz="1600" dirty="0"/>
              <a:t>There’s a shortage of professionals</a:t>
            </a:r>
            <a:endParaRPr lang="zh-CN" altLang="en-US" sz="1600" dirty="0"/>
          </a:p>
        </p:txBody>
      </p:sp>
      <p:grpSp>
        <p:nvGrpSpPr>
          <p:cNvPr id="5" name="Group 4">
            <a:extLst>
              <a:ext uri="{FF2B5EF4-FFF2-40B4-BE49-F238E27FC236}">
                <a16:creationId xmlns:a16="http://schemas.microsoft.com/office/drawing/2014/main" id="{33C9840D-81C1-4509-88EA-3C766182654D}"/>
              </a:ext>
            </a:extLst>
          </p:cNvPr>
          <p:cNvGrpSpPr/>
          <p:nvPr/>
        </p:nvGrpSpPr>
        <p:grpSpPr>
          <a:xfrm>
            <a:off x="323528" y="1124744"/>
            <a:ext cx="5328592" cy="2808312"/>
            <a:chOff x="323528" y="1124744"/>
            <a:chExt cx="5328592" cy="2808312"/>
          </a:xfrm>
        </p:grpSpPr>
        <p:graphicFrame>
          <p:nvGraphicFramePr>
            <p:cNvPr id="3" name="图表 2">
              <a:extLst>
                <a:ext uri="{FF2B5EF4-FFF2-40B4-BE49-F238E27FC236}">
                  <a16:creationId xmlns:a16="http://schemas.microsoft.com/office/drawing/2014/main" id="{516ADBC1-CA96-4A3D-B3CC-766CC7697B00}"/>
                </a:ext>
              </a:extLst>
            </p:cNvPr>
            <p:cNvGraphicFramePr/>
            <p:nvPr>
              <p:extLst>
                <p:ext uri="{D42A27DB-BD31-4B8C-83A1-F6EECF244321}">
                  <p14:modId xmlns:p14="http://schemas.microsoft.com/office/powerpoint/2010/main" val="3248599718"/>
                </p:ext>
              </p:extLst>
            </p:nvPr>
          </p:nvGraphicFramePr>
          <p:xfrm>
            <a:off x="323528" y="1124744"/>
            <a:ext cx="5328592" cy="2808312"/>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3">
              <a:extLst>
                <a:ext uri="{FF2B5EF4-FFF2-40B4-BE49-F238E27FC236}">
                  <a16:creationId xmlns:a16="http://schemas.microsoft.com/office/drawing/2014/main" id="{7B81EDFA-78C3-42E1-9772-71FD866A6021}"/>
                </a:ext>
              </a:extLst>
            </p:cNvPr>
            <p:cNvSpPr txBox="1">
              <a:spLocks noChangeArrowheads="1"/>
            </p:cNvSpPr>
            <p:nvPr/>
          </p:nvSpPr>
          <p:spPr bwMode="auto">
            <a:xfrm>
              <a:off x="919168" y="3366213"/>
              <a:ext cx="6617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Micro</a:t>
              </a:r>
              <a:endParaRPr lang="zh-CN" altLang="en-US" sz="1200" dirty="0"/>
            </a:p>
          </p:txBody>
        </p:sp>
        <p:sp>
          <p:nvSpPr>
            <p:cNvPr id="9" name="TextBox 3">
              <a:extLst>
                <a:ext uri="{FF2B5EF4-FFF2-40B4-BE49-F238E27FC236}">
                  <a16:creationId xmlns:a16="http://schemas.microsoft.com/office/drawing/2014/main" id="{FE580929-A58D-4B7A-8661-14D6436E831F}"/>
                </a:ext>
              </a:extLst>
            </p:cNvPr>
            <p:cNvSpPr txBox="1">
              <a:spLocks noChangeArrowheads="1"/>
            </p:cNvSpPr>
            <p:nvPr/>
          </p:nvSpPr>
          <p:spPr bwMode="auto">
            <a:xfrm>
              <a:off x="4374742" y="3366213"/>
              <a:ext cx="917850"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Large</a:t>
              </a:r>
              <a:endParaRPr lang="zh-CN" altLang="en-US" sz="1200" dirty="0"/>
            </a:p>
          </p:txBody>
        </p:sp>
        <p:sp>
          <p:nvSpPr>
            <p:cNvPr id="10" name="TextBox 3">
              <a:extLst>
                <a:ext uri="{FF2B5EF4-FFF2-40B4-BE49-F238E27FC236}">
                  <a16:creationId xmlns:a16="http://schemas.microsoft.com/office/drawing/2014/main" id="{47A7A993-F4A3-44F6-8988-BAE0B564ED80}"/>
                </a:ext>
              </a:extLst>
            </p:cNvPr>
            <p:cNvSpPr txBox="1">
              <a:spLocks noChangeArrowheads="1"/>
            </p:cNvSpPr>
            <p:nvPr/>
          </p:nvSpPr>
          <p:spPr bwMode="auto">
            <a:xfrm>
              <a:off x="3179961" y="3377933"/>
              <a:ext cx="917851"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Medium</a:t>
              </a:r>
              <a:endParaRPr lang="zh-CN" altLang="en-US" sz="1200" dirty="0"/>
            </a:p>
          </p:txBody>
        </p:sp>
        <p:sp>
          <p:nvSpPr>
            <p:cNvPr id="11" name="TextBox 3">
              <a:extLst>
                <a:ext uri="{FF2B5EF4-FFF2-40B4-BE49-F238E27FC236}">
                  <a16:creationId xmlns:a16="http://schemas.microsoft.com/office/drawing/2014/main" id="{E32F37B1-80D3-4E52-831C-F011D6D1D332}"/>
                </a:ext>
              </a:extLst>
            </p:cNvPr>
            <p:cNvSpPr txBox="1">
              <a:spLocks noChangeArrowheads="1"/>
            </p:cNvSpPr>
            <p:nvPr/>
          </p:nvSpPr>
          <p:spPr bwMode="auto">
            <a:xfrm>
              <a:off x="2087478" y="3383323"/>
              <a:ext cx="73260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Small</a:t>
              </a:r>
              <a:endParaRPr lang="zh-CN" altLang="en-US" sz="1200" dirty="0"/>
            </a:p>
          </p:txBody>
        </p:sp>
        <p:sp>
          <p:nvSpPr>
            <p:cNvPr id="7" name="椭圆 6">
              <a:extLst>
                <a:ext uri="{FF2B5EF4-FFF2-40B4-BE49-F238E27FC236}">
                  <a16:creationId xmlns:a16="http://schemas.microsoft.com/office/drawing/2014/main" id="{37225961-3A97-4358-8EE8-000FFB88B9B7}"/>
                </a:ext>
              </a:extLst>
            </p:cNvPr>
            <p:cNvSpPr/>
            <p:nvPr/>
          </p:nvSpPr>
          <p:spPr>
            <a:xfrm>
              <a:off x="755650" y="1700213"/>
              <a:ext cx="287338" cy="1728787"/>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TextBox 3">
              <a:extLst>
                <a:ext uri="{FF2B5EF4-FFF2-40B4-BE49-F238E27FC236}">
                  <a16:creationId xmlns:a16="http://schemas.microsoft.com/office/drawing/2014/main" id="{4EBE8A84-0B59-48F3-99F5-49CC181BF41A}"/>
                </a:ext>
              </a:extLst>
            </p:cNvPr>
            <p:cNvSpPr txBox="1">
              <a:spLocks noChangeArrowheads="1"/>
            </p:cNvSpPr>
            <p:nvPr/>
          </p:nvSpPr>
          <p:spPr bwMode="auto">
            <a:xfrm>
              <a:off x="4711193" y="3637561"/>
              <a:ext cx="665199"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E. Other</a:t>
              </a:r>
              <a:endParaRPr lang="zh-CN" altLang="en-US" sz="900" dirty="0"/>
            </a:p>
          </p:txBody>
        </p:sp>
        <p:sp>
          <p:nvSpPr>
            <p:cNvPr id="13" name="TextBox 3">
              <a:extLst>
                <a:ext uri="{FF2B5EF4-FFF2-40B4-BE49-F238E27FC236}">
                  <a16:creationId xmlns:a16="http://schemas.microsoft.com/office/drawing/2014/main" id="{A26DF38B-4F9D-4C06-A16C-9116B833CDD6}"/>
                </a:ext>
              </a:extLst>
            </p:cNvPr>
            <p:cNvSpPr txBox="1">
              <a:spLocks noChangeArrowheads="1"/>
            </p:cNvSpPr>
            <p:nvPr/>
          </p:nvSpPr>
          <p:spPr bwMode="auto">
            <a:xfrm>
              <a:off x="3829729" y="3625135"/>
              <a:ext cx="743900"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D. Mangers</a:t>
              </a:r>
              <a:endParaRPr lang="zh-CN" altLang="en-US" sz="900" dirty="0"/>
            </a:p>
          </p:txBody>
        </p:sp>
        <p:sp>
          <p:nvSpPr>
            <p:cNvPr id="14" name="TextBox 3">
              <a:extLst>
                <a:ext uri="{FF2B5EF4-FFF2-40B4-BE49-F238E27FC236}">
                  <a16:creationId xmlns:a16="http://schemas.microsoft.com/office/drawing/2014/main" id="{30309657-3C0C-49E0-8C81-FFCDCBD9A969}"/>
                </a:ext>
              </a:extLst>
            </p:cNvPr>
            <p:cNvSpPr txBox="1">
              <a:spLocks noChangeArrowheads="1"/>
            </p:cNvSpPr>
            <p:nvPr/>
          </p:nvSpPr>
          <p:spPr bwMode="auto">
            <a:xfrm>
              <a:off x="2986419" y="3559965"/>
              <a:ext cx="732604" cy="34624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ts val="900"/>
                </a:lnSpc>
              </a:pPr>
              <a:r>
                <a:rPr lang="en-US" altLang="zh-CN" sz="900" dirty="0"/>
                <a:t>C. Finance &amp; accounting personnel</a:t>
              </a:r>
              <a:endParaRPr lang="zh-CN" altLang="en-US" sz="900" dirty="0"/>
            </a:p>
          </p:txBody>
        </p:sp>
        <p:sp>
          <p:nvSpPr>
            <p:cNvPr id="15" name="TextBox 3">
              <a:extLst>
                <a:ext uri="{FF2B5EF4-FFF2-40B4-BE49-F238E27FC236}">
                  <a16:creationId xmlns:a16="http://schemas.microsoft.com/office/drawing/2014/main" id="{B568DB31-2D11-48E3-983F-A609FB65051C}"/>
                </a:ext>
              </a:extLst>
            </p:cNvPr>
            <p:cNvSpPr txBox="1">
              <a:spLocks noChangeArrowheads="1"/>
            </p:cNvSpPr>
            <p:nvPr/>
          </p:nvSpPr>
          <p:spPr bwMode="auto">
            <a:xfrm>
              <a:off x="2114723" y="3651902"/>
              <a:ext cx="750965"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B. Technical professionals</a:t>
              </a:r>
              <a:endParaRPr lang="zh-CN" altLang="en-US" sz="900" dirty="0"/>
            </a:p>
          </p:txBody>
        </p:sp>
        <p:sp>
          <p:nvSpPr>
            <p:cNvPr id="16" name="TextBox 3">
              <a:extLst>
                <a:ext uri="{FF2B5EF4-FFF2-40B4-BE49-F238E27FC236}">
                  <a16:creationId xmlns:a16="http://schemas.microsoft.com/office/drawing/2014/main" id="{1E65451A-1E71-46C7-93FE-AD08730A877D}"/>
                </a:ext>
              </a:extLst>
            </p:cNvPr>
            <p:cNvSpPr txBox="1">
              <a:spLocks noChangeArrowheads="1"/>
            </p:cNvSpPr>
            <p:nvPr/>
          </p:nvSpPr>
          <p:spPr bwMode="auto">
            <a:xfrm>
              <a:off x="1266366" y="3572878"/>
              <a:ext cx="750966"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A. Marketing personnel</a:t>
              </a:r>
              <a:endParaRPr lang="zh-CN" altLang="en-US" sz="900" dirty="0"/>
            </a:p>
          </p:txBody>
        </p:sp>
      </p:grpSp>
      <p:grpSp>
        <p:nvGrpSpPr>
          <p:cNvPr id="2" name="Group 1">
            <a:extLst>
              <a:ext uri="{FF2B5EF4-FFF2-40B4-BE49-F238E27FC236}">
                <a16:creationId xmlns:a16="http://schemas.microsoft.com/office/drawing/2014/main" id="{B899378E-661E-4409-8A50-2CDEE490462D}"/>
              </a:ext>
            </a:extLst>
          </p:cNvPr>
          <p:cNvGrpSpPr/>
          <p:nvPr/>
        </p:nvGrpSpPr>
        <p:grpSpPr>
          <a:xfrm>
            <a:off x="1619672" y="4056198"/>
            <a:ext cx="7213426" cy="2780928"/>
            <a:chOff x="1619672" y="3982072"/>
            <a:chExt cx="7213426" cy="2780928"/>
          </a:xfrm>
        </p:grpSpPr>
        <p:graphicFrame>
          <p:nvGraphicFramePr>
            <p:cNvPr id="4" name="图表 3">
              <a:extLst>
                <a:ext uri="{FF2B5EF4-FFF2-40B4-BE49-F238E27FC236}">
                  <a16:creationId xmlns:a16="http://schemas.microsoft.com/office/drawing/2014/main" id="{19D3DBD1-9953-4105-863C-5B9F1D28B434}"/>
                </a:ext>
              </a:extLst>
            </p:cNvPr>
            <p:cNvGraphicFramePr/>
            <p:nvPr>
              <p:extLst>
                <p:ext uri="{D42A27DB-BD31-4B8C-83A1-F6EECF244321}">
                  <p14:modId xmlns:p14="http://schemas.microsoft.com/office/powerpoint/2010/main" val="2102078783"/>
                </p:ext>
              </p:extLst>
            </p:nvPr>
          </p:nvGraphicFramePr>
          <p:xfrm>
            <a:off x="1619672" y="3982072"/>
            <a:ext cx="7213426" cy="2780928"/>
          </p:xfrm>
          <a:graphic>
            <a:graphicData uri="http://schemas.openxmlformats.org/drawingml/2006/chart">
              <c:chart xmlns:c="http://schemas.openxmlformats.org/drawingml/2006/chart" xmlns:r="http://schemas.openxmlformats.org/officeDocument/2006/relationships" r:id="rId3"/>
            </a:graphicData>
          </a:graphic>
        </p:graphicFrame>
        <p:sp>
          <p:nvSpPr>
            <p:cNvPr id="17" name="TextBox 3">
              <a:extLst>
                <a:ext uri="{FF2B5EF4-FFF2-40B4-BE49-F238E27FC236}">
                  <a16:creationId xmlns:a16="http://schemas.microsoft.com/office/drawing/2014/main" id="{3878143B-7FC3-443D-B4FC-DA8E426729D8}"/>
                </a:ext>
              </a:extLst>
            </p:cNvPr>
            <p:cNvSpPr txBox="1">
              <a:spLocks noChangeArrowheads="1"/>
            </p:cNvSpPr>
            <p:nvPr/>
          </p:nvSpPr>
          <p:spPr bwMode="auto">
            <a:xfrm>
              <a:off x="2489194" y="5797681"/>
              <a:ext cx="6617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Micro</a:t>
              </a:r>
              <a:endParaRPr lang="zh-CN" altLang="en-US" sz="1200" dirty="0"/>
            </a:p>
          </p:txBody>
        </p:sp>
        <p:sp>
          <p:nvSpPr>
            <p:cNvPr id="18" name="TextBox 3">
              <a:extLst>
                <a:ext uri="{FF2B5EF4-FFF2-40B4-BE49-F238E27FC236}">
                  <a16:creationId xmlns:a16="http://schemas.microsoft.com/office/drawing/2014/main" id="{E45D6266-4C92-4816-ADB8-CC6BFE3395C3}"/>
                </a:ext>
              </a:extLst>
            </p:cNvPr>
            <p:cNvSpPr txBox="1">
              <a:spLocks noChangeArrowheads="1"/>
            </p:cNvSpPr>
            <p:nvPr/>
          </p:nvSpPr>
          <p:spPr bwMode="auto">
            <a:xfrm>
              <a:off x="7372839" y="5797681"/>
              <a:ext cx="917850"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Large</a:t>
              </a:r>
              <a:endParaRPr lang="zh-CN" altLang="en-US" sz="1200" dirty="0"/>
            </a:p>
          </p:txBody>
        </p:sp>
        <p:sp>
          <p:nvSpPr>
            <p:cNvPr id="19" name="TextBox 3">
              <a:extLst>
                <a:ext uri="{FF2B5EF4-FFF2-40B4-BE49-F238E27FC236}">
                  <a16:creationId xmlns:a16="http://schemas.microsoft.com/office/drawing/2014/main" id="{D3DF0303-013F-4BA9-98A3-D7F6F071E91A}"/>
                </a:ext>
              </a:extLst>
            </p:cNvPr>
            <p:cNvSpPr txBox="1">
              <a:spLocks noChangeArrowheads="1"/>
            </p:cNvSpPr>
            <p:nvPr/>
          </p:nvSpPr>
          <p:spPr bwMode="auto">
            <a:xfrm>
              <a:off x="5674774" y="5797681"/>
              <a:ext cx="917851"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Medium</a:t>
              </a:r>
              <a:endParaRPr lang="zh-CN" altLang="en-US" sz="1200" dirty="0"/>
            </a:p>
          </p:txBody>
        </p:sp>
        <p:sp>
          <p:nvSpPr>
            <p:cNvPr id="20" name="TextBox 3">
              <a:extLst>
                <a:ext uri="{FF2B5EF4-FFF2-40B4-BE49-F238E27FC236}">
                  <a16:creationId xmlns:a16="http://schemas.microsoft.com/office/drawing/2014/main" id="{4265DF58-F41D-4B06-B63B-F76ABBFCB180}"/>
                </a:ext>
              </a:extLst>
            </p:cNvPr>
            <p:cNvSpPr txBox="1">
              <a:spLocks noChangeArrowheads="1"/>
            </p:cNvSpPr>
            <p:nvPr/>
          </p:nvSpPr>
          <p:spPr bwMode="auto">
            <a:xfrm>
              <a:off x="4101063" y="5797681"/>
              <a:ext cx="73260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Small</a:t>
              </a:r>
              <a:endParaRPr lang="zh-CN" altLang="en-US" sz="1200" dirty="0"/>
            </a:p>
          </p:txBody>
        </p:sp>
        <p:sp>
          <p:nvSpPr>
            <p:cNvPr id="21" name="TextBox 3">
              <a:extLst>
                <a:ext uri="{FF2B5EF4-FFF2-40B4-BE49-F238E27FC236}">
                  <a16:creationId xmlns:a16="http://schemas.microsoft.com/office/drawing/2014/main" id="{4AF2A5AE-82F7-45E8-AE09-37D47C71382A}"/>
                </a:ext>
              </a:extLst>
            </p:cNvPr>
            <p:cNvSpPr txBox="1">
              <a:spLocks noChangeArrowheads="1"/>
            </p:cNvSpPr>
            <p:nvPr/>
          </p:nvSpPr>
          <p:spPr bwMode="auto">
            <a:xfrm>
              <a:off x="5937524" y="6458413"/>
              <a:ext cx="809352"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dirty="0"/>
                <a:t>E. Other</a:t>
              </a:r>
              <a:endParaRPr lang="zh-CN" altLang="en-US" sz="1100" dirty="0"/>
            </a:p>
          </p:txBody>
        </p:sp>
        <p:sp>
          <p:nvSpPr>
            <p:cNvPr id="22" name="TextBox 3">
              <a:extLst>
                <a:ext uri="{FF2B5EF4-FFF2-40B4-BE49-F238E27FC236}">
                  <a16:creationId xmlns:a16="http://schemas.microsoft.com/office/drawing/2014/main" id="{B88D6217-F50F-406B-94B7-5566A273CC25}"/>
                </a:ext>
              </a:extLst>
            </p:cNvPr>
            <p:cNvSpPr txBox="1">
              <a:spLocks noChangeArrowheads="1"/>
            </p:cNvSpPr>
            <p:nvPr/>
          </p:nvSpPr>
          <p:spPr bwMode="auto">
            <a:xfrm>
              <a:off x="2954415" y="6082518"/>
              <a:ext cx="917851"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dirty="0"/>
                <a:t>No difficulties</a:t>
              </a:r>
              <a:endParaRPr lang="zh-CN" altLang="en-US" sz="1100" dirty="0"/>
            </a:p>
          </p:txBody>
        </p:sp>
        <p:sp>
          <p:nvSpPr>
            <p:cNvPr id="23" name="TextBox 3">
              <a:extLst>
                <a:ext uri="{FF2B5EF4-FFF2-40B4-BE49-F238E27FC236}">
                  <a16:creationId xmlns:a16="http://schemas.microsoft.com/office/drawing/2014/main" id="{22380AD8-2D67-4A9A-94ED-54F7EF6D508C}"/>
                </a:ext>
              </a:extLst>
            </p:cNvPr>
            <p:cNvSpPr txBox="1">
              <a:spLocks noChangeArrowheads="1"/>
            </p:cNvSpPr>
            <p:nvPr/>
          </p:nvSpPr>
          <p:spPr bwMode="auto">
            <a:xfrm>
              <a:off x="5933612" y="6090678"/>
              <a:ext cx="2008128"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dirty="0"/>
                <a:t>A. Shortage of professionals</a:t>
              </a:r>
              <a:endParaRPr lang="zh-CN" altLang="en-US" sz="1100" dirty="0"/>
            </a:p>
          </p:txBody>
        </p:sp>
        <p:sp>
          <p:nvSpPr>
            <p:cNvPr id="24" name="TextBox 3">
              <a:extLst>
                <a:ext uri="{FF2B5EF4-FFF2-40B4-BE49-F238E27FC236}">
                  <a16:creationId xmlns:a16="http://schemas.microsoft.com/office/drawing/2014/main" id="{7C2EA05B-50C8-4A7E-86B6-0E71F221EC56}"/>
                </a:ext>
              </a:extLst>
            </p:cNvPr>
            <p:cNvSpPr txBox="1">
              <a:spLocks noChangeArrowheads="1"/>
            </p:cNvSpPr>
            <p:nvPr/>
          </p:nvSpPr>
          <p:spPr bwMode="auto">
            <a:xfrm>
              <a:off x="2953938" y="6458745"/>
              <a:ext cx="2832287"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dirty="0"/>
                <a:t>D. No competitive salary package or benefits</a:t>
              </a:r>
              <a:endParaRPr lang="zh-CN" altLang="en-US" sz="1100" dirty="0"/>
            </a:p>
          </p:txBody>
        </p:sp>
        <p:sp>
          <p:nvSpPr>
            <p:cNvPr id="25" name="TextBox 3">
              <a:extLst>
                <a:ext uri="{FF2B5EF4-FFF2-40B4-BE49-F238E27FC236}">
                  <a16:creationId xmlns:a16="http://schemas.microsoft.com/office/drawing/2014/main" id="{3C0A6103-A69C-4922-AE16-5ADA17405E00}"/>
                </a:ext>
              </a:extLst>
            </p:cNvPr>
            <p:cNvSpPr txBox="1">
              <a:spLocks noChangeArrowheads="1"/>
            </p:cNvSpPr>
            <p:nvPr/>
          </p:nvSpPr>
          <p:spPr bwMode="auto">
            <a:xfrm>
              <a:off x="5935856" y="6273628"/>
              <a:ext cx="2164535"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dirty="0"/>
                <a:t>C. Company is not well-known</a:t>
              </a:r>
              <a:endParaRPr lang="zh-CN" altLang="en-US" sz="1100" dirty="0"/>
            </a:p>
          </p:txBody>
        </p:sp>
        <p:sp>
          <p:nvSpPr>
            <p:cNvPr id="26" name="TextBox 3">
              <a:extLst>
                <a:ext uri="{FF2B5EF4-FFF2-40B4-BE49-F238E27FC236}">
                  <a16:creationId xmlns:a16="http://schemas.microsoft.com/office/drawing/2014/main" id="{B471A0A4-C659-4145-85D2-0AE5466C82A5}"/>
                </a:ext>
              </a:extLst>
            </p:cNvPr>
            <p:cNvSpPr txBox="1">
              <a:spLocks noChangeArrowheads="1"/>
            </p:cNvSpPr>
            <p:nvPr/>
          </p:nvSpPr>
          <p:spPr bwMode="auto">
            <a:xfrm>
              <a:off x="2956449" y="6266489"/>
              <a:ext cx="204281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dirty="0"/>
                <a:t>B. Lack of recruitment channels</a:t>
              </a:r>
              <a:endParaRPr lang="zh-CN" altLang="en-US" sz="1100" dirty="0"/>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标题 1">
            <a:extLst>
              <a:ext uri="{FF2B5EF4-FFF2-40B4-BE49-F238E27FC236}">
                <a16:creationId xmlns:a16="http://schemas.microsoft.com/office/drawing/2014/main" id="{BE9CA3E1-0D57-4C03-80D0-14D87AB383EC}"/>
              </a:ext>
            </a:extLst>
          </p:cNvPr>
          <p:cNvSpPr>
            <a:spLocks noGrp="1"/>
          </p:cNvSpPr>
          <p:nvPr>
            <p:ph type="title"/>
          </p:nvPr>
        </p:nvSpPr>
        <p:spPr>
          <a:xfrm>
            <a:off x="-163413" y="24861"/>
            <a:ext cx="9614842" cy="1141413"/>
          </a:xfrm>
        </p:spPr>
        <p:txBody>
          <a:bodyPr/>
          <a:lstStyle/>
          <a:p>
            <a:r>
              <a:rPr lang="en-US" altLang="zh-CN" sz="3600" b="0" dirty="0"/>
              <a:t>HR management: employee development</a:t>
            </a:r>
            <a:endParaRPr lang="zh-CN" altLang="en-US" sz="3600" b="0" dirty="0"/>
          </a:p>
        </p:txBody>
      </p:sp>
      <p:grpSp>
        <p:nvGrpSpPr>
          <p:cNvPr id="3" name="Group 2">
            <a:extLst>
              <a:ext uri="{FF2B5EF4-FFF2-40B4-BE49-F238E27FC236}">
                <a16:creationId xmlns:a16="http://schemas.microsoft.com/office/drawing/2014/main" id="{118D5F7E-8C1D-477F-9ED0-CC6230180F51}"/>
              </a:ext>
            </a:extLst>
          </p:cNvPr>
          <p:cNvGrpSpPr/>
          <p:nvPr/>
        </p:nvGrpSpPr>
        <p:grpSpPr>
          <a:xfrm>
            <a:off x="0" y="1162642"/>
            <a:ext cx="4499992" cy="2780928"/>
            <a:chOff x="0" y="1162642"/>
            <a:chExt cx="4499992" cy="2780928"/>
          </a:xfrm>
        </p:grpSpPr>
        <p:graphicFrame>
          <p:nvGraphicFramePr>
            <p:cNvPr id="4" name="图表 3">
              <a:extLst>
                <a:ext uri="{FF2B5EF4-FFF2-40B4-BE49-F238E27FC236}">
                  <a16:creationId xmlns:a16="http://schemas.microsoft.com/office/drawing/2014/main" id="{ACA1CAA5-CF79-4DAB-86B6-0AE57AA95B36}"/>
                </a:ext>
              </a:extLst>
            </p:cNvPr>
            <p:cNvGraphicFramePr/>
            <p:nvPr>
              <p:extLst>
                <p:ext uri="{D42A27DB-BD31-4B8C-83A1-F6EECF244321}">
                  <p14:modId xmlns:p14="http://schemas.microsoft.com/office/powerpoint/2010/main" val="1550411227"/>
                </p:ext>
              </p:extLst>
            </p:nvPr>
          </p:nvGraphicFramePr>
          <p:xfrm>
            <a:off x="0" y="1162642"/>
            <a:ext cx="4499992" cy="2780928"/>
          </p:xfrm>
          <a:graphic>
            <a:graphicData uri="http://schemas.openxmlformats.org/drawingml/2006/chart">
              <c:chart xmlns:c="http://schemas.openxmlformats.org/drawingml/2006/chart" xmlns:r="http://schemas.openxmlformats.org/officeDocument/2006/relationships" r:id="rId2"/>
            </a:graphicData>
          </a:graphic>
        </p:graphicFrame>
        <p:sp>
          <p:nvSpPr>
            <p:cNvPr id="10" name="TextBox 3">
              <a:extLst>
                <a:ext uri="{FF2B5EF4-FFF2-40B4-BE49-F238E27FC236}">
                  <a16:creationId xmlns:a16="http://schemas.microsoft.com/office/drawing/2014/main" id="{227B521B-3697-4C4A-8724-A8FF56062ABB}"/>
                </a:ext>
              </a:extLst>
            </p:cNvPr>
            <p:cNvSpPr txBox="1">
              <a:spLocks noChangeArrowheads="1"/>
            </p:cNvSpPr>
            <p:nvPr/>
          </p:nvSpPr>
          <p:spPr bwMode="auto">
            <a:xfrm>
              <a:off x="467544" y="3397443"/>
              <a:ext cx="6617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Micro</a:t>
              </a:r>
              <a:endParaRPr lang="zh-CN" altLang="en-US" sz="1200" dirty="0"/>
            </a:p>
          </p:txBody>
        </p:sp>
        <p:sp>
          <p:nvSpPr>
            <p:cNvPr id="11" name="TextBox 3">
              <a:extLst>
                <a:ext uri="{FF2B5EF4-FFF2-40B4-BE49-F238E27FC236}">
                  <a16:creationId xmlns:a16="http://schemas.microsoft.com/office/drawing/2014/main" id="{E467B294-B21D-44B3-A7FC-204EDE76592A}"/>
                </a:ext>
              </a:extLst>
            </p:cNvPr>
            <p:cNvSpPr txBox="1">
              <a:spLocks noChangeArrowheads="1"/>
            </p:cNvSpPr>
            <p:nvPr/>
          </p:nvSpPr>
          <p:spPr bwMode="auto">
            <a:xfrm>
              <a:off x="3498517" y="3397443"/>
              <a:ext cx="917850"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Large</a:t>
              </a:r>
              <a:endParaRPr lang="zh-CN" altLang="en-US" sz="1200" dirty="0"/>
            </a:p>
          </p:txBody>
        </p:sp>
        <p:sp>
          <p:nvSpPr>
            <p:cNvPr id="12" name="TextBox 3">
              <a:extLst>
                <a:ext uri="{FF2B5EF4-FFF2-40B4-BE49-F238E27FC236}">
                  <a16:creationId xmlns:a16="http://schemas.microsoft.com/office/drawing/2014/main" id="{6A1AE41D-457A-4DE0-808B-F51E14E83EB2}"/>
                </a:ext>
              </a:extLst>
            </p:cNvPr>
            <p:cNvSpPr txBox="1">
              <a:spLocks noChangeArrowheads="1"/>
            </p:cNvSpPr>
            <p:nvPr/>
          </p:nvSpPr>
          <p:spPr bwMode="auto">
            <a:xfrm>
              <a:off x="2476794" y="3397443"/>
              <a:ext cx="917851"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Medium</a:t>
              </a:r>
              <a:endParaRPr lang="zh-CN" altLang="en-US" sz="1200" dirty="0"/>
            </a:p>
          </p:txBody>
        </p:sp>
        <p:sp>
          <p:nvSpPr>
            <p:cNvPr id="13" name="TextBox 3">
              <a:extLst>
                <a:ext uri="{FF2B5EF4-FFF2-40B4-BE49-F238E27FC236}">
                  <a16:creationId xmlns:a16="http://schemas.microsoft.com/office/drawing/2014/main" id="{08BCBD4F-B4F4-4E46-B617-0B68AC0114D5}"/>
                </a:ext>
              </a:extLst>
            </p:cNvPr>
            <p:cNvSpPr txBox="1">
              <a:spLocks noChangeArrowheads="1"/>
            </p:cNvSpPr>
            <p:nvPr/>
          </p:nvSpPr>
          <p:spPr bwMode="auto">
            <a:xfrm>
              <a:off x="1556696" y="3390530"/>
              <a:ext cx="73260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Small</a:t>
              </a:r>
              <a:endParaRPr lang="zh-CN" altLang="en-US" sz="1200" dirty="0"/>
            </a:p>
          </p:txBody>
        </p:sp>
        <p:sp>
          <p:nvSpPr>
            <p:cNvPr id="8" name="椭圆 7">
              <a:extLst>
                <a:ext uri="{FF2B5EF4-FFF2-40B4-BE49-F238E27FC236}">
                  <a16:creationId xmlns:a16="http://schemas.microsoft.com/office/drawing/2014/main" id="{1F1DABDD-2899-4A81-AC6A-2F2F410F25D2}"/>
                </a:ext>
              </a:extLst>
            </p:cNvPr>
            <p:cNvSpPr/>
            <p:nvPr/>
          </p:nvSpPr>
          <p:spPr>
            <a:xfrm>
              <a:off x="611188" y="2242812"/>
              <a:ext cx="360362" cy="1439862"/>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1" name="TextBox 3">
              <a:extLst>
                <a:ext uri="{FF2B5EF4-FFF2-40B4-BE49-F238E27FC236}">
                  <a16:creationId xmlns:a16="http://schemas.microsoft.com/office/drawing/2014/main" id="{E4B201C6-A0F7-4730-8906-3937E776973B}"/>
                </a:ext>
              </a:extLst>
            </p:cNvPr>
            <p:cNvSpPr txBox="1">
              <a:spLocks noChangeArrowheads="1"/>
            </p:cNvSpPr>
            <p:nvPr/>
          </p:nvSpPr>
          <p:spPr bwMode="auto">
            <a:xfrm>
              <a:off x="1537136" y="3597664"/>
              <a:ext cx="614128" cy="3077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ts val="1200"/>
                </a:lnSpc>
              </a:pPr>
              <a:r>
                <a:rPr lang="en-US" altLang="zh-CN" sz="1200" dirty="0"/>
                <a:t>A. No training</a:t>
              </a:r>
              <a:endParaRPr lang="zh-CN" altLang="en-US" sz="1200" dirty="0"/>
            </a:p>
          </p:txBody>
        </p:sp>
        <p:sp>
          <p:nvSpPr>
            <p:cNvPr id="32" name="TextBox 3">
              <a:extLst>
                <a:ext uri="{FF2B5EF4-FFF2-40B4-BE49-F238E27FC236}">
                  <a16:creationId xmlns:a16="http://schemas.microsoft.com/office/drawing/2014/main" id="{A1222920-E938-4BDA-B068-A144AA3D1DF2}"/>
                </a:ext>
              </a:extLst>
            </p:cNvPr>
            <p:cNvSpPr txBox="1">
              <a:spLocks noChangeArrowheads="1"/>
            </p:cNvSpPr>
            <p:nvPr/>
          </p:nvSpPr>
          <p:spPr bwMode="auto">
            <a:xfrm>
              <a:off x="2399148" y="3598172"/>
              <a:ext cx="1163745" cy="3077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ts val="1200"/>
                </a:lnSpc>
              </a:pPr>
              <a:r>
                <a:rPr lang="en-US" altLang="zh-CN" sz="1200" dirty="0"/>
                <a:t>B. Less than once per year</a:t>
              </a:r>
              <a:endParaRPr lang="zh-CN" altLang="en-US" sz="1200" dirty="0"/>
            </a:p>
          </p:txBody>
        </p:sp>
      </p:grpSp>
      <p:grpSp>
        <p:nvGrpSpPr>
          <p:cNvPr id="7" name="Group 6">
            <a:extLst>
              <a:ext uri="{FF2B5EF4-FFF2-40B4-BE49-F238E27FC236}">
                <a16:creationId xmlns:a16="http://schemas.microsoft.com/office/drawing/2014/main" id="{D7A274DE-9BD8-4EF8-ABA2-C51B8CAEE891}"/>
              </a:ext>
            </a:extLst>
          </p:cNvPr>
          <p:cNvGrpSpPr/>
          <p:nvPr/>
        </p:nvGrpSpPr>
        <p:grpSpPr>
          <a:xfrm>
            <a:off x="-36512" y="4057593"/>
            <a:ext cx="9001000" cy="3024336"/>
            <a:chOff x="0" y="4149080"/>
            <a:chExt cx="9001000" cy="3024336"/>
          </a:xfrm>
        </p:grpSpPr>
        <p:graphicFrame>
          <p:nvGraphicFramePr>
            <p:cNvPr id="6" name="图表 5">
              <a:extLst>
                <a:ext uri="{FF2B5EF4-FFF2-40B4-BE49-F238E27FC236}">
                  <a16:creationId xmlns:a16="http://schemas.microsoft.com/office/drawing/2014/main" id="{E21A177F-7DC5-48C4-8B8E-2E3A168D31B4}"/>
                </a:ext>
              </a:extLst>
            </p:cNvPr>
            <p:cNvGraphicFramePr/>
            <p:nvPr>
              <p:extLst>
                <p:ext uri="{D42A27DB-BD31-4B8C-83A1-F6EECF244321}">
                  <p14:modId xmlns:p14="http://schemas.microsoft.com/office/powerpoint/2010/main" val="606832594"/>
                </p:ext>
              </p:extLst>
            </p:nvPr>
          </p:nvGraphicFramePr>
          <p:xfrm>
            <a:off x="0" y="4149080"/>
            <a:ext cx="9001000" cy="3024336"/>
          </p:xfrm>
          <a:graphic>
            <a:graphicData uri="http://schemas.openxmlformats.org/drawingml/2006/chart">
              <c:chart xmlns:c="http://schemas.openxmlformats.org/drawingml/2006/chart" xmlns:r="http://schemas.openxmlformats.org/officeDocument/2006/relationships" r:id="rId3"/>
            </a:graphicData>
          </a:graphic>
        </p:graphicFrame>
        <p:sp>
          <p:nvSpPr>
            <p:cNvPr id="28" name="TextBox 3">
              <a:extLst>
                <a:ext uri="{FF2B5EF4-FFF2-40B4-BE49-F238E27FC236}">
                  <a16:creationId xmlns:a16="http://schemas.microsoft.com/office/drawing/2014/main" id="{0B64ECA8-A1E9-498A-B33C-250E770603B2}"/>
                </a:ext>
              </a:extLst>
            </p:cNvPr>
            <p:cNvSpPr txBox="1">
              <a:spLocks noChangeArrowheads="1"/>
            </p:cNvSpPr>
            <p:nvPr/>
          </p:nvSpPr>
          <p:spPr bwMode="auto">
            <a:xfrm>
              <a:off x="3050580" y="6570953"/>
              <a:ext cx="531657"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A. No training</a:t>
              </a:r>
              <a:endParaRPr lang="zh-CN" altLang="en-US" sz="1200" dirty="0"/>
            </a:p>
          </p:txBody>
        </p:sp>
        <p:sp>
          <p:nvSpPr>
            <p:cNvPr id="30" name="TextBox 3">
              <a:extLst>
                <a:ext uri="{FF2B5EF4-FFF2-40B4-BE49-F238E27FC236}">
                  <a16:creationId xmlns:a16="http://schemas.microsoft.com/office/drawing/2014/main" id="{F5FCC2DE-65E4-4F4D-A4DC-8292A7AF2BEE}"/>
                </a:ext>
              </a:extLst>
            </p:cNvPr>
            <p:cNvSpPr txBox="1">
              <a:spLocks noChangeArrowheads="1"/>
            </p:cNvSpPr>
            <p:nvPr/>
          </p:nvSpPr>
          <p:spPr bwMode="auto">
            <a:xfrm>
              <a:off x="5240252" y="6585527"/>
              <a:ext cx="1013921"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C. More than once per year</a:t>
              </a:r>
              <a:endParaRPr lang="zh-CN" altLang="en-US" sz="1200" dirty="0"/>
            </a:p>
          </p:txBody>
        </p:sp>
        <p:sp>
          <p:nvSpPr>
            <p:cNvPr id="33" name="TextBox 3">
              <a:extLst>
                <a:ext uri="{FF2B5EF4-FFF2-40B4-BE49-F238E27FC236}">
                  <a16:creationId xmlns:a16="http://schemas.microsoft.com/office/drawing/2014/main" id="{7B21524C-8A18-417F-B465-4877D69F120F}"/>
                </a:ext>
              </a:extLst>
            </p:cNvPr>
            <p:cNvSpPr txBox="1">
              <a:spLocks noChangeArrowheads="1"/>
            </p:cNvSpPr>
            <p:nvPr/>
          </p:nvSpPr>
          <p:spPr bwMode="auto">
            <a:xfrm>
              <a:off x="7025956" y="6315945"/>
              <a:ext cx="1533740"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Yangtze River Delta</a:t>
              </a:r>
              <a:endParaRPr lang="zh-CN" altLang="en-US" sz="1200" dirty="0"/>
            </a:p>
          </p:txBody>
        </p:sp>
        <p:sp>
          <p:nvSpPr>
            <p:cNvPr id="34" name="TextBox 3">
              <a:extLst>
                <a:ext uri="{FF2B5EF4-FFF2-40B4-BE49-F238E27FC236}">
                  <a16:creationId xmlns:a16="http://schemas.microsoft.com/office/drawing/2014/main" id="{F7D4D179-91CA-46FC-A013-FBE341B00F8B}"/>
                </a:ext>
              </a:extLst>
            </p:cNvPr>
            <p:cNvSpPr txBox="1">
              <a:spLocks noChangeArrowheads="1"/>
            </p:cNvSpPr>
            <p:nvPr/>
          </p:nvSpPr>
          <p:spPr bwMode="auto">
            <a:xfrm>
              <a:off x="323571" y="6335687"/>
              <a:ext cx="2277479"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Eastern (YRD excluded)</a:t>
              </a:r>
              <a:endParaRPr lang="zh-CN" altLang="en-US" sz="1200" dirty="0"/>
            </a:p>
          </p:txBody>
        </p:sp>
        <p:sp>
          <p:nvSpPr>
            <p:cNvPr id="35" name="TextBox 3">
              <a:extLst>
                <a:ext uri="{FF2B5EF4-FFF2-40B4-BE49-F238E27FC236}">
                  <a16:creationId xmlns:a16="http://schemas.microsoft.com/office/drawing/2014/main" id="{6F71EF9A-31AE-41A0-8A17-E4990ABDF7AF}"/>
                </a:ext>
              </a:extLst>
            </p:cNvPr>
            <p:cNvSpPr txBox="1">
              <a:spLocks noChangeArrowheads="1"/>
            </p:cNvSpPr>
            <p:nvPr/>
          </p:nvSpPr>
          <p:spPr bwMode="auto">
            <a:xfrm>
              <a:off x="2846867" y="6320597"/>
              <a:ext cx="1303299"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Central</a:t>
              </a:r>
              <a:endParaRPr lang="zh-CN" altLang="en-US" sz="1200" dirty="0"/>
            </a:p>
          </p:txBody>
        </p:sp>
        <p:sp>
          <p:nvSpPr>
            <p:cNvPr id="36" name="TextBox 3">
              <a:extLst>
                <a:ext uri="{FF2B5EF4-FFF2-40B4-BE49-F238E27FC236}">
                  <a16:creationId xmlns:a16="http://schemas.microsoft.com/office/drawing/2014/main" id="{48E0BFC2-81AC-402D-9CC1-0D75C54ACAEA}"/>
                </a:ext>
              </a:extLst>
            </p:cNvPr>
            <p:cNvSpPr txBox="1">
              <a:spLocks noChangeArrowheads="1"/>
            </p:cNvSpPr>
            <p:nvPr/>
          </p:nvSpPr>
          <p:spPr bwMode="auto">
            <a:xfrm>
              <a:off x="5085708" y="6320597"/>
              <a:ext cx="1303299"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Western</a:t>
              </a:r>
              <a:endParaRPr lang="zh-CN" altLang="en-US" sz="1200" dirty="0"/>
            </a:p>
          </p:txBody>
        </p:sp>
        <p:sp>
          <p:nvSpPr>
            <p:cNvPr id="26" name="椭圆 7">
              <a:extLst>
                <a:ext uri="{FF2B5EF4-FFF2-40B4-BE49-F238E27FC236}">
                  <a16:creationId xmlns:a16="http://schemas.microsoft.com/office/drawing/2014/main" id="{84F9B20F-3E32-48AD-AA94-BEE5D9B3A4B5}"/>
                </a:ext>
              </a:extLst>
            </p:cNvPr>
            <p:cNvSpPr/>
            <p:nvPr/>
          </p:nvSpPr>
          <p:spPr>
            <a:xfrm>
              <a:off x="1581608" y="4570354"/>
              <a:ext cx="614128" cy="177923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椭圆 7">
              <a:extLst>
                <a:ext uri="{FF2B5EF4-FFF2-40B4-BE49-F238E27FC236}">
                  <a16:creationId xmlns:a16="http://schemas.microsoft.com/office/drawing/2014/main" id="{AECE8973-8957-4FFE-BFC5-75252F60FE65}"/>
                </a:ext>
              </a:extLst>
            </p:cNvPr>
            <p:cNvSpPr/>
            <p:nvPr/>
          </p:nvSpPr>
          <p:spPr>
            <a:xfrm>
              <a:off x="7900048" y="4319924"/>
              <a:ext cx="848416" cy="2088653"/>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9" name="TextBox 3">
              <a:extLst>
                <a:ext uri="{FF2B5EF4-FFF2-40B4-BE49-F238E27FC236}">
                  <a16:creationId xmlns:a16="http://schemas.microsoft.com/office/drawing/2014/main" id="{62069BEE-3A49-4FB3-8650-A46918606223}"/>
                </a:ext>
              </a:extLst>
            </p:cNvPr>
            <p:cNvSpPr txBox="1">
              <a:spLocks noChangeArrowheads="1"/>
            </p:cNvSpPr>
            <p:nvPr/>
          </p:nvSpPr>
          <p:spPr bwMode="auto">
            <a:xfrm>
              <a:off x="3953926" y="6579307"/>
              <a:ext cx="1013921"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200" dirty="0"/>
                <a:t>B. Less than once per year</a:t>
              </a:r>
              <a:endParaRPr lang="zh-CN" altLang="en-US" sz="1200" dirty="0"/>
            </a:p>
          </p:txBody>
        </p:sp>
      </p:grpSp>
      <p:grpSp>
        <p:nvGrpSpPr>
          <p:cNvPr id="2" name="Group 1">
            <a:extLst>
              <a:ext uri="{FF2B5EF4-FFF2-40B4-BE49-F238E27FC236}">
                <a16:creationId xmlns:a16="http://schemas.microsoft.com/office/drawing/2014/main" id="{ECF4C129-78B0-4CD3-BCCD-DE42474A56EB}"/>
              </a:ext>
            </a:extLst>
          </p:cNvPr>
          <p:cNvGrpSpPr/>
          <p:nvPr/>
        </p:nvGrpSpPr>
        <p:grpSpPr>
          <a:xfrm>
            <a:off x="4644008" y="1162642"/>
            <a:ext cx="4320480" cy="2808312"/>
            <a:chOff x="4644008" y="1162642"/>
            <a:chExt cx="4320480" cy="2808312"/>
          </a:xfrm>
        </p:grpSpPr>
        <p:graphicFrame>
          <p:nvGraphicFramePr>
            <p:cNvPr id="5" name="图表 4">
              <a:extLst>
                <a:ext uri="{FF2B5EF4-FFF2-40B4-BE49-F238E27FC236}">
                  <a16:creationId xmlns:a16="http://schemas.microsoft.com/office/drawing/2014/main" id="{0F33EE1C-6930-4B93-96B6-EF1D79F6FA13}"/>
                </a:ext>
              </a:extLst>
            </p:cNvPr>
            <p:cNvGraphicFramePr/>
            <p:nvPr>
              <p:extLst>
                <p:ext uri="{D42A27DB-BD31-4B8C-83A1-F6EECF244321}">
                  <p14:modId xmlns:p14="http://schemas.microsoft.com/office/powerpoint/2010/main" val="581468647"/>
                </p:ext>
              </p:extLst>
            </p:nvPr>
          </p:nvGraphicFramePr>
          <p:xfrm>
            <a:off x="4644008" y="1162642"/>
            <a:ext cx="4320480" cy="2808312"/>
          </p:xfrm>
          <a:graphic>
            <a:graphicData uri="http://schemas.openxmlformats.org/drawingml/2006/chart">
              <c:chart xmlns:c="http://schemas.openxmlformats.org/drawingml/2006/chart" xmlns:r="http://schemas.openxmlformats.org/officeDocument/2006/relationships" r:id="rId4"/>
            </a:graphicData>
          </a:graphic>
        </p:graphicFrame>
        <p:sp>
          <p:nvSpPr>
            <p:cNvPr id="18" name="TextBox 3">
              <a:extLst>
                <a:ext uri="{FF2B5EF4-FFF2-40B4-BE49-F238E27FC236}">
                  <a16:creationId xmlns:a16="http://schemas.microsoft.com/office/drawing/2014/main" id="{93F5745D-A211-4EE7-A504-02A501A3AF7A}"/>
                </a:ext>
              </a:extLst>
            </p:cNvPr>
            <p:cNvSpPr txBox="1">
              <a:spLocks noChangeArrowheads="1"/>
            </p:cNvSpPr>
            <p:nvPr/>
          </p:nvSpPr>
          <p:spPr bwMode="auto">
            <a:xfrm>
              <a:off x="5131196" y="3137497"/>
              <a:ext cx="6617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Micro</a:t>
              </a:r>
              <a:endParaRPr lang="zh-CN" altLang="en-US" sz="1200" dirty="0"/>
            </a:p>
          </p:txBody>
        </p:sp>
        <p:sp>
          <p:nvSpPr>
            <p:cNvPr id="19" name="TextBox 3">
              <a:extLst>
                <a:ext uri="{FF2B5EF4-FFF2-40B4-BE49-F238E27FC236}">
                  <a16:creationId xmlns:a16="http://schemas.microsoft.com/office/drawing/2014/main" id="{15832090-D7C1-4F95-984C-D8642AF4560E}"/>
                </a:ext>
              </a:extLst>
            </p:cNvPr>
            <p:cNvSpPr txBox="1">
              <a:spLocks noChangeArrowheads="1"/>
            </p:cNvSpPr>
            <p:nvPr/>
          </p:nvSpPr>
          <p:spPr bwMode="auto">
            <a:xfrm>
              <a:off x="7901373" y="3137497"/>
              <a:ext cx="917850"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Large</a:t>
              </a:r>
              <a:endParaRPr lang="zh-CN" altLang="en-US" sz="1200" dirty="0"/>
            </a:p>
          </p:txBody>
        </p:sp>
        <p:sp>
          <p:nvSpPr>
            <p:cNvPr id="20" name="TextBox 3">
              <a:extLst>
                <a:ext uri="{FF2B5EF4-FFF2-40B4-BE49-F238E27FC236}">
                  <a16:creationId xmlns:a16="http://schemas.microsoft.com/office/drawing/2014/main" id="{16C2F6FC-16A3-42D3-8557-BDEFE774C713}"/>
                </a:ext>
              </a:extLst>
            </p:cNvPr>
            <p:cNvSpPr txBox="1">
              <a:spLocks noChangeArrowheads="1"/>
            </p:cNvSpPr>
            <p:nvPr/>
          </p:nvSpPr>
          <p:spPr bwMode="auto">
            <a:xfrm>
              <a:off x="6982197" y="3137497"/>
              <a:ext cx="917851"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Medium</a:t>
              </a:r>
              <a:endParaRPr lang="zh-CN" altLang="en-US" sz="1200" dirty="0"/>
            </a:p>
          </p:txBody>
        </p:sp>
        <p:sp>
          <p:nvSpPr>
            <p:cNvPr id="21" name="TextBox 3">
              <a:extLst>
                <a:ext uri="{FF2B5EF4-FFF2-40B4-BE49-F238E27FC236}">
                  <a16:creationId xmlns:a16="http://schemas.microsoft.com/office/drawing/2014/main" id="{DE0287DC-B211-4A41-BDA5-3FDE391A700D}"/>
                </a:ext>
              </a:extLst>
            </p:cNvPr>
            <p:cNvSpPr txBox="1">
              <a:spLocks noChangeArrowheads="1"/>
            </p:cNvSpPr>
            <p:nvPr/>
          </p:nvSpPr>
          <p:spPr bwMode="auto">
            <a:xfrm>
              <a:off x="6077214" y="3137497"/>
              <a:ext cx="73260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Small</a:t>
              </a:r>
              <a:endParaRPr lang="zh-CN" altLang="en-US" sz="1200" dirty="0"/>
            </a:p>
          </p:txBody>
        </p:sp>
        <p:sp>
          <p:nvSpPr>
            <p:cNvPr id="9" name="椭圆 8">
              <a:extLst>
                <a:ext uri="{FF2B5EF4-FFF2-40B4-BE49-F238E27FC236}">
                  <a16:creationId xmlns:a16="http://schemas.microsoft.com/office/drawing/2014/main" id="{BC28CB12-1173-4499-8477-2326A433652E}"/>
                </a:ext>
              </a:extLst>
            </p:cNvPr>
            <p:cNvSpPr/>
            <p:nvPr/>
          </p:nvSpPr>
          <p:spPr>
            <a:xfrm>
              <a:off x="5508625" y="2242812"/>
              <a:ext cx="358775" cy="93662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8" name="TextBox 3">
              <a:extLst>
                <a:ext uri="{FF2B5EF4-FFF2-40B4-BE49-F238E27FC236}">
                  <a16:creationId xmlns:a16="http://schemas.microsoft.com/office/drawing/2014/main" id="{9B62528F-719C-4923-828E-A08814EED3AC}"/>
                </a:ext>
              </a:extLst>
            </p:cNvPr>
            <p:cNvSpPr txBox="1">
              <a:spLocks noChangeArrowheads="1"/>
            </p:cNvSpPr>
            <p:nvPr/>
          </p:nvSpPr>
          <p:spPr bwMode="auto">
            <a:xfrm>
              <a:off x="7366339" y="3676061"/>
              <a:ext cx="1467873"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D. No, we don’t have that</a:t>
              </a:r>
              <a:endParaRPr lang="zh-CN" altLang="en-US" sz="1000" dirty="0"/>
            </a:p>
          </p:txBody>
        </p:sp>
        <p:sp>
          <p:nvSpPr>
            <p:cNvPr id="39" name="TextBox 3">
              <a:extLst>
                <a:ext uri="{FF2B5EF4-FFF2-40B4-BE49-F238E27FC236}">
                  <a16:creationId xmlns:a16="http://schemas.microsoft.com/office/drawing/2014/main" id="{FE0E34EB-DC61-47CF-B9C2-8D40AAB99E7A}"/>
                </a:ext>
              </a:extLst>
            </p:cNvPr>
            <p:cNvSpPr txBox="1">
              <a:spLocks noChangeArrowheads="1"/>
            </p:cNvSpPr>
            <p:nvPr/>
          </p:nvSpPr>
          <p:spPr bwMode="auto">
            <a:xfrm>
              <a:off x="5559153" y="3490323"/>
              <a:ext cx="1244688" cy="153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00" dirty="0"/>
                <a:t>A. Yes, very clear</a:t>
              </a:r>
              <a:endParaRPr lang="zh-CN" altLang="en-US" sz="1000" dirty="0"/>
            </a:p>
          </p:txBody>
        </p:sp>
        <p:sp>
          <p:nvSpPr>
            <p:cNvPr id="40" name="TextBox 3">
              <a:extLst>
                <a:ext uri="{FF2B5EF4-FFF2-40B4-BE49-F238E27FC236}">
                  <a16:creationId xmlns:a16="http://schemas.microsoft.com/office/drawing/2014/main" id="{E73DA3D5-C54B-4112-A76C-D4F77CBB9000}"/>
                </a:ext>
              </a:extLst>
            </p:cNvPr>
            <p:cNvSpPr txBox="1">
              <a:spLocks noChangeArrowheads="1"/>
            </p:cNvSpPr>
            <p:nvPr/>
          </p:nvSpPr>
          <p:spPr bwMode="auto">
            <a:xfrm>
              <a:off x="7398140" y="3487960"/>
              <a:ext cx="1467873" cy="153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00" dirty="0"/>
                <a:t>B. Yes, basically</a:t>
              </a:r>
              <a:endParaRPr lang="zh-CN" altLang="en-US" sz="1000" dirty="0"/>
            </a:p>
          </p:txBody>
        </p:sp>
        <p:sp>
          <p:nvSpPr>
            <p:cNvPr id="41" name="TextBox 3">
              <a:extLst>
                <a:ext uri="{FF2B5EF4-FFF2-40B4-BE49-F238E27FC236}">
                  <a16:creationId xmlns:a16="http://schemas.microsoft.com/office/drawing/2014/main" id="{BAAF67AD-264B-439D-904B-EE8E1976449C}"/>
                </a:ext>
              </a:extLst>
            </p:cNvPr>
            <p:cNvSpPr txBox="1">
              <a:spLocks noChangeArrowheads="1"/>
            </p:cNvSpPr>
            <p:nvPr/>
          </p:nvSpPr>
          <p:spPr bwMode="auto">
            <a:xfrm>
              <a:off x="5552395" y="3684702"/>
              <a:ext cx="1467873" cy="153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00" dirty="0"/>
                <a:t>C. Yes, but not very clear</a:t>
              </a:r>
              <a:endParaRPr lang="zh-CN" altLang="en-US" sz="1000" dirty="0"/>
            </a:p>
          </p:txBody>
        </p: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标题 1">
            <a:extLst>
              <a:ext uri="{FF2B5EF4-FFF2-40B4-BE49-F238E27FC236}">
                <a16:creationId xmlns:a16="http://schemas.microsoft.com/office/drawing/2014/main" id="{B39EBA1C-FC9B-454B-94A0-8F1F2A258CC3}"/>
              </a:ext>
            </a:extLst>
          </p:cNvPr>
          <p:cNvSpPr>
            <a:spLocks noGrp="1"/>
          </p:cNvSpPr>
          <p:nvPr>
            <p:ph type="title"/>
          </p:nvPr>
        </p:nvSpPr>
        <p:spPr>
          <a:xfrm>
            <a:off x="285749" y="-71438"/>
            <a:ext cx="8361363" cy="1141413"/>
          </a:xfrm>
        </p:spPr>
        <p:txBody>
          <a:bodyPr/>
          <a:lstStyle/>
          <a:p>
            <a:r>
              <a:rPr lang="en-US" altLang="zh-CN" sz="3600" b="0" dirty="0"/>
              <a:t>HR management: employee turnover</a:t>
            </a:r>
            <a:endParaRPr lang="zh-CN" altLang="en-US" sz="3600" b="0" dirty="0"/>
          </a:p>
        </p:txBody>
      </p:sp>
      <p:sp>
        <p:nvSpPr>
          <p:cNvPr id="48131" name="内容占位符 2">
            <a:extLst>
              <a:ext uri="{FF2B5EF4-FFF2-40B4-BE49-F238E27FC236}">
                <a16:creationId xmlns:a16="http://schemas.microsoft.com/office/drawing/2014/main" id="{44653F04-8DB0-46B2-BD79-6F3AA171BB2E}"/>
              </a:ext>
            </a:extLst>
          </p:cNvPr>
          <p:cNvSpPr>
            <a:spLocks noGrp="1"/>
          </p:cNvSpPr>
          <p:nvPr>
            <p:ph idx="1"/>
          </p:nvPr>
        </p:nvSpPr>
        <p:spPr/>
        <p:txBody>
          <a:bodyPr/>
          <a:lstStyle/>
          <a:p>
            <a:pPr>
              <a:buFont typeface="Arial" panose="020B0604020202020204" pitchFamily="34" charset="0"/>
              <a:buNone/>
            </a:pPr>
            <a:endParaRPr lang="zh-CN" altLang="en-US" dirty="0"/>
          </a:p>
        </p:txBody>
      </p:sp>
      <p:sp>
        <p:nvSpPr>
          <p:cNvPr id="48134" name="TextBox 5">
            <a:extLst>
              <a:ext uri="{FF2B5EF4-FFF2-40B4-BE49-F238E27FC236}">
                <a16:creationId xmlns:a16="http://schemas.microsoft.com/office/drawing/2014/main" id="{CE4C3E89-DF39-434B-92A6-D885C1CBEB1B}"/>
              </a:ext>
            </a:extLst>
          </p:cNvPr>
          <p:cNvSpPr txBox="1">
            <a:spLocks noChangeArrowheads="1"/>
          </p:cNvSpPr>
          <p:nvPr/>
        </p:nvSpPr>
        <p:spPr bwMode="auto">
          <a:xfrm>
            <a:off x="5471550" y="2188660"/>
            <a:ext cx="2664950" cy="369332"/>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dirty="0"/>
              <a:t>Not satisfied with salary</a:t>
            </a:r>
          </a:p>
        </p:txBody>
      </p:sp>
      <p:cxnSp>
        <p:nvCxnSpPr>
          <p:cNvPr id="9" name="直接箭头连接符 8">
            <a:extLst>
              <a:ext uri="{FF2B5EF4-FFF2-40B4-BE49-F238E27FC236}">
                <a16:creationId xmlns:a16="http://schemas.microsoft.com/office/drawing/2014/main" id="{BA618538-B964-4ABC-9A02-567EA90F76BB}"/>
              </a:ext>
            </a:extLst>
          </p:cNvPr>
          <p:cNvCxnSpPr/>
          <p:nvPr/>
        </p:nvCxnSpPr>
        <p:spPr>
          <a:xfrm flipH="1" flipV="1">
            <a:off x="6804025" y="2636838"/>
            <a:ext cx="431800" cy="16557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a:extLst>
              <a:ext uri="{FF2B5EF4-FFF2-40B4-BE49-F238E27FC236}">
                <a16:creationId xmlns:a16="http://schemas.microsoft.com/office/drawing/2014/main" id="{7843D314-768C-411E-AB0C-2AA40B09BB73}"/>
              </a:ext>
            </a:extLst>
          </p:cNvPr>
          <p:cNvCxnSpPr/>
          <p:nvPr/>
        </p:nvCxnSpPr>
        <p:spPr>
          <a:xfrm flipV="1">
            <a:off x="6084888" y="2636838"/>
            <a:ext cx="647700" cy="18716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直接箭头连接符 14">
            <a:extLst>
              <a:ext uri="{FF2B5EF4-FFF2-40B4-BE49-F238E27FC236}">
                <a16:creationId xmlns:a16="http://schemas.microsoft.com/office/drawing/2014/main" id="{FDFFBB99-C000-4962-9A81-078050CF849B}"/>
              </a:ext>
            </a:extLst>
          </p:cNvPr>
          <p:cNvCxnSpPr/>
          <p:nvPr/>
        </p:nvCxnSpPr>
        <p:spPr>
          <a:xfrm flipV="1">
            <a:off x="5003800" y="2636838"/>
            <a:ext cx="1655763" cy="19446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8139" name="TextBox 15">
            <a:extLst>
              <a:ext uri="{FF2B5EF4-FFF2-40B4-BE49-F238E27FC236}">
                <a16:creationId xmlns:a16="http://schemas.microsoft.com/office/drawing/2014/main" id="{AB8CA24D-8547-49E2-9871-83C61C6B69AB}"/>
              </a:ext>
            </a:extLst>
          </p:cNvPr>
          <p:cNvSpPr txBox="1">
            <a:spLocks noChangeArrowheads="1"/>
          </p:cNvSpPr>
          <p:nvPr/>
        </p:nvSpPr>
        <p:spPr bwMode="auto">
          <a:xfrm>
            <a:off x="7415213" y="2852738"/>
            <a:ext cx="1382177" cy="584775"/>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1600" dirty="0"/>
              <a:t>Workload is too heavy</a:t>
            </a:r>
            <a:endParaRPr lang="zh-CN" altLang="en-US" sz="1600" dirty="0"/>
          </a:p>
        </p:txBody>
      </p:sp>
      <p:cxnSp>
        <p:nvCxnSpPr>
          <p:cNvPr id="18" name="直接箭头连接符 17">
            <a:extLst>
              <a:ext uri="{FF2B5EF4-FFF2-40B4-BE49-F238E27FC236}">
                <a16:creationId xmlns:a16="http://schemas.microsoft.com/office/drawing/2014/main" id="{DEB73A73-FFFA-4D02-9909-EAB84C66CA19}"/>
              </a:ext>
            </a:extLst>
          </p:cNvPr>
          <p:cNvCxnSpPr/>
          <p:nvPr/>
        </p:nvCxnSpPr>
        <p:spPr>
          <a:xfrm flipV="1">
            <a:off x="6156325" y="3357563"/>
            <a:ext cx="1944688" cy="11509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595C757D-6610-46AD-B8C4-28620C95A54C}"/>
              </a:ext>
            </a:extLst>
          </p:cNvPr>
          <p:cNvGrpSpPr/>
          <p:nvPr/>
        </p:nvGrpSpPr>
        <p:grpSpPr>
          <a:xfrm>
            <a:off x="0" y="1124744"/>
            <a:ext cx="4896544" cy="2592288"/>
            <a:chOff x="0" y="1124744"/>
            <a:chExt cx="4896544" cy="2592288"/>
          </a:xfrm>
        </p:grpSpPr>
        <p:graphicFrame>
          <p:nvGraphicFramePr>
            <p:cNvPr id="4" name="图表 3">
              <a:extLst>
                <a:ext uri="{FF2B5EF4-FFF2-40B4-BE49-F238E27FC236}">
                  <a16:creationId xmlns:a16="http://schemas.microsoft.com/office/drawing/2014/main" id="{693EBEC0-6A1B-4C6B-97E9-F63992D23E5E}"/>
                </a:ext>
              </a:extLst>
            </p:cNvPr>
            <p:cNvGraphicFramePr/>
            <p:nvPr>
              <p:extLst>
                <p:ext uri="{D42A27DB-BD31-4B8C-83A1-F6EECF244321}">
                  <p14:modId xmlns:p14="http://schemas.microsoft.com/office/powerpoint/2010/main" val="3763417141"/>
                </p:ext>
              </p:extLst>
            </p:nvPr>
          </p:nvGraphicFramePr>
          <p:xfrm>
            <a:off x="0" y="1124744"/>
            <a:ext cx="4896544" cy="2592288"/>
          </p:xfrm>
          <a:graphic>
            <a:graphicData uri="http://schemas.openxmlformats.org/drawingml/2006/chart">
              <c:chart xmlns:c="http://schemas.openxmlformats.org/drawingml/2006/chart" xmlns:r="http://schemas.openxmlformats.org/officeDocument/2006/relationships" r:id="rId2"/>
            </a:graphicData>
          </a:graphic>
        </p:graphicFrame>
        <p:sp>
          <p:nvSpPr>
            <p:cNvPr id="13" name="TextBox 3">
              <a:extLst>
                <a:ext uri="{FF2B5EF4-FFF2-40B4-BE49-F238E27FC236}">
                  <a16:creationId xmlns:a16="http://schemas.microsoft.com/office/drawing/2014/main" id="{C123D212-9496-4136-A323-12F6A45F3B02}"/>
                </a:ext>
              </a:extLst>
            </p:cNvPr>
            <p:cNvSpPr txBox="1">
              <a:spLocks noChangeArrowheads="1"/>
            </p:cNvSpPr>
            <p:nvPr/>
          </p:nvSpPr>
          <p:spPr bwMode="auto">
            <a:xfrm>
              <a:off x="556039" y="2974012"/>
              <a:ext cx="6617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Micro</a:t>
              </a:r>
              <a:endParaRPr lang="zh-CN" altLang="en-US" sz="1200" dirty="0"/>
            </a:p>
          </p:txBody>
        </p:sp>
        <p:sp>
          <p:nvSpPr>
            <p:cNvPr id="14" name="TextBox 3">
              <a:extLst>
                <a:ext uri="{FF2B5EF4-FFF2-40B4-BE49-F238E27FC236}">
                  <a16:creationId xmlns:a16="http://schemas.microsoft.com/office/drawing/2014/main" id="{F381CA90-4465-4C94-98A9-A86404ECB41B}"/>
                </a:ext>
              </a:extLst>
            </p:cNvPr>
            <p:cNvSpPr txBox="1">
              <a:spLocks noChangeArrowheads="1"/>
            </p:cNvSpPr>
            <p:nvPr/>
          </p:nvSpPr>
          <p:spPr bwMode="auto">
            <a:xfrm>
              <a:off x="3755750" y="2974012"/>
              <a:ext cx="917850"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Large</a:t>
              </a:r>
              <a:endParaRPr lang="zh-CN" altLang="en-US" sz="1200" dirty="0"/>
            </a:p>
          </p:txBody>
        </p:sp>
        <p:sp>
          <p:nvSpPr>
            <p:cNvPr id="16" name="TextBox 3">
              <a:extLst>
                <a:ext uri="{FF2B5EF4-FFF2-40B4-BE49-F238E27FC236}">
                  <a16:creationId xmlns:a16="http://schemas.microsoft.com/office/drawing/2014/main" id="{2416DC76-D1F0-49FA-ADC7-E706D9C3DBB4}"/>
                </a:ext>
              </a:extLst>
            </p:cNvPr>
            <p:cNvSpPr txBox="1">
              <a:spLocks noChangeArrowheads="1"/>
            </p:cNvSpPr>
            <p:nvPr/>
          </p:nvSpPr>
          <p:spPr bwMode="auto">
            <a:xfrm>
              <a:off x="2687622" y="2967099"/>
              <a:ext cx="917851"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Medium</a:t>
              </a:r>
              <a:endParaRPr lang="zh-CN" altLang="en-US" sz="1200" dirty="0"/>
            </a:p>
          </p:txBody>
        </p:sp>
        <p:sp>
          <p:nvSpPr>
            <p:cNvPr id="17" name="TextBox 3">
              <a:extLst>
                <a:ext uri="{FF2B5EF4-FFF2-40B4-BE49-F238E27FC236}">
                  <a16:creationId xmlns:a16="http://schemas.microsoft.com/office/drawing/2014/main" id="{DA673AFA-3854-46E8-BB61-0F9DDD80C06B}"/>
                </a:ext>
              </a:extLst>
            </p:cNvPr>
            <p:cNvSpPr txBox="1">
              <a:spLocks noChangeArrowheads="1"/>
            </p:cNvSpPr>
            <p:nvPr/>
          </p:nvSpPr>
          <p:spPr bwMode="auto">
            <a:xfrm>
              <a:off x="1645191" y="2967099"/>
              <a:ext cx="73260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Small</a:t>
              </a:r>
              <a:endParaRPr lang="zh-CN" altLang="en-US" sz="1200" dirty="0"/>
            </a:p>
          </p:txBody>
        </p:sp>
        <p:sp>
          <p:nvSpPr>
            <p:cNvPr id="19" name="TextBox 3">
              <a:extLst>
                <a:ext uri="{FF2B5EF4-FFF2-40B4-BE49-F238E27FC236}">
                  <a16:creationId xmlns:a16="http://schemas.microsoft.com/office/drawing/2014/main" id="{BD8E1163-963F-4EEF-8D94-95A27868D108}"/>
                </a:ext>
              </a:extLst>
            </p:cNvPr>
            <p:cNvSpPr txBox="1">
              <a:spLocks noChangeArrowheads="1"/>
            </p:cNvSpPr>
            <p:nvPr/>
          </p:nvSpPr>
          <p:spPr bwMode="auto">
            <a:xfrm>
              <a:off x="1245049" y="3252604"/>
              <a:ext cx="1507277"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dirty="0"/>
                <a:t>A. Less than six months</a:t>
              </a:r>
              <a:endParaRPr lang="zh-CN" altLang="en-US" sz="1100" dirty="0"/>
            </a:p>
          </p:txBody>
        </p:sp>
        <p:sp>
          <p:nvSpPr>
            <p:cNvPr id="20" name="TextBox 3">
              <a:extLst>
                <a:ext uri="{FF2B5EF4-FFF2-40B4-BE49-F238E27FC236}">
                  <a16:creationId xmlns:a16="http://schemas.microsoft.com/office/drawing/2014/main" id="{7F056DAB-380E-4F24-8731-191E2F8A5934}"/>
                </a:ext>
              </a:extLst>
            </p:cNvPr>
            <p:cNvSpPr txBox="1">
              <a:spLocks noChangeArrowheads="1"/>
            </p:cNvSpPr>
            <p:nvPr/>
          </p:nvSpPr>
          <p:spPr bwMode="auto">
            <a:xfrm>
              <a:off x="3084322" y="3272892"/>
              <a:ext cx="1655763"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dirty="0"/>
                <a:t>B. Six months to one year</a:t>
              </a:r>
              <a:endParaRPr lang="zh-CN" altLang="en-US" sz="1100" dirty="0"/>
            </a:p>
          </p:txBody>
        </p:sp>
        <p:sp>
          <p:nvSpPr>
            <p:cNvPr id="21" name="TextBox 3">
              <a:extLst>
                <a:ext uri="{FF2B5EF4-FFF2-40B4-BE49-F238E27FC236}">
                  <a16:creationId xmlns:a16="http://schemas.microsoft.com/office/drawing/2014/main" id="{5BC1D3C2-1537-497F-9609-0299ADEB6EFF}"/>
                </a:ext>
              </a:extLst>
            </p:cNvPr>
            <p:cNvSpPr txBox="1">
              <a:spLocks noChangeArrowheads="1"/>
            </p:cNvSpPr>
            <p:nvPr/>
          </p:nvSpPr>
          <p:spPr bwMode="auto">
            <a:xfrm>
              <a:off x="1251171" y="3448572"/>
              <a:ext cx="135682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dirty="0"/>
                <a:t>C. One to three years</a:t>
              </a:r>
              <a:endParaRPr lang="zh-CN" altLang="en-US" sz="1100" dirty="0"/>
            </a:p>
          </p:txBody>
        </p:sp>
        <p:sp>
          <p:nvSpPr>
            <p:cNvPr id="22" name="TextBox 3">
              <a:extLst>
                <a:ext uri="{FF2B5EF4-FFF2-40B4-BE49-F238E27FC236}">
                  <a16:creationId xmlns:a16="http://schemas.microsoft.com/office/drawing/2014/main" id="{CE2B2D78-8D3B-47F2-AE31-7289ED311FFA}"/>
                </a:ext>
              </a:extLst>
            </p:cNvPr>
            <p:cNvSpPr txBox="1">
              <a:spLocks noChangeArrowheads="1"/>
            </p:cNvSpPr>
            <p:nvPr/>
          </p:nvSpPr>
          <p:spPr bwMode="auto">
            <a:xfrm>
              <a:off x="3083100" y="3450238"/>
              <a:ext cx="1273729"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dirty="0"/>
                <a:t>D. Over three years</a:t>
              </a:r>
              <a:endParaRPr lang="zh-CN" altLang="en-US" sz="1100" dirty="0"/>
            </a:p>
          </p:txBody>
        </p:sp>
      </p:grpSp>
      <p:grpSp>
        <p:nvGrpSpPr>
          <p:cNvPr id="3" name="Group 2">
            <a:extLst>
              <a:ext uri="{FF2B5EF4-FFF2-40B4-BE49-F238E27FC236}">
                <a16:creationId xmlns:a16="http://schemas.microsoft.com/office/drawing/2014/main" id="{D052A714-39E5-48CA-9C35-BD0C0B0C1AF6}"/>
              </a:ext>
            </a:extLst>
          </p:cNvPr>
          <p:cNvGrpSpPr/>
          <p:nvPr/>
        </p:nvGrpSpPr>
        <p:grpSpPr>
          <a:xfrm>
            <a:off x="3974276" y="3635376"/>
            <a:ext cx="4954116" cy="3284984"/>
            <a:chOff x="3974276" y="3635376"/>
            <a:chExt cx="4954116" cy="3284984"/>
          </a:xfrm>
        </p:grpSpPr>
        <p:graphicFrame>
          <p:nvGraphicFramePr>
            <p:cNvPr id="5" name="图表 4">
              <a:extLst>
                <a:ext uri="{FF2B5EF4-FFF2-40B4-BE49-F238E27FC236}">
                  <a16:creationId xmlns:a16="http://schemas.microsoft.com/office/drawing/2014/main" id="{198ECD17-4EDB-40C9-AFFB-A178D589B2DB}"/>
                </a:ext>
              </a:extLst>
            </p:cNvPr>
            <p:cNvGraphicFramePr/>
            <p:nvPr>
              <p:extLst>
                <p:ext uri="{D42A27DB-BD31-4B8C-83A1-F6EECF244321}">
                  <p14:modId xmlns:p14="http://schemas.microsoft.com/office/powerpoint/2010/main" val="35413205"/>
                </p:ext>
              </p:extLst>
            </p:nvPr>
          </p:nvGraphicFramePr>
          <p:xfrm>
            <a:off x="3974276" y="3635376"/>
            <a:ext cx="4954116" cy="3284984"/>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3">
              <a:extLst>
                <a:ext uri="{FF2B5EF4-FFF2-40B4-BE49-F238E27FC236}">
                  <a16:creationId xmlns:a16="http://schemas.microsoft.com/office/drawing/2014/main" id="{884911AD-D7AF-47A1-BC10-A1799B9B3C92}"/>
                </a:ext>
              </a:extLst>
            </p:cNvPr>
            <p:cNvSpPr txBox="1">
              <a:spLocks noChangeArrowheads="1"/>
            </p:cNvSpPr>
            <p:nvPr/>
          </p:nvSpPr>
          <p:spPr bwMode="auto">
            <a:xfrm>
              <a:off x="4821593" y="6546250"/>
              <a:ext cx="539552"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G. Other</a:t>
              </a:r>
              <a:endParaRPr lang="zh-CN" altLang="en-US" sz="1050" dirty="0"/>
            </a:p>
          </p:txBody>
        </p:sp>
        <p:sp>
          <p:nvSpPr>
            <p:cNvPr id="25" name="TextBox 3">
              <a:extLst>
                <a:ext uri="{FF2B5EF4-FFF2-40B4-BE49-F238E27FC236}">
                  <a16:creationId xmlns:a16="http://schemas.microsoft.com/office/drawing/2014/main" id="{A339E767-C03D-42A6-A08C-CDFF982D6607}"/>
                </a:ext>
              </a:extLst>
            </p:cNvPr>
            <p:cNvSpPr txBox="1">
              <a:spLocks noChangeArrowheads="1"/>
            </p:cNvSpPr>
            <p:nvPr/>
          </p:nvSpPr>
          <p:spPr bwMode="auto">
            <a:xfrm>
              <a:off x="4629578" y="5764614"/>
              <a:ext cx="6617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Micro</a:t>
              </a:r>
              <a:endParaRPr lang="zh-CN" altLang="en-US" sz="1200" dirty="0"/>
            </a:p>
          </p:txBody>
        </p:sp>
        <p:sp>
          <p:nvSpPr>
            <p:cNvPr id="26" name="TextBox 3">
              <a:extLst>
                <a:ext uri="{FF2B5EF4-FFF2-40B4-BE49-F238E27FC236}">
                  <a16:creationId xmlns:a16="http://schemas.microsoft.com/office/drawing/2014/main" id="{1084C094-2FA6-44FB-AAA1-19A9088995DA}"/>
                </a:ext>
              </a:extLst>
            </p:cNvPr>
            <p:cNvSpPr txBox="1">
              <a:spLocks noChangeArrowheads="1"/>
            </p:cNvSpPr>
            <p:nvPr/>
          </p:nvSpPr>
          <p:spPr bwMode="auto">
            <a:xfrm>
              <a:off x="7829289" y="5764614"/>
              <a:ext cx="917850"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Large</a:t>
              </a:r>
              <a:endParaRPr lang="zh-CN" altLang="en-US" sz="1200" dirty="0"/>
            </a:p>
          </p:txBody>
        </p:sp>
        <p:sp>
          <p:nvSpPr>
            <p:cNvPr id="27" name="TextBox 3">
              <a:extLst>
                <a:ext uri="{FF2B5EF4-FFF2-40B4-BE49-F238E27FC236}">
                  <a16:creationId xmlns:a16="http://schemas.microsoft.com/office/drawing/2014/main" id="{33B4BA56-1B70-44CC-A2E8-734A252859DE}"/>
                </a:ext>
              </a:extLst>
            </p:cNvPr>
            <p:cNvSpPr txBox="1">
              <a:spLocks noChangeArrowheads="1"/>
            </p:cNvSpPr>
            <p:nvPr/>
          </p:nvSpPr>
          <p:spPr bwMode="auto">
            <a:xfrm>
              <a:off x="6761161" y="5757701"/>
              <a:ext cx="917851"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Medium</a:t>
              </a:r>
              <a:endParaRPr lang="zh-CN" altLang="en-US" sz="1200" dirty="0"/>
            </a:p>
          </p:txBody>
        </p:sp>
        <p:sp>
          <p:nvSpPr>
            <p:cNvPr id="28" name="TextBox 3">
              <a:extLst>
                <a:ext uri="{FF2B5EF4-FFF2-40B4-BE49-F238E27FC236}">
                  <a16:creationId xmlns:a16="http://schemas.microsoft.com/office/drawing/2014/main" id="{878B30B5-A246-4712-A925-B01029A7630A}"/>
                </a:ext>
              </a:extLst>
            </p:cNvPr>
            <p:cNvSpPr txBox="1">
              <a:spLocks noChangeArrowheads="1"/>
            </p:cNvSpPr>
            <p:nvPr/>
          </p:nvSpPr>
          <p:spPr bwMode="auto">
            <a:xfrm>
              <a:off x="5718730" y="5757701"/>
              <a:ext cx="732604"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200" dirty="0"/>
                <a:t>Small</a:t>
              </a:r>
              <a:endParaRPr lang="zh-CN" altLang="en-US" sz="1200" dirty="0"/>
            </a:p>
          </p:txBody>
        </p:sp>
        <p:sp>
          <p:nvSpPr>
            <p:cNvPr id="7" name="椭圆 6">
              <a:extLst>
                <a:ext uri="{FF2B5EF4-FFF2-40B4-BE49-F238E27FC236}">
                  <a16:creationId xmlns:a16="http://schemas.microsoft.com/office/drawing/2014/main" id="{E0968363-D28F-4EBA-9EC8-6D9477AF0A16}"/>
                </a:ext>
              </a:extLst>
            </p:cNvPr>
            <p:cNvSpPr/>
            <p:nvPr/>
          </p:nvSpPr>
          <p:spPr>
            <a:xfrm>
              <a:off x="5867400" y="4581525"/>
              <a:ext cx="433388" cy="115093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9" name="TextBox 3">
              <a:extLst>
                <a:ext uri="{FF2B5EF4-FFF2-40B4-BE49-F238E27FC236}">
                  <a16:creationId xmlns:a16="http://schemas.microsoft.com/office/drawing/2014/main" id="{5AE71A0C-1B6E-4466-972C-4432197A22E7}"/>
                </a:ext>
              </a:extLst>
            </p:cNvPr>
            <p:cNvSpPr txBox="1">
              <a:spLocks noChangeArrowheads="1"/>
            </p:cNvSpPr>
            <p:nvPr/>
          </p:nvSpPr>
          <p:spPr bwMode="auto">
            <a:xfrm>
              <a:off x="4825535" y="5981927"/>
              <a:ext cx="1041866"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A.</a:t>
              </a:r>
              <a:r>
                <a:rPr lang="zh-CN" altLang="en-US" sz="1050" dirty="0"/>
                <a:t> </a:t>
              </a:r>
              <a:r>
                <a:rPr lang="en-US" altLang="zh-CN" sz="1050" dirty="0"/>
                <a:t>Not</a:t>
              </a:r>
              <a:r>
                <a:rPr lang="zh-CN" altLang="en-US" sz="1050" dirty="0"/>
                <a:t> </a:t>
              </a:r>
              <a:r>
                <a:rPr lang="en-US" altLang="zh-CN" sz="1050" dirty="0"/>
                <a:t>qualified</a:t>
              </a:r>
              <a:endParaRPr lang="zh-CN" altLang="en-US" sz="1050" dirty="0"/>
            </a:p>
          </p:txBody>
        </p:sp>
        <p:sp>
          <p:nvSpPr>
            <p:cNvPr id="30" name="TextBox 3">
              <a:extLst>
                <a:ext uri="{FF2B5EF4-FFF2-40B4-BE49-F238E27FC236}">
                  <a16:creationId xmlns:a16="http://schemas.microsoft.com/office/drawing/2014/main" id="{378D9865-274F-4CBD-9272-5D579D4853EC}"/>
                </a:ext>
              </a:extLst>
            </p:cNvPr>
            <p:cNvSpPr txBox="1">
              <a:spLocks noChangeArrowheads="1"/>
            </p:cNvSpPr>
            <p:nvPr/>
          </p:nvSpPr>
          <p:spPr bwMode="auto">
            <a:xfrm>
              <a:off x="4826945" y="6350761"/>
              <a:ext cx="1624389"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E.</a:t>
              </a:r>
              <a:r>
                <a:rPr lang="zh-CN" altLang="en-US" sz="1050" dirty="0"/>
                <a:t> </a:t>
              </a:r>
              <a:r>
                <a:rPr lang="en-US" altLang="zh-CN" sz="1050" dirty="0"/>
                <a:t>Not</a:t>
              </a:r>
              <a:r>
                <a:rPr lang="zh-CN" altLang="en-US" sz="1050" dirty="0"/>
                <a:t> </a:t>
              </a:r>
              <a:r>
                <a:rPr lang="en-US" altLang="zh-CN" sz="1050" dirty="0"/>
                <a:t>satisfied with salary</a:t>
              </a:r>
              <a:endParaRPr lang="zh-CN" altLang="en-US" sz="1050" dirty="0"/>
            </a:p>
          </p:txBody>
        </p:sp>
        <p:sp>
          <p:nvSpPr>
            <p:cNvPr id="31" name="TextBox 3">
              <a:extLst>
                <a:ext uri="{FF2B5EF4-FFF2-40B4-BE49-F238E27FC236}">
                  <a16:creationId xmlns:a16="http://schemas.microsoft.com/office/drawing/2014/main" id="{385AFD3B-5740-4517-A101-4786D804C3E5}"/>
                </a:ext>
              </a:extLst>
            </p:cNvPr>
            <p:cNvSpPr txBox="1">
              <a:spLocks noChangeArrowheads="1"/>
            </p:cNvSpPr>
            <p:nvPr/>
          </p:nvSpPr>
          <p:spPr bwMode="auto">
            <a:xfrm>
              <a:off x="6571419" y="6364608"/>
              <a:ext cx="1203558"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F.</a:t>
              </a:r>
              <a:r>
                <a:rPr lang="zh-CN" altLang="en-US" sz="1050" dirty="0"/>
                <a:t> </a:t>
              </a:r>
              <a:r>
                <a:rPr lang="en-US" altLang="zh-CN" sz="1050" dirty="0"/>
                <a:t>Career change</a:t>
              </a:r>
              <a:endParaRPr lang="zh-CN" altLang="en-US" sz="1050" dirty="0"/>
            </a:p>
          </p:txBody>
        </p:sp>
        <p:sp>
          <p:nvSpPr>
            <p:cNvPr id="32" name="TextBox 3">
              <a:extLst>
                <a:ext uri="{FF2B5EF4-FFF2-40B4-BE49-F238E27FC236}">
                  <a16:creationId xmlns:a16="http://schemas.microsoft.com/office/drawing/2014/main" id="{ACF29444-D516-48B1-BB58-EA9162BB8757}"/>
                </a:ext>
              </a:extLst>
            </p:cNvPr>
            <p:cNvSpPr txBox="1">
              <a:spLocks noChangeArrowheads="1"/>
            </p:cNvSpPr>
            <p:nvPr/>
          </p:nvSpPr>
          <p:spPr bwMode="auto">
            <a:xfrm>
              <a:off x="6570350" y="5982865"/>
              <a:ext cx="1906176"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B.</a:t>
              </a:r>
              <a:r>
                <a:rPr lang="zh-CN" altLang="en-US" sz="1050" dirty="0"/>
                <a:t> </a:t>
              </a:r>
              <a:r>
                <a:rPr lang="en-US" altLang="zh-CN" sz="1050" dirty="0"/>
                <a:t>Found better opportunities</a:t>
              </a:r>
              <a:endParaRPr lang="zh-CN" altLang="en-US" sz="1050" dirty="0"/>
            </a:p>
          </p:txBody>
        </p:sp>
        <p:sp>
          <p:nvSpPr>
            <p:cNvPr id="33" name="TextBox 3">
              <a:extLst>
                <a:ext uri="{FF2B5EF4-FFF2-40B4-BE49-F238E27FC236}">
                  <a16:creationId xmlns:a16="http://schemas.microsoft.com/office/drawing/2014/main" id="{68BC436F-116E-4275-AB7C-318AFEB3D0B9}"/>
                </a:ext>
              </a:extLst>
            </p:cNvPr>
            <p:cNvSpPr txBox="1">
              <a:spLocks noChangeArrowheads="1"/>
            </p:cNvSpPr>
            <p:nvPr/>
          </p:nvSpPr>
          <p:spPr bwMode="auto">
            <a:xfrm>
              <a:off x="6563520" y="6171006"/>
              <a:ext cx="1203558"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D.</a:t>
              </a:r>
              <a:r>
                <a:rPr lang="zh-CN" altLang="en-US" sz="1050" dirty="0"/>
                <a:t> </a:t>
              </a:r>
              <a:r>
                <a:rPr lang="en-US" altLang="zh-CN" sz="1050" dirty="0"/>
                <a:t>Heavy workload</a:t>
              </a:r>
              <a:endParaRPr lang="zh-CN" altLang="en-US" sz="1050" dirty="0"/>
            </a:p>
          </p:txBody>
        </p:sp>
        <p:sp>
          <p:nvSpPr>
            <p:cNvPr id="34" name="TextBox 3">
              <a:extLst>
                <a:ext uri="{FF2B5EF4-FFF2-40B4-BE49-F238E27FC236}">
                  <a16:creationId xmlns:a16="http://schemas.microsoft.com/office/drawing/2014/main" id="{23F742BB-A152-4790-86DD-C1B82CB4F5B5}"/>
                </a:ext>
              </a:extLst>
            </p:cNvPr>
            <p:cNvSpPr txBox="1">
              <a:spLocks noChangeArrowheads="1"/>
            </p:cNvSpPr>
            <p:nvPr/>
          </p:nvSpPr>
          <p:spPr bwMode="auto">
            <a:xfrm>
              <a:off x="4819757" y="6162427"/>
              <a:ext cx="1655994"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C.</a:t>
              </a:r>
              <a:r>
                <a:rPr lang="zh-CN" altLang="en-US" sz="1050" dirty="0"/>
                <a:t> </a:t>
              </a:r>
              <a:r>
                <a:rPr lang="en-US" altLang="zh-CN" sz="1050" dirty="0"/>
                <a:t>Company rules &amp; culture</a:t>
              </a:r>
              <a:endParaRPr lang="zh-CN" altLang="en-US" sz="1050" dirty="0"/>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标题 1">
            <a:extLst>
              <a:ext uri="{FF2B5EF4-FFF2-40B4-BE49-F238E27FC236}">
                <a16:creationId xmlns:a16="http://schemas.microsoft.com/office/drawing/2014/main" id="{EFAEF610-1E97-4E9A-853B-BB2E54E1EE51}"/>
              </a:ext>
            </a:extLst>
          </p:cNvPr>
          <p:cNvSpPr>
            <a:spLocks noGrp="1"/>
          </p:cNvSpPr>
          <p:nvPr>
            <p:ph type="title"/>
          </p:nvPr>
        </p:nvSpPr>
        <p:spPr/>
        <p:txBody>
          <a:bodyPr/>
          <a:lstStyle/>
          <a:p>
            <a:r>
              <a:rPr lang="en-US" altLang="zh-CN" b="0"/>
              <a:t>Marketing management</a:t>
            </a:r>
            <a:endParaRPr lang="zh-CN" altLang="en-US" b="0"/>
          </a:p>
        </p:txBody>
      </p:sp>
      <p:sp>
        <p:nvSpPr>
          <p:cNvPr id="49155" name="内容占位符 2">
            <a:extLst>
              <a:ext uri="{FF2B5EF4-FFF2-40B4-BE49-F238E27FC236}">
                <a16:creationId xmlns:a16="http://schemas.microsoft.com/office/drawing/2014/main" id="{E034ED5F-80BA-4684-B0D8-E3D0ACE4B003}"/>
              </a:ext>
            </a:extLst>
          </p:cNvPr>
          <p:cNvSpPr>
            <a:spLocks noGrp="1"/>
          </p:cNvSpPr>
          <p:nvPr>
            <p:ph idx="1"/>
          </p:nvPr>
        </p:nvSpPr>
        <p:spPr/>
        <p:txBody>
          <a:bodyPr/>
          <a:lstStyle/>
          <a:p>
            <a:endParaRPr lang="zh-CN" altLang="en-US" dirty="0"/>
          </a:p>
        </p:txBody>
      </p:sp>
      <p:sp>
        <p:nvSpPr>
          <p:cNvPr id="49159" name="TextBox 6">
            <a:extLst>
              <a:ext uri="{FF2B5EF4-FFF2-40B4-BE49-F238E27FC236}">
                <a16:creationId xmlns:a16="http://schemas.microsoft.com/office/drawing/2014/main" id="{DF5E8750-BC3A-4CA2-B502-9709E537D41E}"/>
              </a:ext>
            </a:extLst>
          </p:cNvPr>
          <p:cNvSpPr txBox="1">
            <a:spLocks noChangeArrowheads="1"/>
          </p:cNvSpPr>
          <p:nvPr/>
        </p:nvSpPr>
        <p:spPr bwMode="auto">
          <a:xfrm>
            <a:off x="5940425" y="4508500"/>
            <a:ext cx="2592388" cy="830263"/>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dirty="0"/>
              <a:t>Micro enterprises are doing well</a:t>
            </a:r>
            <a:endParaRPr lang="zh-CN" altLang="en-US" sz="2400" dirty="0"/>
          </a:p>
        </p:txBody>
      </p:sp>
      <p:grpSp>
        <p:nvGrpSpPr>
          <p:cNvPr id="3" name="Group 2">
            <a:extLst>
              <a:ext uri="{FF2B5EF4-FFF2-40B4-BE49-F238E27FC236}">
                <a16:creationId xmlns:a16="http://schemas.microsoft.com/office/drawing/2014/main" id="{3FC19750-93C3-4A0D-9982-040A22401E94}"/>
              </a:ext>
            </a:extLst>
          </p:cNvPr>
          <p:cNvGrpSpPr/>
          <p:nvPr/>
        </p:nvGrpSpPr>
        <p:grpSpPr>
          <a:xfrm>
            <a:off x="0" y="1196752"/>
            <a:ext cx="3923928" cy="2232248"/>
            <a:chOff x="0" y="1196752"/>
            <a:chExt cx="3923928" cy="2232248"/>
          </a:xfrm>
        </p:grpSpPr>
        <p:graphicFrame>
          <p:nvGraphicFramePr>
            <p:cNvPr id="4" name="图表 3">
              <a:extLst>
                <a:ext uri="{FF2B5EF4-FFF2-40B4-BE49-F238E27FC236}">
                  <a16:creationId xmlns:a16="http://schemas.microsoft.com/office/drawing/2014/main" id="{3C0F60B8-BE90-4204-9694-8A08F8EA435D}"/>
                </a:ext>
              </a:extLst>
            </p:cNvPr>
            <p:cNvGraphicFramePr/>
            <p:nvPr>
              <p:extLst>
                <p:ext uri="{D42A27DB-BD31-4B8C-83A1-F6EECF244321}">
                  <p14:modId xmlns:p14="http://schemas.microsoft.com/office/powerpoint/2010/main" val="1799463998"/>
                </p:ext>
              </p:extLst>
            </p:nvPr>
          </p:nvGraphicFramePr>
          <p:xfrm>
            <a:off x="0" y="1196752"/>
            <a:ext cx="3923928" cy="2232248"/>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3">
              <a:extLst>
                <a:ext uri="{FF2B5EF4-FFF2-40B4-BE49-F238E27FC236}">
                  <a16:creationId xmlns:a16="http://schemas.microsoft.com/office/drawing/2014/main" id="{B11D5E2A-6A1E-4C34-9DD6-7EED359CA292}"/>
                </a:ext>
              </a:extLst>
            </p:cNvPr>
            <p:cNvSpPr txBox="1">
              <a:spLocks noChangeArrowheads="1"/>
            </p:cNvSpPr>
            <p:nvPr/>
          </p:nvSpPr>
          <p:spPr bwMode="auto">
            <a:xfrm>
              <a:off x="403249" y="2732511"/>
              <a:ext cx="661775"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9" name="TextBox 3">
              <a:extLst>
                <a:ext uri="{FF2B5EF4-FFF2-40B4-BE49-F238E27FC236}">
                  <a16:creationId xmlns:a16="http://schemas.microsoft.com/office/drawing/2014/main" id="{4181B5FF-DE75-4C0B-A028-BAE111C24A03}"/>
                </a:ext>
              </a:extLst>
            </p:cNvPr>
            <p:cNvSpPr txBox="1">
              <a:spLocks noChangeArrowheads="1"/>
            </p:cNvSpPr>
            <p:nvPr/>
          </p:nvSpPr>
          <p:spPr bwMode="auto">
            <a:xfrm>
              <a:off x="2850477" y="2725596"/>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10" name="TextBox 3">
              <a:extLst>
                <a:ext uri="{FF2B5EF4-FFF2-40B4-BE49-F238E27FC236}">
                  <a16:creationId xmlns:a16="http://schemas.microsoft.com/office/drawing/2014/main" id="{6A7D491A-666B-4E1D-8608-78BEF5773213}"/>
                </a:ext>
              </a:extLst>
            </p:cNvPr>
            <p:cNvSpPr txBox="1">
              <a:spLocks noChangeArrowheads="1"/>
            </p:cNvSpPr>
            <p:nvPr/>
          </p:nvSpPr>
          <p:spPr bwMode="auto">
            <a:xfrm>
              <a:off x="1974038" y="2725597"/>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11" name="TextBox 3">
              <a:extLst>
                <a:ext uri="{FF2B5EF4-FFF2-40B4-BE49-F238E27FC236}">
                  <a16:creationId xmlns:a16="http://schemas.microsoft.com/office/drawing/2014/main" id="{4C055BA4-1942-406F-921F-FED4922DEDA9}"/>
                </a:ext>
              </a:extLst>
            </p:cNvPr>
            <p:cNvSpPr txBox="1">
              <a:spLocks noChangeArrowheads="1"/>
            </p:cNvSpPr>
            <p:nvPr/>
          </p:nvSpPr>
          <p:spPr bwMode="auto">
            <a:xfrm>
              <a:off x="1227170" y="2725598"/>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20" name="TextBox 3">
              <a:extLst>
                <a:ext uri="{FF2B5EF4-FFF2-40B4-BE49-F238E27FC236}">
                  <a16:creationId xmlns:a16="http://schemas.microsoft.com/office/drawing/2014/main" id="{73268A25-D283-40B0-9B4B-DFE8723200C5}"/>
                </a:ext>
              </a:extLst>
            </p:cNvPr>
            <p:cNvSpPr txBox="1">
              <a:spLocks noChangeArrowheads="1"/>
            </p:cNvSpPr>
            <p:nvPr/>
          </p:nvSpPr>
          <p:spPr bwMode="auto">
            <a:xfrm>
              <a:off x="657273" y="2984330"/>
              <a:ext cx="1007668"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A.</a:t>
              </a:r>
              <a:r>
                <a:rPr lang="zh-CN" altLang="en-US" sz="1050" dirty="0"/>
                <a:t> </a:t>
              </a:r>
              <a:r>
                <a:rPr lang="en-US" altLang="zh-CN" sz="1050" dirty="0"/>
                <a:t>Yes, very well</a:t>
              </a:r>
              <a:endParaRPr lang="zh-CN" altLang="en-US" sz="1050" dirty="0"/>
            </a:p>
          </p:txBody>
        </p:sp>
        <p:sp>
          <p:nvSpPr>
            <p:cNvPr id="21" name="TextBox 3">
              <a:extLst>
                <a:ext uri="{FF2B5EF4-FFF2-40B4-BE49-F238E27FC236}">
                  <a16:creationId xmlns:a16="http://schemas.microsoft.com/office/drawing/2014/main" id="{3AD123FA-6385-4E27-9984-DD2918B9E527}"/>
                </a:ext>
              </a:extLst>
            </p:cNvPr>
            <p:cNvSpPr txBox="1">
              <a:spLocks noChangeArrowheads="1"/>
            </p:cNvSpPr>
            <p:nvPr/>
          </p:nvSpPr>
          <p:spPr bwMode="auto">
            <a:xfrm>
              <a:off x="646011" y="3168720"/>
              <a:ext cx="973661"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D. Not very well</a:t>
              </a:r>
              <a:endParaRPr lang="zh-CN" altLang="en-US" sz="1050" dirty="0"/>
            </a:p>
          </p:txBody>
        </p:sp>
        <p:sp>
          <p:nvSpPr>
            <p:cNvPr id="22" name="TextBox 3">
              <a:extLst>
                <a:ext uri="{FF2B5EF4-FFF2-40B4-BE49-F238E27FC236}">
                  <a16:creationId xmlns:a16="http://schemas.microsoft.com/office/drawing/2014/main" id="{E7635342-490C-4FD0-B99E-446C3002B18A}"/>
                </a:ext>
              </a:extLst>
            </p:cNvPr>
            <p:cNvSpPr txBox="1">
              <a:spLocks noChangeArrowheads="1"/>
            </p:cNvSpPr>
            <p:nvPr/>
          </p:nvSpPr>
          <p:spPr bwMode="auto">
            <a:xfrm>
              <a:off x="1750381" y="3165660"/>
              <a:ext cx="973661"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E. Not at all</a:t>
              </a:r>
              <a:endParaRPr lang="zh-CN" altLang="en-US" sz="1050" dirty="0"/>
            </a:p>
          </p:txBody>
        </p:sp>
        <p:sp>
          <p:nvSpPr>
            <p:cNvPr id="23" name="TextBox 3">
              <a:extLst>
                <a:ext uri="{FF2B5EF4-FFF2-40B4-BE49-F238E27FC236}">
                  <a16:creationId xmlns:a16="http://schemas.microsoft.com/office/drawing/2014/main" id="{78409D95-6246-4BE5-AEAE-7E21F5017F37}"/>
                </a:ext>
              </a:extLst>
            </p:cNvPr>
            <p:cNvSpPr txBox="1">
              <a:spLocks noChangeArrowheads="1"/>
            </p:cNvSpPr>
            <p:nvPr/>
          </p:nvSpPr>
          <p:spPr bwMode="auto">
            <a:xfrm>
              <a:off x="2850477" y="3000352"/>
              <a:ext cx="1007668"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C. Yes, basically</a:t>
              </a:r>
              <a:endParaRPr lang="zh-CN" altLang="en-US" sz="1050" dirty="0"/>
            </a:p>
          </p:txBody>
        </p:sp>
        <p:sp>
          <p:nvSpPr>
            <p:cNvPr id="24" name="TextBox 3">
              <a:extLst>
                <a:ext uri="{FF2B5EF4-FFF2-40B4-BE49-F238E27FC236}">
                  <a16:creationId xmlns:a16="http://schemas.microsoft.com/office/drawing/2014/main" id="{1F63A4B3-F24A-4A1D-9812-5F387949CE59}"/>
                </a:ext>
              </a:extLst>
            </p:cNvPr>
            <p:cNvSpPr txBox="1">
              <a:spLocks noChangeArrowheads="1"/>
            </p:cNvSpPr>
            <p:nvPr/>
          </p:nvSpPr>
          <p:spPr bwMode="auto">
            <a:xfrm>
              <a:off x="1752425" y="2996565"/>
              <a:ext cx="752702"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B. Quite well</a:t>
              </a:r>
              <a:endParaRPr lang="zh-CN" altLang="en-US" sz="1050" dirty="0"/>
            </a:p>
          </p:txBody>
        </p:sp>
      </p:grpSp>
      <p:grpSp>
        <p:nvGrpSpPr>
          <p:cNvPr id="2" name="Group 1">
            <a:extLst>
              <a:ext uri="{FF2B5EF4-FFF2-40B4-BE49-F238E27FC236}">
                <a16:creationId xmlns:a16="http://schemas.microsoft.com/office/drawing/2014/main" id="{B1DEF82B-393F-43F0-9CB0-5C4BCC4683D9}"/>
              </a:ext>
            </a:extLst>
          </p:cNvPr>
          <p:cNvGrpSpPr/>
          <p:nvPr/>
        </p:nvGrpSpPr>
        <p:grpSpPr>
          <a:xfrm>
            <a:off x="4355976" y="1196752"/>
            <a:ext cx="4176464" cy="2304256"/>
            <a:chOff x="4355976" y="1196752"/>
            <a:chExt cx="4176464" cy="2304256"/>
          </a:xfrm>
        </p:grpSpPr>
        <p:graphicFrame>
          <p:nvGraphicFramePr>
            <p:cNvPr id="5" name="图表 4">
              <a:extLst>
                <a:ext uri="{FF2B5EF4-FFF2-40B4-BE49-F238E27FC236}">
                  <a16:creationId xmlns:a16="http://schemas.microsoft.com/office/drawing/2014/main" id="{587CC246-28C7-4668-8B9B-63E3087412BE}"/>
                </a:ext>
              </a:extLst>
            </p:cNvPr>
            <p:cNvGraphicFramePr/>
            <p:nvPr>
              <p:extLst>
                <p:ext uri="{D42A27DB-BD31-4B8C-83A1-F6EECF244321}">
                  <p14:modId xmlns:p14="http://schemas.microsoft.com/office/powerpoint/2010/main" val="3050308096"/>
                </p:ext>
              </p:extLst>
            </p:nvPr>
          </p:nvGraphicFramePr>
          <p:xfrm>
            <a:off x="4355976" y="1196752"/>
            <a:ext cx="4176464" cy="2304256"/>
          </p:xfrm>
          <a:graphic>
            <a:graphicData uri="http://schemas.openxmlformats.org/drawingml/2006/chart">
              <c:chart xmlns:c="http://schemas.openxmlformats.org/drawingml/2006/chart" xmlns:r="http://schemas.openxmlformats.org/officeDocument/2006/relationships" r:id="rId3"/>
            </a:graphicData>
          </a:graphic>
        </p:graphicFrame>
        <p:sp>
          <p:nvSpPr>
            <p:cNvPr id="12" name="TextBox 3">
              <a:extLst>
                <a:ext uri="{FF2B5EF4-FFF2-40B4-BE49-F238E27FC236}">
                  <a16:creationId xmlns:a16="http://schemas.microsoft.com/office/drawing/2014/main" id="{A17A0B09-278E-496F-A247-DB6C662E15E3}"/>
                </a:ext>
              </a:extLst>
            </p:cNvPr>
            <p:cNvSpPr txBox="1">
              <a:spLocks noChangeArrowheads="1"/>
            </p:cNvSpPr>
            <p:nvPr/>
          </p:nvSpPr>
          <p:spPr bwMode="auto">
            <a:xfrm>
              <a:off x="4800367" y="2803319"/>
              <a:ext cx="661775"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13" name="TextBox 3">
              <a:extLst>
                <a:ext uri="{FF2B5EF4-FFF2-40B4-BE49-F238E27FC236}">
                  <a16:creationId xmlns:a16="http://schemas.microsoft.com/office/drawing/2014/main" id="{41BB4A51-52CE-47AD-BAAC-AEE866BEF0EA}"/>
                </a:ext>
              </a:extLst>
            </p:cNvPr>
            <p:cNvSpPr txBox="1">
              <a:spLocks noChangeArrowheads="1"/>
            </p:cNvSpPr>
            <p:nvPr/>
          </p:nvSpPr>
          <p:spPr bwMode="auto">
            <a:xfrm>
              <a:off x="7326558" y="2803319"/>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14" name="TextBox 3">
              <a:extLst>
                <a:ext uri="{FF2B5EF4-FFF2-40B4-BE49-F238E27FC236}">
                  <a16:creationId xmlns:a16="http://schemas.microsoft.com/office/drawing/2014/main" id="{804C58CF-7B53-400A-A696-1412F9D3A717}"/>
                </a:ext>
              </a:extLst>
            </p:cNvPr>
            <p:cNvSpPr txBox="1">
              <a:spLocks noChangeArrowheads="1"/>
            </p:cNvSpPr>
            <p:nvPr/>
          </p:nvSpPr>
          <p:spPr bwMode="auto">
            <a:xfrm>
              <a:off x="6371156" y="2803320"/>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15" name="TextBox 3">
              <a:extLst>
                <a:ext uri="{FF2B5EF4-FFF2-40B4-BE49-F238E27FC236}">
                  <a16:creationId xmlns:a16="http://schemas.microsoft.com/office/drawing/2014/main" id="{0753C4A7-64F6-4A89-BAFA-6F4F210D6F0C}"/>
                </a:ext>
              </a:extLst>
            </p:cNvPr>
            <p:cNvSpPr txBox="1">
              <a:spLocks noChangeArrowheads="1"/>
            </p:cNvSpPr>
            <p:nvPr/>
          </p:nvSpPr>
          <p:spPr bwMode="auto">
            <a:xfrm>
              <a:off x="5624288" y="2803321"/>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26" name="TextBox 3">
              <a:extLst>
                <a:ext uri="{FF2B5EF4-FFF2-40B4-BE49-F238E27FC236}">
                  <a16:creationId xmlns:a16="http://schemas.microsoft.com/office/drawing/2014/main" id="{C8EFA355-98F2-4F97-B0C7-30D0B0525477}"/>
                </a:ext>
              </a:extLst>
            </p:cNvPr>
            <p:cNvSpPr txBox="1">
              <a:spLocks noChangeArrowheads="1"/>
            </p:cNvSpPr>
            <p:nvPr/>
          </p:nvSpPr>
          <p:spPr bwMode="auto">
            <a:xfrm>
              <a:off x="5082945" y="3075620"/>
              <a:ext cx="870136"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A.</a:t>
              </a:r>
              <a:r>
                <a:rPr lang="zh-CN" altLang="en-US" sz="1050" dirty="0"/>
                <a:t> </a:t>
              </a:r>
              <a:r>
                <a:rPr lang="en-US" altLang="zh-CN" sz="1050" dirty="0"/>
                <a:t>Yes, very</a:t>
              </a:r>
              <a:endParaRPr lang="zh-CN" altLang="en-US" sz="1050" dirty="0"/>
            </a:p>
          </p:txBody>
        </p:sp>
        <p:sp>
          <p:nvSpPr>
            <p:cNvPr id="27" name="TextBox 3">
              <a:extLst>
                <a:ext uri="{FF2B5EF4-FFF2-40B4-BE49-F238E27FC236}">
                  <a16:creationId xmlns:a16="http://schemas.microsoft.com/office/drawing/2014/main" id="{66F2C9F2-880E-47D5-928B-DEF6D84BB5EE}"/>
                </a:ext>
              </a:extLst>
            </p:cNvPr>
            <p:cNvSpPr txBox="1">
              <a:spLocks noChangeArrowheads="1"/>
            </p:cNvSpPr>
            <p:nvPr/>
          </p:nvSpPr>
          <p:spPr bwMode="auto">
            <a:xfrm>
              <a:off x="7411787" y="3054883"/>
              <a:ext cx="1098448"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C.</a:t>
              </a:r>
              <a:r>
                <a:rPr lang="zh-CN" altLang="en-US" sz="1050" dirty="0"/>
                <a:t> </a:t>
              </a:r>
              <a:r>
                <a:rPr lang="en-US" altLang="zh-CN" sz="1050" dirty="0"/>
                <a:t>Yes, basically</a:t>
              </a:r>
              <a:endParaRPr lang="zh-CN" altLang="en-US" sz="1050" dirty="0"/>
            </a:p>
          </p:txBody>
        </p:sp>
        <p:sp>
          <p:nvSpPr>
            <p:cNvPr id="28" name="TextBox 3">
              <a:extLst>
                <a:ext uri="{FF2B5EF4-FFF2-40B4-BE49-F238E27FC236}">
                  <a16:creationId xmlns:a16="http://schemas.microsoft.com/office/drawing/2014/main" id="{F1B312B7-4D2B-47AD-A6FD-CB1CD3904FEE}"/>
                </a:ext>
              </a:extLst>
            </p:cNvPr>
            <p:cNvSpPr txBox="1">
              <a:spLocks noChangeArrowheads="1"/>
            </p:cNvSpPr>
            <p:nvPr/>
          </p:nvSpPr>
          <p:spPr bwMode="auto">
            <a:xfrm>
              <a:off x="6234571" y="3252040"/>
              <a:ext cx="819002"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E.</a:t>
              </a:r>
              <a:r>
                <a:rPr lang="zh-CN" altLang="en-US" sz="1050" dirty="0"/>
                <a:t> </a:t>
              </a:r>
              <a:r>
                <a:rPr lang="en-US" altLang="zh-CN" sz="1050" dirty="0"/>
                <a:t>Not at all</a:t>
              </a:r>
              <a:endParaRPr lang="zh-CN" altLang="en-US" sz="1050" dirty="0"/>
            </a:p>
          </p:txBody>
        </p:sp>
        <p:sp>
          <p:nvSpPr>
            <p:cNvPr id="29" name="TextBox 3">
              <a:extLst>
                <a:ext uri="{FF2B5EF4-FFF2-40B4-BE49-F238E27FC236}">
                  <a16:creationId xmlns:a16="http://schemas.microsoft.com/office/drawing/2014/main" id="{253A66CA-327B-4B5D-B253-E721ABBBF63C}"/>
                </a:ext>
              </a:extLst>
            </p:cNvPr>
            <p:cNvSpPr txBox="1">
              <a:spLocks noChangeArrowheads="1"/>
            </p:cNvSpPr>
            <p:nvPr/>
          </p:nvSpPr>
          <p:spPr bwMode="auto">
            <a:xfrm>
              <a:off x="5077116" y="3237668"/>
              <a:ext cx="1007668"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D.</a:t>
              </a:r>
              <a:r>
                <a:rPr lang="zh-CN" altLang="en-US" sz="1050" dirty="0"/>
                <a:t> </a:t>
              </a:r>
              <a:r>
                <a:rPr lang="en-US" altLang="zh-CN" sz="1050" dirty="0"/>
                <a:t>No, not very</a:t>
              </a:r>
              <a:endParaRPr lang="zh-CN" altLang="en-US" sz="1050" dirty="0"/>
            </a:p>
          </p:txBody>
        </p:sp>
        <p:sp>
          <p:nvSpPr>
            <p:cNvPr id="30" name="TextBox 3">
              <a:extLst>
                <a:ext uri="{FF2B5EF4-FFF2-40B4-BE49-F238E27FC236}">
                  <a16:creationId xmlns:a16="http://schemas.microsoft.com/office/drawing/2014/main" id="{E6060CEF-6D85-4389-836D-77D487E46EA0}"/>
                </a:ext>
              </a:extLst>
            </p:cNvPr>
            <p:cNvSpPr txBox="1">
              <a:spLocks noChangeArrowheads="1"/>
            </p:cNvSpPr>
            <p:nvPr/>
          </p:nvSpPr>
          <p:spPr bwMode="auto">
            <a:xfrm>
              <a:off x="6239866" y="3057787"/>
              <a:ext cx="870137"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B. Quite clear</a:t>
              </a:r>
              <a:endParaRPr lang="zh-CN" altLang="en-US" sz="1050" dirty="0"/>
            </a:p>
          </p:txBody>
        </p:sp>
      </p:grpSp>
      <p:grpSp>
        <p:nvGrpSpPr>
          <p:cNvPr id="7" name="Group 6">
            <a:extLst>
              <a:ext uri="{FF2B5EF4-FFF2-40B4-BE49-F238E27FC236}">
                <a16:creationId xmlns:a16="http://schemas.microsoft.com/office/drawing/2014/main" id="{C47D1AFD-35D5-4CEE-BEF1-47F78ABB90B5}"/>
              </a:ext>
            </a:extLst>
          </p:cNvPr>
          <p:cNvGrpSpPr/>
          <p:nvPr/>
        </p:nvGrpSpPr>
        <p:grpSpPr>
          <a:xfrm>
            <a:off x="0" y="3933056"/>
            <a:ext cx="4644008" cy="2520280"/>
            <a:chOff x="0" y="3933056"/>
            <a:chExt cx="4644008" cy="2520280"/>
          </a:xfrm>
        </p:grpSpPr>
        <p:graphicFrame>
          <p:nvGraphicFramePr>
            <p:cNvPr id="6" name="图表 5">
              <a:extLst>
                <a:ext uri="{FF2B5EF4-FFF2-40B4-BE49-F238E27FC236}">
                  <a16:creationId xmlns:a16="http://schemas.microsoft.com/office/drawing/2014/main" id="{E903C540-6A8A-454B-B7BF-C0D095B30175}"/>
                </a:ext>
              </a:extLst>
            </p:cNvPr>
            <p:cNvGraphicFramePr/>
            <p:nvPr>
              <p:extLst>
                <p:ext uri="{D42A27DB-BD31-4B8C-83A1-F6EECF244321}">
                  <p14:modId xmlns:p14="http://schemas.microsoft.com/office/powerpoint/2010/main" val="1515213316"/>
                </p:ext>
              </p:extLst>
            </p:nvPr>
          </p:nvGraphicFramePr>
          <p:xfrm>
            <a:off x="0" y="3933056"/>
            <a:ext cx="4644008" cy="2520280"/>
          </p:xfrm>
          <a:graphic>
            <a:graphicData uri="http://schemas.openxmlformats.org/drawingml/2006/chart">
              <c:chart xmlns:c="http://schemas.openxmlformats.org/drawingml/2006/chart" xmlns:r="http://schemas.openxmlformats.org/officeDocument/2006/relationships" r:id="rId4"/>
            </a:graphicData>
          </a:graphic>
        </p:graphicFrame>
        <p:sp>
          <p:nvSpPr>
            <p:cNvPr id="16" name="TextBox 3">
              <a:extLst>
                <a:ext uri="{FF2B5EF4-FFF2-40B4-BE49-F238E27FC236}">
                  <a16:creationId xmlns:a16="http://schemas.microsoft.com/office/drawing/2014/main" id="{F108F96B-3FE5-4994-9094-47D37C726414}"/>
                </a:ext>
              </a:extLst>
            </p:cNvPr>
            <p:cNvSpPr txBox="1">
              <a:spLocks noChangeArrowheads="1"/>
            </p:cNvSpPr>
            <p:nvPr/>
          </p:nvSpPr>
          <p:spPr bwMode="auto">
            <a:xfrm>
              <a:off x="496887" y="5289048"/>
              <a:ext cx="661775"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17" name="TextBox 3">
              <a:extLst>
                <a:ext uri="{FF2B5EF4-FFF2-40B4-BE49-F238E27FC236}">
                  <a16:creationId xmlns:a16="http://schemas.microsoft.com/office/drawing/2014/main" id="{ED57F73D-4EC4-4A94-839E-219F30B84FCF}"/>
                </a:ext>
              </a:extLst>
            </p:cNvPr>
            <p:cNvSpPr txBox="1">
              <a:spLocks noChangeArrowheads="1"/>
            </p:cNvSpPr>
            <p:nvPr/>
          </p:nvSpPr>
          <p:spPr bwMode="auto">
            <a:xfrm>
              <a:off x="3364094" y="5295011"/>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18" name="TextBox 3">
              <a:extLst>
                <a:ext uri="{FF2B5EF4-FFF2-40B4-BE49-F238E27FC236}">
                  <a16:creationId xmlns:a16="http://schemas.microsoft.com/office/drawing/2014/main" id="{644AAC35-66FC-477E-A536-BEB16F60057C}"/>
                </a:ext>
              </a:extLst>
            </p:cNvPr>
            <p:cNvSpPr txBox="1">
              <a:spLocks noChangeArrowheads="1"/>
            </p:cNvSpPr>
            <p:nvPr/>
          </p:nvSpPr>
          <p:spPr bwMode="auto">
            <a:xfrm>
              <a:off x="2469344" y="5295011"/>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19" name="TextBox 3">
              <a:extLst>
                <a:ext uri="{FF2B5EF4-FFF2-40B4-BE49-F238E27FC236}">
                  <a16:creationId xmlns:a16="http://schemas.microsoft.com/office/drawing/2014/main" id="{EFEC5801-2FBA-4893-A258-462B597D05AB}"/>
                </a:ext>
              </a:extLst>
            </p:cNvPr>
            <p:cNvSpPr txBox="1">
              <a:spLocks noChangeArrowheads="1"/>
            </p:cNvSpPr>
            <p:nvPr/>
          </p:nvSpPr>
          <p:spPr bwMode="auto">
            <a:xfrm>
              <a:off x="1440568" y="5296592"/>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25" name="TextBox 3">
              <a:extLst>
                <a:ext uri="{FF2B5EF4-FFF2-40B4-BE49-F238E27FC236}">
                  <a16:creationId xmlns:a16="http://schemas.microsoft.com/office/drawing/2014/main" id="{63E738B9-028F-44B3-9D4B-8DAE9517168B}"/>
                </a:ext>
              </a:extLst>
            </p:cNvPr>
            <p:cNvSpPr txBox="1">
              <a:spLocks noChangeArrowheads="1"/>
            </p:cNvSpPr>
            <p:nvPr/>
          </p:nvSpPr>
          <p:spPr bwMode="auto">
            <a:xfrm>
              <a:off x="1263660" y="5713278"/>
              <a:ext cx="2307261" cy="16752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A.</a:t>
              </a:r>
              <a:r>
                <a:rPr lang="zh-CN" altLang="en-US" sz="1050" dirty="0"/>
                <a:t> </a:t>
              </a:r>
              <a:r>
                <a:rPr lang="en-US" altLang="zh-CN" sz="1050" dirty="0"/>
                <a:t>Always ahead of industry peers</a:t>
              </a:r>
              <a:endParaRPr lang="zh-CN" altLang="en-US" sz="1050" dirty="0"/>
            </a:p>
          </p:txBody>
        </p:sp>
        <p:sp>
          <p:nvSpPr>
            <p:cNvPr id="31" name="TextBox 3">
              <a:extLst>
                <a:ext uri="{FF2B5EF4-FFF2-40B4-BE49-F238E27FC236}">
                  <a16:creationId xmlns:a16="http://schemas.microsoft.com/office/drawing/2014/main" id="{F76B03F9-A947-45FF-9D4C-1D8C3B2F9436}"/>
                </a:ext>
              </a:extLst>
            </p:cNvPr>
            <p:cNvSpPr txBox="1">
              <a:spLocks noChangeArrowheads="1"/>
            </p:cNvSpPr>
            <p:nvPr/>
          </p:nvSpPr>
          <p:spPr bwMode="auto">
            <a:xfrm>
              <a:off x="1268242" y="5878153"/>
              <a:ext cx="2307261"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B.</a:t>
              </a:r>
              <a:r>
                <a:rPr lang="zh-CN" altLang="en-US" sz="1050" dirty="0"/>
                <a:t> </a:t>
              </a:r>
              <a:r>
                <a:rPr lang="en-US" altLang="zh-CN" sz="1050" dirty="0"/>
                <a:t>Together with industry peers</a:t>
              </a:r>
              <a:endParaRPr lang="zh-CN" altLang="en-US" sz="1050" dirty="0"/>
            </a:p>
          </p:txBody>
        </p:sp>
        <p:sp>
          <p:nvSpPr>
            <p:cNvPr id="32" name="TextBox 3">
              <a:extLst>
                <a:ext uri="{FF2B5EF4-FFF2-40B4-BE49-F238E27FC236}">
                  <a16:creationId xmlns:a16="http://schemas.microsoft.com/office/drawing/2014/main" id="{53E6FEB2-04DE-4ECD-98B2-E79C4F61E46F}"/>
                </a:ext>
              </a:extLst>
            </p:cNvPr>
            <p:cNvSpPr txBox="1">
              <a:spLocks noChangeArrowheads="1"/>
            </p:cNvSpPr>
            <p:nvPr/>
          </p:nvSpPr>
          <p:spPr bwMode="auto">
            <a:xfrm>
              <a:off x="1258946" y="6044278"/>
              <a:ext cx="2888040"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C.</a:t>
              </a:r>
              <a:r>
                <a:rPr lang="zh-CN" altLang="en-US" sz="1050" dirty="0"/>
                <a:t> </a:t>
              </a:r>
              <a:r>
                <a:rPr lang="en-US" altLang="zh-CN" sz="1050" dirty="0"/>
                <a:t>After industry peers</a:t>
              </a:r>
              <a:endParaRPr lang="zh-CN" altLang="en-US" sz="1050" dirty="0"/>
            </a:p>
          </p:txBody>
        </p:sp>
        <p:sp>
          <p:nvSpPr>
            <p:cNvPr id="33" name="TextBox 3">
              <a:extLst>
                <a:ext uri="{FF2B5EF4-FFF2-40B4-BE49-F238E27FC236}">
                  <a16:creationId xmlns:a16="http://schemas.microsoft.com/office/drawing/2014/main" id="{34253D40-C634-4AF5-B692-3C72FD959606}"/>
                </a:ext>
              </a:extLst>
            </p:cNvPr>
            <p:cNvSpPr txBox="1">
              <a:spLocks noChangeArrowheads="1"/>
            </p:cNvSpPr>
            <p:nvPr/>
          </p:nvSpPr>
          <p:spPr bwMode="auto">
            <a:xfrm>
              <a:off x="1272066" y="6189199"/>
              <a:ext cx="2888040"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D.</a:t>
              </a:r>
              <a:r>
                <a:rPr lang="zh-CN" altLang="en-US" sz="1050" dirty="0"/>
                <a:t> </a:t>
              </a:r>
              <a:r>
                <a:rPr lang="en-US" altLang="zh-CN" sz="1050" dirty="0"/>
                <a:t>Basically no adjustments</a:t>
              </a:r>
              <a:endParaRPr lang="zh-CN" altLang="en-US" sz="1050" dirty="0"/>
            </a:p>
          </p:txBody>
        </p:sp>
        <p:sp>
          <p:nvSpPr>
            <p:cNvPr id="34" name="TextBox 3">
              <a:extLst>
                <a:ext uri="{FF2B5EF4-FFF2-40B4-BE49-F238E27FC236}">
                  <a16:creationId xmlns:a16="http://schemas.microsoft.com/office/drawing/2014/main" id="{0DEF0EA3-5F4C-452B-A4F3-2F5192046B7B}"/>
                </a:ext>
              </a:extLst>
            </p:cNvPr>
            <p:cNvSpPr txBox="1">
              <a:spLocks noChangeArrowheads="1"/>
            </p:cNvSpPr>
            <p:nvPr/>
          </p:nvSpPr>
          <p:spPr bwMode="auto">
            <a:xfrm>
              <a:off x="1265506" y="6023969"/>
              <a:ext cx="2888040"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C.</a:t>
              </a:r>
              <a:r>
                <a:rPr lang="zh-CN" altLang="en-US" sz="1050" dirty="0"/>
                <a:t> </a:t>
              </a:r>
              <a:r>
                <a:rPr lang="en-US" altLang="zh-CN" sz="1050" dirty="0"/>
                <a:t>After industry peers</a:t>
              </a:r>
              <a:endParaRPr lang="zh-CN" altLang="en-US" sz="1050" dirty="0"/>
            </a:p>
          </p:txBody>
        </p:sp>
        <p:sp>
          <p:nvSpPr>
            <p:cNvPr id="35" name="TextBox 3">
              <a:extLst>
                <a:ext uri="{FF2B5EF4-FFF2-40B4-BE49-F238E27FC236}">
                  <a16:creationId xmlns:a16="http://schemas.microsoft.com/office/drawing/2014/main" id="{7416F438-4045-4C0E-BCEF-3AD9205E1224}"/>
                </a:ext>
              </a:extLst>
            </p:cNvPr>
            <p:cNvSpPr txBox="1">
              <a:spLocks noChangeArrowheads="1"/>
            </p:cNvSpPr>
            <p:nvPr/>
          </p:nvSpPr>
          <p:spPr bwMode="auto">
            <a:xfrm>
              <a:off x="1258946" y="6023969"/>
              <a:ext cx="2888040" cy="1615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050" dirty="0"/>
                <a:t>C.</a:t>
              </a:r>
              <a:r>
                <a:rPr lang="zh-CN" altLang="en-US" sz="1050" dirty="0"/>
                <a:t> </a:t>
              </a:r>
              <a:r>
                <a:rPr lang="en-US" altLang="zh-CN" sz="1050" dirty="0"/>
                <a:t>After industry peers</a:t>
              </a:r>
              <a:endParaRPr lang="zh-CN" altLang="en-US" sz="1050" dirty="0"/>
            </a:p>
          </p:txBody>
        </p:sp>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标题 1">
            <a:extLst>
              <a:ext uri="{FF2B5EF4-FFF2-40B4-BE49-F238E27FC236}">
                <a16:creationId xmlns:a16="http://schemas.microsoft.com/office/drawing/2014/main" id="{23937D49-2475-40E5-97A9-981458E19CDE}"/>
              </a:ext>
            </a:extLst>
          </p:cNvPr>
          <p:cNvSpPr>
            <a:spLocks noGrp="1"/>
          </p:cNvSpPr>
          <p:nvPr>
            <p:ph type="title"/>
          </p:nvPr>
        </p:nvSpPr>
        <p:spPr>
          <a:xfrm>
            <a:off x="285750" y="-71438"/>
            <a:ext cx="7742238" cy="1141413"/>
          </a:xfrm>
        </p:spPr>
        <p:txBody>
          <a:bodyPr/>
          <a:lstStyle/>
          <a:p>
            <a:r>
              <a:rPr lang="en-US" altLang="zh-CN" sz="2800" b="0" dirty="0"/>
              <a:t>Financial management – alignment with standardized and professional practices</a:t>
            </a:r>
            <a:endParaRPr lang="zh-CN" altLang="en-US" sz="2800" b="0" dirty="0"/>
          </a:p>
        </p:txBody>
      </p:sp>
      <p:sp>
        <p:nvSpPr>
          <p:cNvPr id="50179" name="内容占位符 2">
            <a:extLst>
              <a:ext uri="{FF2B5EF4-FFF2-40B4-BE49-F238E27FC236}">
                <a16:creationId xmlns:a16="http://schemas.microsoft.com/office/drawing/2014/main" id="{2177A42F-177C-4296-AAB6-0D22F22E5497}"/>
              </a:ext>
            </a:extLst>
          </p:cNvPr>
          <p:cNvSpPr>
            <a:spLocks noGrp="1"/>
          </p:cNvSpPr>
          <p:nvPr>
            <p:ph idx="1"/>
          </p:nvPr>
        </p:nvSpPr>
        <p:spPr>
          <a:xfrm>
            <a:off x="192088" y="1125538"/>
            <a:ext cx="4057650" cy="341976"/>
          </a:xfrm>
        </p:spPr>
        <p:txBody>
          <a:bodyPr/>
          <a:lstStyle/>
          <a:p>
            <a:r>
              <a:rPr lang="en-US" altLang="zh-CN" sz="2000" dirty="0"/>
              <a:t>Use bookkeeping service</a:t>
            </a:r>
            <a:endParaRPr lang="zh-CN" altLang="en-US" sz="2000" dirty="0"/>
          </a:p>
        </p:txBody>
      </p:sp>
      <p:sp>
        <p:nvSpPr>
          <p:cNvPr id="50183" name="内容占位符 2">
            <a:extLst>
              <a:ext uri="{FF2B5EF4-FFF2-40B4-BE49-F238E27FC236}">
                <a16:creationId xmlns:a16="http://schemas.microsoft.com/office/drawing/2014/main" id="{CDE38D10-CCB3-4638-8FCF-86D0D9497107}"/>
              </a:ext>
            </a:extLst>
          </p:cNvPr>
          <p:cNvSpPr txBox="1">
            <a:spLocks/>
          </p:cNvSpPr>
          <p:nvPr/>
        </p:nvSpPr>
        <p:spPr bwMode="auto">
          <a:xfrm>
            <a:off x="4284662" y="1125538"/>
            <a:ext cx="4751833" cy="294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marL="341313" indent="-341313">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20000"/>
              </a:spcBef>
              <a:buFont typeface="Arial" panose="020B0604020202020204" pitchFamily="34" charset="0"/>
              <a:buChar char="•"/>
            </a:pPr>
            <a:r>
              <a:rPr lang="en-US" altLang="zh-CN" sz="2000" dirty="0">
                <a:latin typeface="微软雅黑" panose="020B0503020204020204" pitchFamily="34" charset="-122"/>
                <a:ea typeface="微软雅黑" panose="020B0503020204020204" pitchFamily="34" charset="-122"/>
              </a:rPr>
              <a:t>Employ finance and accounting personnel</a:t>
            </a:r>
            <a:endParaRPr lang="zh-CN" altLang="en-US" sz="2000" dirty="0">
              <a:latin typeface="微软雅黑" panose="020B0503020204020204" pitchFamily="34" charset="-122"/>
              <a:ea typeface="微软雅黑" panose="020B0503020204020204" pitchFamily="34" charset="-122"/>
            </a:endParaRPr>
          </a:p>
        </p:txBody>
      </p:sp>
      <p:grpSp>
        <p:nvGrpSpPr>
          <p:cNvPr id="2" name="Group 1">
            <a:extLst>
              <a:ext uri="{FF2B5EF4-FFF2-40B4-BE49-F238E27FC236}">
                <a16:creationId xmlns:a16="http://schemas.microsoft.com/office/drawing/2014/main" id="{C227FDE3-E445-45E8-8E01-11D13B58DEB4}"/>
              </a:ext>
            </a:extLst>
          </p:cNvPr>
          <p:cNvGrpSpPr/>
          <p:nvPr/>
        </p:nvGrpSpPr>
        <p:grpSpPr>
          <a:xfrm>
            <a:off x="31282" y="1484313"/>
            <a:ext cx="2726206" cy="1981200"/>
            <a:chOff x="31282" y="1484313"/>
            <a:chExt cx="2726206" cy="1981200"/>
          </a:xfrm>
        </p:grpSpPr>
        <p:pic>
          <p:nvPicPr>
            <p:cNvPr id="50180" name="图片 3">
              <a:extLst>
                <a:ext uri="{FF2B5EF4-FFF2-40B4-BE49-F238E27FC236}">
                  <a16:creationId xmlns:a16="http://schemas.microsoft.com/office/drawing/2014/main" id="{C89C4F85-0417-4316-91EB-556CD39CC1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484313"/>
              <a:ext cx="25781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3">
              <a:extLst>
                <a:ext uri="{FF2B5EF4-FFF2-40B4-BE49-F238E27FC236}">
                  <a16:creationId xmlns:a16="http://schemas.microsoft.com/office/drawing/2014/main" id="{6BDD8E9C-45CE-4264-B859-2061FFC8CE00}"/>
                </a:ext>
              </a:extLst>
            </p:cNvPr>
            <p:cNvSpPr txBox="1">
              <a:spLocks noChangeArrowheads="1"/>
            </p:cNvSpPr>
            <p:nvPr/>
          </p:nvSpPr>
          <p:spPr bwMode="auto">
            <a:xfrm>
              <a:off x="113182" y="2159926"/>
              <a:ext cx="214313"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Micro</a:t>
              </a:r>
              <a:endParaRPr lang="zh-CN" altLang="en-US" sz="600" dirty="0"/>
            </a:p>
          </p:txBody>
        </p:sp>
        <p:sp>
          <p:nvSpPr>
            <p:cNvPr id="24" name="TextBox 3">
              <a:extLst>
                <a:ext uri="{FF2B5EF4-FFF2-40B4-BE49-F238E27FC236}">
                  <a16:creationId xmlns:a16="http://schemas.microsoft.com/office/drawing/2014/main" id="{0506C0BF-D7CB-4595-90A2-30824C6ECEC1}"/>
                </a:ext>
              </a:extLst>
            </p:cNvPr>
            <p:cNvSpPr txBox="1">
              <a:spLocks noChangeArrowheads="1"/>
            </p:cNvSpPr>
            <p:nvPr/>
          </p:nvSpPr>
          <p:spPr bwMode="auto">
            <a:xfrm>
              <a:off x="111035" y="2589221"/>
              <a:ext cx="214313"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Small</a:t>
              </a:r>
              <a:endParaRPr lang="zh-CN" altLang="en-US" sz="600" dirty="0"/>
            </a:p>
          </p:txBody>
        </p:sp>
        <p:sp>
          <p:nvSpPr>
            <p:cNvPr id="25" name="TextBox 3">
              <a:extLst>
                <a:ext uri="{FF2B5EF4-FFF2-40B4-BE49-F238E27FC236}">
                  <a16:creationId xmlns:a16="http://schemas.microsoft.com/office/drawing/2014/main" id="{00D67FCB-74AE-4955-982B-BEE14D2D34A8}"/>
                </a:ext>
              </a:extLst>
            </p:cNvPr>
            <p:cNvSpPr txBox="1">
              <a:spLocks noChangeArrowheads="1"/>
            </p:cNvSpPr>
            <p:nvPr/>
          </p:nvSpPr>
          <p:spPr bwMode="auto">
            <a:xfrm>
              <a:off x="31282" y="3024956"/>
              <a:ext cx="298360"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Medium</a:t>
              </a:r>
              <a:endParaRPr lang="zh-CN" altLang="en-US" sz="600" dirty="0"/>
            </a:p>
          </p:txBody>
        </p:sp>
        <p:sp>
          <p:nvSpPr>
            <p:cNvPr id="26" name="TextBox 3">
              <a:extLst>
                <a:ext uri="{FF2B5EF4-FFF2-40B4-BE49-F238E27FC236}">
                  <a16:creationId xmlns:a16="http://schemas.microsoft.com/office/drawing/2014/main" id="{0F93A024-BC6C-4518-995C-5B082FB3C58C}"/>
                </a:ext>
              </a:extLst>
            </p:cNvPr>
            <p:cNvSpPr txBox="1">
              <a:spLocks noChangeArrowheads="1"/>
            </p:cNvSpPr>
            <p:nvPr/>
          </p:nvSpPr>
          <p:spPr bwMode="auto">
            <a:xfrm>
              <a:off x="116125" y="1717752"/>
              <a:ext cx="214313"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Large</a:t>
              </a:r>
              <a:endParaRPr lang="zh-CN" altLang="en-US" sz="600" dirty="0"/>
            </a:p>
          </p:txBody>
        </p:sp>
      </p:grpSp>
      <p:grpSp>
        <p:nvGrpSpPr>
          <p:cNvPr id="4" name="Group 3">
            <a:extLst>
              <a:ext uri="{FF2B5EF4-FFF2-40B4-BE49-F238E27FC236}">
                <a16:creationId xmlns:a16="http://schemas.microsoft.com/office/drawing/2014/main" id="{9C7C2D74-4116-45A3-8997-B87BAA0784AC}"/>
              </a:ext>
            </a:extLst>
          </p:cNvPr>
          <p:cNvGrpSpPr/>
          <p:nvPr/>
        </p:nvGrpSpPr>
        <p:grpSpPr>
          <a:xfrm>
            <a:off x="4944423" y="1867062"/>
            <a:ext cx="3917950" cy="2952502"/>
            <a:chOff x="5003800" y="1700808"/>
            <a:chExt cx="3917950" cy="2952502"/>
          </a:xfrm>
        </p:grpSpPr>
        <p:pic>
          <p:nvPicPr>
            <p:cNvPr id="50181" name="图片 4">
              <a:extLst>
                <a:ext uri="{FF2B5EF4-FFF2-40B4-BE49-F238E27FC236}">
                  <a16:creationId xmlns:a16="http://schemas.microsoft.com/office/drawing/2014/main" id="{609229A0-B813-4C84-A406-DFB0D3CE99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3800" y="1700808"/>
              <a:ext cx="3917950" cy="293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4" name="TextBox 7">
              <a:extLst>
                <a:ext uri="{FF2B5EF4-FFF2-40B4-BE49-F238E27FC236}">
                  <a16:creationId xmlns:a16="http://schemas.microsoft.com/office/drawing/2014/main" id="{9A2DA5E3-3781-4BBD-BAE2-B0AD43CC35C7}"/>
                </a:ext>
              </a:extLst>
            </p:cNvPr>
            <p:cNvSpPr txBox="1">
              <a:spLocks noChangeArrowheads="1"/>
            </p:cNvSpPr>
            <p:nvPr/>
          </p:nvSpPr>
          <p:spPr bwMode="auto">
            <a:xfrm>
              <a:off x="6332538" y="1772246"/>
              <a:ext cx="479425" cy="92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a:t>Micro</a:t>
              </a:r>
              <a:endParaRPr lang="zh-CN" altLang="en-US" sz="600"/>
            </a:p>
          </p:txBody>
        </p:sp>
        <p:sp>
          <p:nvSpPr>
            <p:cNvPr id="50185" name="TextBox 8">
              <a:extLst>
                <a:ext uri="{FF2B5EF4-FFF2-40B4-BE49-F238E27FC236}">
                  <a16:creationId xmlns:a16="http://schemas.microsoft.com/office/drawing/2014/main" id="{AD82C5B1-10FC-41E1-957E-F7D55A0F16A7}"/>
                </a:ext>
              </a:extLst>
            </p:cNvPr>
            <p:cNvSpPr txBox="1">
              <a:spLocks noChangeArrowheads="1"/>
            </p:cNvSpPr>
            <p:nvPr/>
          </p:nvSpPr>
          <p:spPr bwMode="auto">
            <a:xfrm>
              <a:off x="5427663" y="1772246"/>
              <a:ext cx="479425" cy="936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a:t>Large</a:t>
              </a:r>
              <a:endParaRPr lang="zh-CN" altLang="en-US" sz="600"/>
            </a:p>
          </p:txBody>
        </p:sp>
        <p:sp>
          <p:nvSpPr>
            <p:cNvPr id="50186" name="TextBox 9">
              <a:extLst>
                <a:ext uri="{FF2B5EF4-FFF2-40B4-BE49-F238E27FC236}">
                  <a16:creationId xmlns:a16="http://schemas.microsoft.com/office/drawing/2014/main" id="{68AA0818-A4E8-4733-BEAD-2C77BD8A8A63}"/>
                </a:ext>
              </a:extLst>
            </p:cNvPr>
            <p:cNvSpPr txBox="1">
              <a:spLocks noChangeArrowheads="1"/>
            </p:cNvSpPr>
            <p:nvPr/>
          </p:nvSpPr>
          <p:spPr bwMode="auto">
            <a:xfrm>
              <a:off x="7259638" y="1772246"/>
              <a:ext cx="479425" cy="936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a:t>Small</a:t>
              </a:r>
              <a:endParaRPr lang="zh-CN" altLang="en-US" sz="600"/>
            </a:p>
          </p:txBody>
        </p:sp>
        <p:sp>
          <p:nvSpPr>
            <p:cNvPr id="50187" name="TextBox 10">
              <a:extLst>
                <a:ext uri="{FF2B5EF4-FFF2-40B4-BE49-F238E27FC236}">
                  <a16:creationId xmlns:a16="http://schemas.microsoft.com/office/drawing/2014/main" id="{8EF656A7-E032-4117-B03A-EE37E1DC1913}"/>
                </a:ext>
              </a:extLst>
            </p:cNvPr>
            <p:cNvSpPr txBox="1">
              <a:spLocks noChangeArrowheads="1"/>
            </p:cNvSpPr>
            <p:nvPr/>
          </p:nvSpPr>
          <p:spPr bwMode="auto">
            <a:xfrm>
              <a:off x="8147050" y="1781771"/>
              <a:ext cx="479425" cy="92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a:t>Medium</a:t>
              </a:r>
              <a:endParaRPr lang="zh-CN" altLang="en-US" sz="600"/>
            </a:p>
          </p:txBody>
        </p:sp>
        <p:sp>
          <p:nvSpPr>
            <p:cNvPr id="27" name="TextBox 15">
              <a:extLst>
                <a:ext uri="{FF2B5EF4-FFF2-40B4-BE49-F238E27FC236}">
                  <a16:creationId xmlns:a16="http://schemas.microsoft.com/office/drawing/2014/main" id="{F0A3CA92-605D-476E-A0E1-F965818E8497}"/>
                </a:ext>
              </a:extLst>
            </p:cNvPr>
            <p:cNvSpPr txBox="1">
              <a:spLocks noChangeArrowheads="1"/>
            </p:cNvSpPr>
            <p:nvPr/>
          </p:nvSpPr>
          <p:spPr bwMode="auto">
            <a:xfrm rot="2912887">
              <a:off x="5319716" y="4291005"/>
              <a:ext cx="311143"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Both</a:t>
              </a:r>
            </a:p>
          </p:txBody>
        </p:sp>
        <p:sp>
          <p:nvSpPr>
            <p:cNvPr id="28" name="TextBox 15">
              <a:extLst>
                <a:ext uri="{FF2B5EF4-FFF2-40B4-BE49-F238E27FC236}">
                  <a16:creationId xmlns:a16="http://schemas.microsoft.com/office/drawing/2014/main" id="{B4B58FBA-A56C-4DB5-B7EE-41E8498717C1}"/>
                </a:ext>
              </a:extLst>
            </p:cNvPr>
            <p:cNvSpPr txBox="1">
              <a:spLocks noChangeArrowheads="1"/>
            </p:cNvSpPr>
            <p:nvPr/>
          </p:nvSpPr>
          <p:spPr bwMode="auto">
            <a:xfrm rot="2912887">
              <a:off x="6239401" y="4291005"/>
              <a:ext cx="311143"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Both</a:t>
              </a:r>
            </a:p>
          </p:txBody>
        </p:sp>
        <p:sp>
          <p:nvSpPr>
            <p:cNvPr id="29" name="TextBox 15">
              <a:extLst>
                <a:ext uri="{FF2B5EF4-FFF2-40B4-BE49-F238E27FC236}">
                  <a16:creationId xmlns:a16="http://schemas.microsoft.com/office/drawing/2014/main" id="{FAB7EB23-013D-4CC0-BBBB-E7B6E4751792}"/>
                </a:ext>
              </a:extLst>
            </p:cNvPr>
            <p:cNvSpPr txBox="1">
              <a:spLocks noChangeArrowheads="1"/>
            </p:cNvSpPr>
            <p:nvPr/>
          </p:nvSpPr>
          <p:spPr bwMode="auto">
            <a:xfrm rot="2912887">
              <a:off x="7150628" y="4291005"/>
              <a:ext cx="311143"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Both</a:t>
              </a:r>
            </a:p>
          </p:txBody>
        </p:sp>
        <p:sp>
          <p:nvSpPr>
            <p:cNvPr id="30" name="TextBox 15">
              <a:extLst>
                <a:ext uri="{FF2B5EF4-FFF2-40B4-BE49-F238E27FC236}">
                  <a16:creationId xmlns:a16="http://schemas.microsoft.com/office/drawing/2014/main" id="{AC27E1F0-50FF-4D28-9653-3CB992EF6DE1}"/>
                </a:ext>
              </a:extLst>
            </p:cNvPr>
            <p:cNvSpPr txBox="1">
              <a:spLocks noChangeArrowheads="1"/>
            </p:cNvSpPr>
            <p:nvPr/>
          </p:nvSpPr>
          <p:spPr bwMode="auto">
            <a:xfrm rot="2912887">
              <a:off x="8058941" y="4284656"/>
              <a:ext cx="311143"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Both</a:t>
              </a:r>
            </a:p>
          </p:txBody>
        </p:sp>
        <p:sp>
          <p:nvSpPr>
            <p:cNvPr id="35" name="TextBox 3">
              <a:extLst>
                <a:ext uri="{FF2B5EF4-FFF2-40B4-BE49-F238E27FC236}">
                  <a16:creationId xmlns:a16="http://schemas.microsoft.com/office/drawing/2014/main" id="{00A385F2-588F-4CF0-A344-33A5B20A67E8}"/>
                </a:ext>
              </a:extLst>
            </p:cNvPr>
            <p:cNvSpPr txBox="1">
              <a:spLocks noChangeArrowheads="1"/>
            </p:cNvSpPr>
            <p:nvPr/>
          </p:nvSpPr>
          <p:spPr bwMode="auto">
            <a:xfrm rot="2867664">
              <a:off x="5810066" y="4294818"/>
              <a:ext cx="41359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Dedicated personnel</a:t>
              </a:r>
              <a:endParaRPr lang="zh-CN" altLang="en-US" sz="600" dirty="0"/>
            </a:p>
          </p:txBody>
        </p:sp>
        <p:sp>
          <p:nvSpPr>
            <p:cNvPr id="44" name="TextBox 3">
              <a:extLst>
                <a:ext uri="{FF2B5EF4-FFF2-40B4-BE49-F238E27FC236}">
                  <a16:creationId xmlns:a16="http://schemas.microsoft.com/office/drawing/2014/main" id="{06A8F237-6109-42E5-BF8B-34101C32B0FA}"/>
                </a:ext>
              </a:extLst>
            </p:cNvPr>
            <p:cNvSpPr txBox="1">
              <a:spLocks noChangeArrowheads="1"/>
            </p:cNvSpPr>
            <p:nvPr/>
          </p:nvSpPr>
          <p:spPr bwMode="auto">
            <a:xfrm rot="2807159">
              <a:off x="5534612" y="4320318"/>
              <a:ext cx="457996"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Other employees</a:t>
              </a:r>
              <a:endParaRPr lang="zh-CN" altLang="en-US" sz="600" dirty="0"/>
            </a:p>
          </p:txBody>
        </p:sp>
        <p:sp>
          <p:nvSpPr>
            <p:cNvPr id="45" name="TextBox 3">
              <a:extLst>
                <a:ext uri="{FF2B5EF4-FFF2-40B4-BE49-F238E27FC236}">
                  <a16:creationId xmlns:a16="http://schemas.microsoft.com/office/drawing/2014/main" id="{7D1B557E-91C5-413B-B53A-D97BB6D417B4}"/>
                </a:ext>
              </a:extLst>
            </p:cNvPr>
            <p:cNvSpPr txBox="1">
              <a:spLocks noChangeArrowheads="1"/>
            </p:cNvSpPr>
            <p:nvPr/>
          </p:nvSpPr>
          <p:spPr bwMode="auto">
            <a:xfrm rot="2867664">
              <a:off x="6731090" y="4287752"/>
              <a:ext cx="41359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Dedicated personnel</a:t>
              </a:r>
              <a:endParaRPr lang="zh-CN" altLang="en-US" sz="600" dirty="0"/>
            </a:p>
          </p:txBody>
        </p:sp>
        <p:sp>
          <p:nvSpPr>
            <p:cNvPr id="46" name="TextBox 3">
              <a:extLst>
                <a:ext uri="{FF2B5EF4-FFF2-40B4-BE49-F238E27FC236}">
                  <a16:creationId xmlns:a16="http://schemas.microsoft.com/office/drawing/2014/main" id="{72FF093C-B6BA-4B6E-BD83-084F08AB6735}"/>
                </a:ext>
              </a:extLst>
            </p:cNvPr>
            <p:cNvSpPr txBox="1">
              <a:spLocks noChangeArrowheads="1"/>
            </p:cNvSpPr>
            <p:nvPr/>
          </p:nvSpPr>
          <p:spPr bwMode="auto">
            <a:xfrm rot="2807159">
              <a:off x="6440765" y="4329809"/>
              <a:ext cx="457996"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Other employees</a:t>
              </a:r>
              <a:endParaRPr lang="zh-CN" altLang="en-US" sz="600" dirty="0"/>
            </a:p>
          </p:txBody>
        </p:sp>
        <p:sp>
          <p:nvSpPr>
            <p:cNvPr id="47" name="TextBox 3">
              <a:extLst>
                <a:ext uri="{FF2B5EF4-FFF2-40B4-BE49-F238E27FC236}">
                  <a16:creationId xmlns:a16="http://schemas.microsoft.com/office/drawing/2014/main" id="{0DD897C3-45D8-4358-B321-04F0E6C47C48}"/>
                </a:ext>
              </a:extLst>
            </p:cNvPr>
            <p:cNvSpPr txBox="1">
              <a:spLocks noChangeArrowheads="1"/>
            </p:cNvSpPr>
            <p:nvPr/>
          </p:nvSpPr>
          <p:spPr bwMode="auto">
            <a:xfrm rot="2867664">
              <a:off x="7637452" y="4280963"/>
              <a:ext cx="41359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Dedicated personnel</a:t>
              </a:r>
              <a:endParaRPr lang="zh-CN" altLang="en-US" sz="600" dirty="0"/>
            </a:p>
          </p:txBody>
        </p:sp>
        <p:sp>
          <p:nvSpPr>
            <p:cNvPr id="48" name="TextBox 3">
              <a:extLst>
                <a:ext uri="{FF2B5EF4-FFF2-40B4-BE49-F238E27FC236}">
                  <a16:creationId xmlns:a16="http://schemas.microsoft.com/office/drawing/2014/main" id="{5AE4CAD6-600A-4114-B597-8AF766C3C49C}"/>
                </a:ext>
              </a:extLst>
            </p:cNvPr>
            <p:cNvSpPr txBox="1">
              <a:spLocks noChangeArrowheads="1"/>
            </p:cNvSpPr>
            <p:nvPr/>
          </p:nvSpPr>
          <p:spPr bwMode="auto">
            <a:xfrm rot="2807159">
              <a:off x="7339747" y="4330712"/>
              <a:ext cx="457996" cy="187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Other employees</a:t>
              </a:r>
              <a:endParaRPr lang="zh-CN" altLang="en-US" sz="600" dirty="0"/>
            </a:p>
          </p:txBody>
        </p:sp>
        <p:sp>
          <p:nvSpPr>
            <p:cNvPr id="49" name="TextBox 3">
              <a:extLst>
                <a:ext uri="{FF2B5EF4-FFF2-40B4-BE49-F238E27FC236}">
                  <a16:creationId xmlns:a16="http://schemas.microsoft.com/office/drawing/2014/main" id="{8B64BABA-5603-46C1-8756-8134475F78A0}"/>
                </a:ext>
              </a:extLst>
            </p:cNvPr>
            <p:cNvSpPr txBox="1">
              <a:spLocks noChangeArrowheads="1"/>
            </p:cNvSpPr>
            <p:nvPr/>
          </p:nvSpPr>
          <p:spPr bwMode="auto">
            <a:xfrm rot="2867664">
              <a:off x="8542183" y="4278192"/>
              <a:ext cx="41359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Dedicated personnel</a:t>
              </a:r>
              <a:endParaRPr lang="zh-CN" altLang="en-US" sz="600" dirty="0"/>
            </a:p>
          </p:txBody>
        </p:sp>
        <p:sp>
          <p:nvSpPr>
            <p:cNvPr id="50" name="TextBox 3">
              <a:extLst>
                <a:ext uri="{FF2B5EF4-FFF2-40B4-BE49-F238E27FC236}">
                  <a16:creationId xmlns:a16="http://schemas.microsoft.com/office/drawing/2014/main" id="{0719589E-153C-4047-BA56-2CF34EA5AD97}"/>
                </a:ext>
              </a:extLst>
            </p:cNvPr>
            <p:cNvSpPr txBox="1">
              <a:spLocks noChangeArrowheads="1"/>
            </p:cNvSpPr>
            <p:nvPr/>
          </p:nvSpPr>
          <p:spPr bwMode="auto">
            <a:xfrm rot="2807159">
              <a:off x="8256680" y="4310564"/>
              <a:ext cx="457996"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Other employees</a:t>
              </a:r>
              <a:endParaRPr lang="zh-CN" altLang="en-US" sz="600" dirty="0"/>
            </a:p>
          </p:txBody>
        </p:sp>
      </p:grpSp>
      <p:grpSp>
        <p:nvGrpSpPr>
          <p:cNvPr id="5" name="Group 4">
            <a:extLst>
              <a:ext uri="{FF2B5EF4-FFF2-40B4-BE49-F238E27FC236}">
                <a16:creationId xmlns:a16="http://schemas.microsoft.com/office/drawing/2014/main" id="{E12FA180-1C65-4468-A4B7-91B7EB4D5BC0}"/>
              </a:ext>
            </a:extLst>
          </p:cNvPr>
          <p:cNvGrpSpPr/>
          <p:nvPr/>
        </p:nvGrpSpPr>
        <p:grpSpPr>
          <a:xfrm>
            <a:off x="505538" y="3512883"/>
            <a:ext cx="4319587" cy="3408608"/>
            <a:chOff x="505538" y="3512883"/>
            <a:chExt cx="4319587" cy="3408608"/>
          </a:xfrm>
        </p:grpSpPr>
        <p:pic>
          <p:nvPicPr>
            <p:cNvPr id="50182" name="图片 5">
              <a:extLst>
                <a:ext uri="{FF2B5EF4-FFF2-40B4-BE49-F238E27FC236}">
                  <a16:creationId xmlns:a16="http://schemas.microsoft.com/office/drawing/2014/main" id="{E54F7CEF-194C-44C4-A848-5FEB581472B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5538" y="3512883"/>
              <a:ext cx="4319587"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8" name="TextBox 11">
              <a:extLst>
                <a:ext uri="{FF2B5EF4-FFF2-40B4-BE49-F238E27FC236}">
                  <a16:creationId xmlns:a16="http://schemas.microsoft.com/office/drawing/2014/main" id="{5291B15C-14F6-436D-ACD4-96F2B24B19CD}"/>
                </a:ext>
              </a:extLst>
            </p:cNvPr>
            <p:cNvSpPr txBox="1">
              <a:spLocks noChangeArrowheads="1"/>
            </p:cNvSpPr>
            <p:nvPr/>
          </p:nvSpPr>
          <p:spPr bwMode="auto">
            <a:xfrm>
              <a:off x="956388" y="3598608"/>
              <a:ext cx="479425" cy="936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a:t>Construction</a:t>
              </a:r>
              <a:endParaRPr lang="zh-CN" altLang="en-US" sz="600"/>
            </a:p>
          </p:txBody>
        </p:sp>
        <p:sp>
          <p:nvSpPr>
            <p:cNvPr id="50189" name="TextBox 12">
              <a:extLst>
                <a:ext uri="{FF2B5EF4-FFF2-40B4-BE49-F238E27FC236}">
                  <a16:creationId xmlns:a16="http://schemas.microsoft.com/office/drawing/2014/main" id="{96BCE6D3-87FB-44FF-B05F-6BB0ACCEED82}"/>
                </a:ext>
              </a:extLst>
            </p:cNvPr>
            <p:cNvSpPr txBox="1">
              <a:spLocks noChangeArrowheads="1"/>
            </p:cNvSpPr>
            <p:nvPr/>
          </p:nvSpPr>
          <p:spPr bwMode="auto">
            <a:xfrm>
              <a:off x="4019883" y="3603069"/>
              <a:ext cx="508000" cy="936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Manufacturing</a:t>
              </a:r>
              <a:endParaRPr lang="zh-CN" altLang="en-US" sz="600" dirty="0"/>
            </a:p>
          </p:txBody>
        </p:sp>
        <p:sp>
          <p:nvSpPr>
            <p:cNvPr id="50190" name="TextBox 13">
              <a:extLst>
                <a:ext uri="{FF2B5EF4-FFF2-40B4-BE49-F238E27FC236}">
                  <a16:creationId xmlns:a16="http://schemas.microsoft.com/office/drawing/2014/main" id="{1E586939-F8A9-46DC-AB51-D408B678856F}"/>
                </a:ext>
              </a:extLst>
            </p:cNvPr>
            <p:cNvSpPr txBox="1">
              <a:spLocks noChangeArrowheads="1"/>
            </p:cNvSpPr>
            <p:nvPr/>
          </p:nvSpPr>
          <p:spPr bwMode="auto">
            <a:xfrm>
              <a:off x="1809479" y="3596037"/>
              <a:ext cx="819150" cy="1857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Agriculture, Forestry, Husbandry &amp; Fishery </a:t>
              </a:r>
            </a:p>
          </p:txBody>
        </p:sp>
        <p:sp>
          <p:nvSpPr>
            <p:cNvPr id="50191" name="TextBox 14">
              <a:extLst>
                <a:ext uri="{FF2B5EF4-FFF2-40B4-BE49-F238E27FC236}">
                  <a16:creationId xmlns:a16="http://schemas.microsoft.com/office/drawing/2014/main" id="{0B4D3F83-C8BB-408A-BC8F-534D2B534EE0}"/>
                </a:ext>
              </a:extLst>
            </p:cNvPr>
            <p:cNvSpPr txBox="1">
              <a:spLocks noChangeArrowheads="1"/>
            </p:cNvSpPr>
            <p:nvPr/>
          </p:nvSpPr>
          <p:spPr bwMode="auto">
            <a:xfrm>
              <a:off x="877013" y="5044820"/>
              <a:ext cx="6381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Accommodation &amp; Catering</a:t>
              </a:r>
            </a:p>
          </p:txBody>
        </p:sp>
        <p:sp>
          <p:nvSpPr>
            <p:cNvPr id="50192" name="TextBox 15">
              <a:extLst>
                <a:ext uri="{FF2B5EF4-FFF2-40B4-BE49-F238E27FC236}">
                  <a16:creationId xmlns:a16="http://schemas.microsoft.com/office/drawing/2014/main" id="{A427D6F5-0741-4015-9701-4B49D4D0F049}"/>
                </a:ext>
              </a:extLst>
            </p:cNvPr>
            <p:cNvSpPr txBox="1">
              <a:spLocks noChangeArrowheads="1"/>
            </p:cNvSpPr>
            <p:nvPr/>
          </p:nvSpPr>
          <p:spPr bwMode="auto">
            <a:xfrm>
              <a:off x="2827068" y="3604958"/>
              <a:ext cx="812196"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Wholesaling &amp; Retailing</a:t>
              </a:r>
            </a:p>
          </p:txBody>
        </p:sp>
        <p:sp>
          <p:nvSpPr>
            <p:cNvPr id="50193" name="TextBox 16">
              <a:extLst>
                <a:ext uri="{FF2B5EF4-FFF2-40B4-BE49-F238E27FC236}">
                  <a16:creationId xmlns:a16="http://schemas.microsoft.com/office/drawing/2014/main" id="{B43A258A-2E91-4EE0-8606-F8E8EA71223F}"/>
                </a:ext>
              </a:extLst>
            </p:cNvPr>
            <p:cNvSpPr txBox="1">
              <a:spLocks noChangeArrowheads="1"/>
            </p:cNvSpPr>
            <p:nvPr/>
          </p:nvSpPr>
          <p:spPr bwMode="auto">
            <a:xfrm>
              <a:off x="1826338" y="5044820"/>
              <a:ext cx="7778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Leasing &amp; Business Services</a:t>
              </a:r>
            </a:p>
          </p:txBody>
        </p:sp>
        <p:sp>
          <p:nvSpPr>
            <p:cNvPr id="50194" name="TextBox 17">
              <a:extLst>
                <a:ext uri="{FF2B5EF4-FFF2-40B4-BE49-F238E27FC236}">
                  <a16:creationId xmlns:a16="http://schemas.microsoft.com/office/drawing/2014/main" id="{45A2C9FF-70AA-4006-AE20-5E6FB4ED3728}"/>
                </a:ext>
              </a:extLst>
            </p:cNvPr>
            <p:cNvSpPr txBox="1">
              <a:spLocks noChangeArrowheads="1"/>
            </p:cNvSpPr>
            <p:nvPr/>
          </p:nvSpPr>
          <p:spPr bwMode="auto">
            <a:xfrm>
              <a:off x="3986925" y="5046408"/>
              <a:ext cx="547688" cy="936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a:t>IT &amp; Software</a:t>
              </a:r>
            </a:p>
          </p:txBody>
        </p:sp>
        <p:sp>
          <p:nvSpPr>
            <p:cNvPr id="50195" name="TextBox 18">
              <a:extLst>
                <a:ext uri="{FF2B5EF4-FFF2-40B4-BE49-F238E27FC236}">
                  <a16:creationId xmlns:a16="http://schemas.microsoft.com/office/drawing/2014/main" id="{1D82DB30-BCD3-4C12-8B0C-0242FE827DA3}"/>
                </a:ext>
              </a:extLst>
            </p:cNvPr>
            <p:cNvSpPr txBox="1">
              <a:spLocks noChangeArrowheads="1"/>
            </p:cNvSpPr>
            <p:nvPr/>
          </p:nvSpPr>
          <p:spPr bwMode="auto">
            <a:xfrm>
              <a:off x="2858213" y="5035295"/>
              <a:ext cx="776287" cy="185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Transportation, Warehousing &amp; Postal </a:t>
              </a:r>
            </a:p>
          </p:txBody>
        </p:sp>
        <p:sp>
          <p:nvSpPr>
            <p:cNvPr id="31" name="TextBox 15">
              <a:extLst>
                <a:ext uri="{FF2B5EF4-FFF2-40B4-BE49-F238E27FC236}">
                  <a16:creationId xmlns:a16="http://schemas.microsoft.com/office/drawing/2014/main" id="{9F9903F2-DFF1-4B1C-8636-1827162B7FED}"/>
                </a:ext>
              </a:extLst>
            </p:cNvPr>
            <p:cNvSpPr txBox="1">
              <a:spLocks noChangeArrowheads="1"/>
            </p:cNvSpPr>
            <p:nvPr/>
          </p:nvSpPr>
          <p:spPr bwMode="auto">
            <a:xfrm rot="2912887">
              <a:off x="3894515" y="6510492"/>
              <a:ext cx="387411"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Both</a:t>
              </a:r>
            </a:p>
          </p:txBody>
        </p:sp>
        <p:sp>
          <p:nvSpPr>
            <p:cNvPr id="32" name="TextBox 15">
              <a:extLst>
                <a:ext uri="{FF2B5EF4-FFF2-40B4-BE49-F238E27FC236}">
                  <a16:creationId xmlns:a16="http://schemas.microsoft.com/office/drawing/2014/main" id="{D6D283A9-CF50-49F2-A4B1-7975B067217D}"/>
                </a:ext>
              </a:extLst>
            </p:cNvPr>
            <p:cNvSpPr txBox="1">
              <a:spLocks noChangeArrowheads="1"/>
            </p:cNvSpPr>
            <p:nvPr/>
          </p:nvSpPr>
          <p:spPr bwMode="auto">
            <a:xfrm rot="2912887">
              <a:off x="2879792" y="6511259"/>
              <a:ext cx="387411"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Both</a:t>
              </a:r>
            </a:p>
          </p:txBody>
        </p:sp>
        <p:sp>
          <p:nvSpPr>
            <p:cNvPr id="33" name="TextBox 15">
              <a:extLst>
                <a:ext uri="{FF2B5EF4-FFF2-40B4-BE49-F238E27FC236}">
                  <a16:creationId xmlns:a16="http://schemas.microsoft.com/office/drawing/2014/main" id="{BB60038C-7073-44F7-8CF1-2AE21EBE903E}"/>
                </a:ext>
              </a:extLst>
            </p:cNvPr>
            <p:cNvSpPr txBox="1">
              <a:spLocks noChangeArrowheads="1"/>
            </p:cNvSpPr>
            <p:nvPr/>
          </p:nvSpPr>
          <p:spPr bwMode="auto">
            <a:xfrm rot="2912887">
              <a:off x="1842108" y="6481845"/>
              <a:ext cx="387411"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Both</a:t>
              </a:r>
            </a:p>
          </p:txBody>
        </p:sp>
        <p:sp>
          <p:nvSpPr>
            <p:cNvPr id="34" name="TextBox 15">
              <a:extLst>
                <a:ext uri="{FF2B5EF4-FFF2-40B4-BE49-F238E27FC236}">
                  <a16:creationId xmlns:a16="http://schemas.microsoft.com/office/drawing/2014/main" id="{E6A2E2EB-43EB-40A4-8BCB-9E745602F6AF}"/>
                </a:ext>
              </a:extLst>
            </p:cNvPr>
            <p:cNvSpPr txBox="1">
              <a:spLocks noChangeArrowheads="1"/>
            </p:cNvSpPr>
            <p:nvPr/>
          </p:nvSpPr>
          <p:spPr bwMode="auto">
            <a:xfrm rot="2912887">
              <a:off x="804423" y="6474051"/>
              <a:ext cx="387411"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Both</a:t>
              </a:r>
            </a:p>
          </p:txBody>
        </p:sp>
        <p:sp>
          <p:nvSpPr>
            <p:cNvPr id="52" name="TextBox 3">
              <a:extLst>
                <a:ext uri="{FF2B5EF4-FFF2-40B4-BE49-F238E27FC236}">
                  <a16:creationId xmlns:a16="http://schemas.microsoft.com/office/drawing/2014/main" id="{7390DA47-A4A4-4C53-92DD-A033623A3CFE}"/>
                </a:ext>
              </a:extLst>
            </p:cNvPr>
            <p:cNvSpPr txBox="1">
              <a:spLocks noChangeArrowheads="1"/>
            </p:cNvSpPr>
            <p:nvPr/>
          </p:nvSpPr>
          <p:spPr bwMode="auto">
            <a:xfrm rot="2807159">
              <a:off x="4134695" y="6509048"/>
              <a:ext cx="500096"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Other employees</a:t>
              </a:r>
              <a:endParaRPr lang="zh-CN" altLang="en-US" sz="600" dirty="0"/>
            </a:p>
          </p:txBody>
        </p:sp>
        <p:sp>
          <p:nvSpPr>
            <p:cNvPr id="54" name="TextBox 3">
              <a:extLst>
                <a:ext uri="{FF2B5EF4-FFF2-40B4-BE49-F238E27FC236}">
                  <a16:creationId xmlns:a16="http://schemas.microsoft.com/office/drawing/2014/main" id="{586246C3-1BD9-42ED-ACF7-A3882C14DB12}"/>
                </a:ext>
              </a:extLst>
            </p:cNvPr>
            <p:cNvSpPr txBox="1">
              <a:spLocks noChangeArrowheads="1"/>
            </p:cNvSpPr>
            <p:nvPr/>
          </p:nvSpPr>
          <p:spPr bwMode="auto">
            <a:xfrm rot="2807159">
              <a:off x="3088587" y="6520191"/>
              <a:ext cx="500096"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Other employees</a:t>
              </a:r>
              <a:endParaRPr lang="zh-CN" altLang="en-US" sz="600" dirty="0"/>
            </a:p>
          </p:txBody>
        </p:sp>
        <p:sp>
          <p:nvSpPr>
            <p:cNvPr id="55" name="TextBox 3">
              <a:extLst>
                <a:ext uri="{FF2B5EF4-FFF2-40B4-BE49-F238E27FC236}">
                  <a16:creationId xmlns:a16="http://schemas.microsoft.com/office/drawing/2014/main" id="{F9303A60-6E2C-4E2E-A4D0-6D8CC4FD89FF}"/>
                </a:ext>
              </a:extLst>
            </p:cNvPr>
            <p:cNvSpPr txBox="1">
              <a:spLocks noChangeArrowheads="1"/>
            </p:cNvSpPr>
            <p:nvPr/>
          </p:nvSpPr>
          <p:spPr bwMode="auto">
            <a:xfrm rot="2867664">
              <a:off x="1306010" y="6539679"/>
              <a:ext cx="57895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Dedicated personnel</a:t>
              </a:r>
              <a:endParaRPr lang="zh-CN" altLang="en-US" sz="600" dirty="0"/>
            </a:p>
          </p:txBody>
        </p:sp>
        <p:sp>
          <p:nvSpPr>
            <p:cNvPr id="56" name="TextBox 3">
              <a:extLst>
                <a:ext uri="{FF2B5EF4-FFF2-40B4-BE49-F238E27FC236}">
                  <a16:creationId xmlns:a16="http://schemas.microsoft.com/office/drawing/2014/main" id="{F25030A1-AAED-490E-B75C-4879B8C4D934}"/>
                </a:ext>
              </a:extLst>
            </p:cNvPr>
            <p:cNvSpPr txBox="1">
              <a:spLocks noChangeArrowheads="1"/>
            </p:cNvSpPr>
            <p:nvPr/>
          </p:nvSpPr>
          <p:spPr bwMode="auto">
            <a:xfrm rot="2807159">
              <a:off x="1072712" y="6505600"/>
              <a:ext cx="500096"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Other employees</a:t>
              </a:r>
              <a:endParaRPr lang="zh-CN" altLang="en-US" sz="600" dirty="0"/>
            </a:p>
          </p:txBody>
        </p:sp>
        <p:sp>
          <p:nvSpPr>
            <p:cNvPr id="58" name="TextBox 3">
              <a:extLst>
                <a:ext uri="{FF2B5EF4-FFF2-40B4-BE49-F238E27FC236}">
                  <a16:creationId xmlns:a16="http://schemas.microsoft.com/office/drawing/2014/main" id="{A55C2BB4-907A-4D79-9553-D1C29CB68423}"/>
                </a:ext>
              </a:extLst>
            </p:cNvPr>
            <p:cNvSpPr txBox="1">
              <a:spLocks noChangeArrowheads="1"/>
            </p:cNvSpPr>
            <p:nvPr/>
          </p:nvSpPr>
          <p:spPr bwMode="auto">
            <a:xfrm rot="2807159">
              <a:off x="2085577" y="6513236"/>
              <a:ext cx="500096"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Other employees</a:t>
              </a:r>
              <a:endParaRPr lang="zh-CN" altLang="en-US" sz="600" dirty="0"/>
            </a:p>
          </p:txBody>
        </p:sp>
        <p:sp>
          <p:nvSpPr>
            <p:cNvPr id="59" name="TextBox 3">
              <a:extLst>
                <a:ext uri="{FF2B5EF4-FFF2-40B4-BE49-F238E27FC236}">
                  <a16:creationId xmlns:a16="http://schemas.microsoft.com/office/drawing/2014/main" id="{05739EAD-7191-4C1F-BCD3-6CB80E65597E}"/>
                </a:ext>
              </a:extLst>
            </p:cNvPr>
            <p:cNvSpPr txBox="1">
              <a:spLocks noChangeArrowheads="1"/>
            </p:cNvSpPr>
            <p:nvPr/>
          </p:nvSpPr>
          <p:spPr bwMode="auto">
            <a:xfrm rot="2867664">
              <a:off x="2335452" y="6537184"/>
              <a:ext cx="57895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Dedicated personnel</a:t>
              </a:r>
              <a:endParaRPr lang="zh-CN" altLang="en-US" sz="600" dirty="0"/>
            </a:p>
          </p:txBody>
        </p:sp>
        <p:sp>
          <p:nvSpPr>
            <p:cNvPr id="60" name="TextBox 3">
              <a:extLst>
                <a:ext uri="{FF2B5EF4-FFF2-40B4-BE49-F238E27FC236}">
                  <a16:creationId xmlns:a16="http://schemas.microsoft.com/office/drawing/2014/main" id="{70228252-7AED-4A10-8E81-74BF402547A9}"/>
                </a:ext>
              </a:extLst>
            </p:cNvPr>
            <p:cNvSpPr txBox="1">
              <a:spLocks noChangeArrowheads="1"/>
            </p:cNvSpPr>
            <p:nvPr/>
          </p:nvSpPr>
          <p:spPr bwMode="auto">
            <a:xfrm rot="2867664">
              <a:off x="3336039" y="6539679"/>
              <a:ext cx="57895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Dedicated personnel</a:t>
              </a:r>
              <a:endParaRPr lang="zh-CN" altLang="en-US" sz="600" dirty="0"/>
            </a:p>
          </p:txBody>
        </p:sp>
        <p:sp>
          <p:nvSpPr>
            <p:cNvPr id="61" name="TextBox 3">
              <a:extLst>
                <a:ext uri="{FF2B5EF4-FFF2-40B4-BE49-F238E27FC236}">
                  <a16:creationId xmlns:a16="http://schemas.microsoft.com/office/drawing/2014/main" id="{F7681975-2DAE-4731-A0BB-159BBC860815}"/>
                </a:ext>
              </a:extLst>
            </p:cNvPr>
            <p:cNvSpPr txBox="1">
              <a:spLocks noChangeArrowheads="1"/>
            </p:cNvSpPr>
            <p:nvPr/>
          </p:nvSpPr>
          <p:spPr bwMode="auto">
            <a:xfrm rot="2867664">
              <a:off x="4379696" y="6531366"/>
              <a:ext cx="57895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Dedicated personnel</a:t>
              </a:r>
              <a:endParaRPr lang="zh-CN" altLang="en-US" sz="600" dirty="0"/>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标题 1">
            <a:extLst>
              <a:ext uri="{FF2B5EF4-FFF2-40B4-BE49-F238E27FC236}">
                <a16:creationId xmlns:a16="http://schemas.microsoft.com/office/drawing/2014/main" id="{47AD2B0D-03F8-4773-AABA-DCCA8F80ECBB}"/>
              </a:ext>
            </a:extLst>
          </p:cNvPr>
          <p:cNvSpPr>
            <a:spLocks noGrp="1"/>
          </p:cNvSpPr>
          <p:nvPr>
            <p:ph type="title"/>
          </p:nvPr>
        </p:nvSpPr>
        <p:spPr/>
        <p:txBody>
          <a:bodyPr/>
          <a:lstStyle/>
          <a:p>
            <a:endParaRPr lang="zh-CN" altLang="en-US"/>
          </a:p>
        </p:txBody>
      </p:sp>
      <p:sp>
        <p:nvSpPr>
          <p:cNvPr id="51203" name="内容占位符 2">
            <a:extLst>
              <a:ext uri="{FF2B5EF4-FFF2-40B4-BE49-F238E27FC236}">
                <a16:creationId xmlns:a16="http://schemas.microsoft.com/office/drawing/2014/main" id="{85E4E504-E40E-46AA-8E32-DDA3057BC710}"/>
              </a:ext>
            </a:extLst>
          </p:cNvPr>
          <p:cNvSpPr>
            <a:spLocks noGrp="1"/>
          </p:cNvSpPr>
          <p:nvPr>
            <p:ph idx="1"/>
          </p:nvPr>
        </p:nvSpPr>
        <p:spPr>
          <a:xfrm>
            <a:off x="250825" y="1196975"/>
            <a:ext cx="8229600" cy="360363"/>
          </a:xfrm>
        </p:spPr>
        <p:txBody>
          <a:bodyPr/>
          <a:lstStyle/>
          <a:p>
            <a:r>
              <a:rPr lang="en-US" altLang="zh-CN" sz="2400" dirty="0"/>
              <a:t>Implementation of financial system</a:t>
            </a:r>
            <a:endParaRPr lang="zh-CN" altLang="en-US" sz="2400" dirty="0"/>
          </a:p>
        </p:txBody>
      </p:sp>
      <p:grpSp>
        <p:nvGrpSpPr>
          <p:cNvPr id="2" name="Group 1">
            <a:extLst>
              <a:ext uri="{FF2B5EF4-FFF2-40B4-BE49-F238E27FC236}">
                <a16:creationId xmlns:a16="http://schemas.microsoft.com/office/drawing/2014/main" id="{44B012B3-71E0-4042-9991-E1C9A48DAB52}"/>
              </a:ext>
            </a:extLst>
          </p:cNvPr>
          <p:cNvGrpSpPr/>
          <p:nvPr/>
        </p:nvGrpSpPr>
        <p:grpSpPr>
          <a:xfrm>
            <a:off x="0" y="2133377"/>
            <a:ext cx="4284663" cy="3505824"/>
            <a:chOff x="0" y="2133377"/>
            <a:chExt cx="4284663" cy="3505824"/>
          </a:xfrm>
        </p:grpSpPr>
        <p:pic>
          <p:nvPicPr>
            <p:cNvPr id="51204" name="图片 3">
              <a:extLst>
                <a:ext uri="{FF2B5EF4-FFF2-40B4-BE49-F238E27FC236}">
                  <a16:creationId xmlns:a16="http://schemas.microsoft.com/office/drawing/2014/main" id="{C6D74A24-A92C-4E4B-A865-AFA404DDE7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33377"/>
              <a:ext cx="4284663" cy="345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8" name="TextBox 7">
              <a:extLst>
                <a:ext uri="{FF2B5EF4-FFF2-40B4-BE49-F238E27FC236}">
                  <a16:creationId xmlns:a16="http://schemas.microsoft.com/office/drawing/2014/main" id="{1ACEF467-A1E5-4CEB-8A61-B529ECF35477}"/>
                </a:ext>
              </a:extLst>
            </p:cNvPr>
            <p:cNvSpPr txBox="1">
              <a:spLocks noChangeArrowheads="1"/>
            </p:cNvSpPr>
            <p:nvPr/>
          </p:nvSpPr>
          <p:spPr bwMode="auto">
            <a:xfrm>
              <a:off x="1476375" y="2219102"/>
              <a:ext cx="479425" cy="936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a:t>Micro</a:t>
              </a:r>
              <a:endParaRPr lang="zh-CN" altLang="en-US" sz="600"/>
            </a:p>
          </p:txBody>
        </p:sp>
        <p:sp>
          <p:nvSpPr>
            <p:cNvPr id="51209" name="TextBox 8">
              <a:extLst>
                <a:ext uri="{FF2B5EF4-FFF2-40B4-BE49-F238E27FC236}">
                  <a16:creationId xmlns:a16="http://schemas.microsoft.com/office/drawing/2014/main" id="{87D3DD58-8A34-4770-AFD5-D5AFCED7AC6C}"/>
                </a:ext>
              </a:extLst>
            </p:cNvPr>
            <p:cNvSpPr txBox="1">
              <a:spLocks noChangeArrowheads="1"/>
            </p:cNvSpPr>
            <p:nvPr/>
          </p:nvSpPr>
          <p:spPr bwMode="auto">
            <a:xfrm>
              <a:off x="469900" y="2220689"/>
              <a:ext cx="479425" cy="92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a:t>Large</a:t>
              </a:r>
              <a:endParaRPr lang="zh-CN" altLang="en-US" sz="600"/>
            </a:p>
          </p:txBody>
        </p:sp>
        <p:sp>
          <p:nvSpPr>
            <p:cNvPr id="51210" name="TextBox 9">
              <a:extLst>
                <a:ext uri="{FF2B5EF4-FFF2-40B4-BE49-F238E27FC236}">
                  <a16:creationId xmlns:a16="http://schemas.microsoft.com/office/drawing/2014/main" id="{BA0AF12C-9132-4791-BA0E-6115A06C8A2A}"/>
                </a:ext>
              </a:extLst>
            </p:cNvPr>
            <p:cNvSpPr txBox="1">
              <a:spLocks noChangeArrowheads="1"/>
            </p:cNvSpPr>
            <p:nvPr/>
          </p:nvSpPr>
          <p:spPr bwMode="auto">
            <a:xfrm>
              <a:off x="2436813" y="2220689"/>
              <a:ext cx="479425" cy="92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a:t>Small</a:t>
              </a:r>
              <a:endParaRPr lang="zh-CN" altLang="en-US" sz="600"/>
            </a:p>
          </p:txBody>
        </p:sp>
        <p:sp>
          <p:nvSpPr>
            <p:cNvPr id="51211" name="TextBox 10">
              <a:extLst>
                <a:ext uri="{FF2B5EF4-FFF2-40B4-BE49-F238E27FC236}">
                  <a16:creationId xmlns:a16="http://schemas.microsoft.com/office/drawing/2014/main" id="{DB75B25F-7D85-4A58-AA2E-CFC093B543F3}"/>
                </a:ext>
              </a:extLst>
            </p:cNvPr>
            <p:cNvSpPr txBox="1">
              <a:spLocks noChangeArrowheads="1"/>
            </p:cNvSpPr>
            <p:nvPr/>
          </p:nvSpPr>
          <p:spPr bwMode="auto">
            <a:xfrm>
              <a:off x="3444875" y="2230214"/>
              <a:ext cx="479425" cy="92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a:t>Medium</a:t>
              </a:r>
              <a:endParaRPr lang="zh-CN" altLang="en-US" sz="600"/>
            </a:p>
          </p:txBody>
        </p:sp>
        <p:sp>
          <p:nvSpPr>
            <p:cNvPr id="20" name="TextBox 15">
              <a:extLst>
                <a:ext uri="{FF2B5EF4-FFF2-40B4-BE49-F238E27FC236}">
                  <a16:creationId xmlns:a16="http://schemas.microsoft.com/office/drawing/2014/main" id="{93935DA4-2A63-4CC0-AF09-B18F8025EFAF}"/>
                </a:ext>
              </a:extLst>
            </p:cNvPr>
            <p:cNvSpPr txBox="1">
              <a:spLocks noChangeArrowheads="1"/>
            </p:cNvSpPr>
            <p:nvPr/>
          </p:nvSpPr>
          <p:spPr bwMode="auto">
            <a:xfrm rot="2912887">
              <a:off x="700260" y="5285889"/>
              <a:ext cx="499015"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None</a:t>
              </a:r>
            </a:p>
          </p:txBody>
        </p:sp>
        <p:sp>
          <p:nvSpPr>
            <p:cNvPr id="21" name="TextBox 15">
              <a:extLst>
                <a:ext uri="{FF2B5EF4-FFF2-40B4-BE49-F238E27FC236}">
                  <a16:creationId xmlns:a16="http://schemas.microsoft.com/office/drawing/2014/main" id="{16E44CFD-C4DC-4F68-8A86-6D0CB7BBF092}"/>
                </a:ext>
              </a:extLst>
            </p:cNvPr>
            <p:cNvSpPr txBox="1">
              <a:spLocks noChangeArrowheads="1"/>
            </p:cNvSpPr>
            <p:nvPr/>
          </p:nvSpPr>
          <p:spPr bwMode="auto">
            <a:xfrm rot="2912887">
              <a:off x="523917" y="5249252"/>
              <a:ext cx="377966"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Very strict</a:t>
              </a:r>
            </a:p>
          </p:txBody>
        </p:sp>
        <p:sp>
          <p:nvSpPr>
            <p:cNvPr id="22" name="TextBox 15">
              <a:extLst>
                <a:ext uri="{FF2B5EF4-FFF2-40B4-BE49-F238E27FC236}">
                  <a16:creationId xmlns:a16="http://schemas.microsoft.com/office/drawing/2014/main" id="{2BD625E1-087D-4820-9A1B-F6513A1C4C56}"/>
                </a:ext>
              </a:extLst>
            </p:cNvPr>
            <p:cNvSpPr txBox="1">
              <a:spLocks noChangeArrowheads="1"/>
            </p:cNvSpPr>
            <p:nvPr/>
          </p:nvSpPr>
          <p:spPr bwMode="auto">
            <a:xfrm rot="2912887">
              <a:off x="279113" y="5308361"/>
              <a:ext cx="537994"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Not very strict</a:t>
              </a:r>
            </a:p>
          </p:txBody>
        </p:sp>
        <p:sp>
          <p:nvSpPr>
            <p:cNvPr id="23" name="TextBox 15">
              <a:extLst>
                <a:ext uri="{FF2B5EF4-FFF2-40B4-BE49-F238E27FC236}">
                  <a16:creationId xmlns:a16="http://schemas.microsoft.com/office/drawing/2014/main" id="{B346370C-D4CB-4F22-AC3F-334D9210B7FA}"/>
                </a:ext>
              </a:extLst>
            </p:cNvPr>
            <p:cNvSpPr txBox="1">
              <a:spLocks noChangeArrowheads="1"/>
            </p:cNvSpPr>
            <p:nvPr/>
          </p:nvSpPr>
          <p:spPr bwMode="auto">
            <a:xfrm rot="2912887">
              <a:off x="914131" y="5317294"/>
              <a:ext cx="537994"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Strict</a:t>
              </a:r>
            </a:p>
          </p:txBody>
        </p:sp>
        <p:sp>
          <p:nvSpPr>
            <p:cNvPr id="24" name="TextBox 15">
              <a:extLst>
                <a:ext uri="{FF2B5EF4-FFF2-40B4-BE49-F238E27FC236}">
                  <a16:creationId xmlns:a16="http://schemas.microsoft.com/office/drawing/2014/main" id="{2EA9181B-E9EC-4E17-8736-CA199281CA59}"/>
                </a:ext>
              </a:extLst>
            </p:cNvPr>
            <p:cNvSpPr txBox="1">
              <a:spLocks noChangeArrowheads="1"/>
            </p:cNvSpPr>
            <p:nvPr/>
          </p:nvSpPr>
          <p:spPr bwMode="auto">
            <a:xfrm rot="2912887">
              <a:off x="1689208" y="5282584"/>
              <a:ext cx="499015"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None</a:t>
              </a:r>
            </a:p>
          </p:txBody>
        </p:sp>
        <p:sp>
          <p:nvSpPr>
            <p:cNvPr id="25" name="TextBox 15">
              <a:extLst>
                <a:ext uri="{FF2B5EF4-FFF2-40B4-BE49-F238E27FC236}">
                  <a16:creationId xmlns:a16="http://schemas.microsoft.com/office/drawing/2014/main" id="{E6EB54B3-2474-46B9-95B8-70A3B95CE415}"/>
                </a:ext>
              </a:extLst>
            </p:cNvPr>
            <p:cNvSpPr txBox="1">
              <a:spLocks noChangeArrowheads="1"/>
            </p:cNvSpPr>
            <p:nvPr/>
          </p:nvSpPr>
          <p:spPr bwMode="auto">
            <a:xfrm rot="2912887">
              <a:off x="1497792" y="5245946"/>
              <a:ext cx="377966"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Very strict</a:t>
              </a:r>
            </a:p>
          </p:txBody>
        </p:sp>
        <p:sp>
          <p:nvSpPr>
            <p:cNvPr id="26" name="TextBox 15">
              <a:extLst>
                <a:ext uri="{FF2B5EF4-FFF2-40B4-BE49-F238E27FC236}">
                  <a16:creationId xmlns:a16="http://schemas.microsoft.com/office/drawing/2014/main" id="{3D269455-3F89-4C9C-ADAA-D97F60E177D3}"/>
                </a:ext>
              </a:extLst>
            </p:cNvPr>
            <p:cNvSpPr txBox="1">
              <a:spLocks noChangeArrowheads="1"/>
            </p:cNvSpPr>
            <p:nvPr/>
          </p:nvSpPr>
          <p:spPr bwMode="auto">
            <a:xfrm rot="2912887">
              <a:off x="1268061" y="5310080"/>
              <a:ext cx="537994"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Not very strict</a:t>
              </a:r>
            </a:p>
          </p:txBody>
        </p:sp>
        <p:sp>
          <p:nvSpPr>
            <p:cNvPr id="27" name="TextBox 15">
              <a:extLst>
                <a:ext uri="{FF2B5EF4-FFF2-40B4-BE49-F238E27FC236}">
                  <a16:creationId xmlns:a16="http://schemas.microsoft.com/office/drawing/2014/main" id="{47A192FA-D66C-40BC-94AF-979FC863D032}"/>
                </a:ext>
              </a:extLst>
            </p:cNvPr>
            <p:cNvSpPr txBox="1">
              <a:spLocks noChangeArrowheads="1"/>
            </p:cNvSpPr>
            <p:nvPr/>
          </p:nvSpPr>
          <p:spPr bwMode="auto">
            <a:xfrm rot="2912887">
              <a:off x="1908103" y="5324037"/>
              <a:ext cx="537994"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Strict</a:t>
              </a:r>
            </a:p>
          </p:txBody>
        </p:sp>
        <p:sp>
          <p:nvSpPr>
            <p:cNvPr id="6" name="椭圆 5">
              <a:extLst>
                <a:ext uri="{FF2B5EF4-FFF2-40B4-BE49-F238E27FC236}">
                  <a16:creationId xmlns:a16="http://schemas.microsoft.com/office/drawing/2014/main" id="{B989E78D-7CA9-4285-88D3-7E9736CEDBB0}"/>
                </a:ext>
              </a:extLst>
            </p:cNvPr>
            <p:cNvSpPr/>
            <p:nvPr/>
          </p:nvSpPr>
          <p:spPr>
            <a:xfrm>
              <a:off x="1619250" y="4436839"/>
              <a:ext cx="504825" cy="792163"/>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TextBox 15">
              <a:extLst>
                <a:ext uri="{FF2B5EF4-FFF2-40B4-BE49-F238E27FC236}">
                  <a16:creationId xmlns:a16="http://schemas.microsoft.com/office/drawing/2014/main" id="{04E5B187-EB29-431A-AD0F-0D40A123099E}"/>
                </a:ext>
              </a:extLst>
            </p:cNvPr>
            <p:cNvSpPr txBox="1">
              <a:spLocks noChangeArrowheads="1"/>
            </p:cNvSpPr>
            <p:nvPr/>
          </p:nvSpPr>
          <p:spPr bwMode="auto">
            <a:xfrm rot="2912887">
              <a:off x="2682457" y="5294588"/>
              <a:ext cx="499015"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None</a:t>
              </a:r>
            </a:p>
          </p:txBody>
        </p:sp>
        <p:sp>
          <p:nvSpPr>
            <p:cNvPr id="29" name="TextBox 15">
              <a:extLst>
                <a:ext uri="{FF2B5EF4-FFF2-40B4-BE49-F238E27FC236}">
                  <a16:creationId xmlns:a16="http://schemas.microsoft.com/office/drawing/2014/main" id="{61050E5D-8915-4B80-B4F9-6C2959224E34}"/>
                </a:ext>
              </a:extLst>
            </p:cNvPr>
            <p:cNvSpPr txBox="1">
              <a:spLocks noChangeArrowheads="1"/>
            </p:cNvSpPr>
            <p:nvPr/>
          </p:nvSpPr>
          <p:spPr bwMode="auto">
            <a:xfrm rot="2912887">
              <a:off x="2488310" y="5252550"/>
              <a:ext cx="377966"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Very strict</a:t>
              </a:r>
            </a:p>
          </p:txBody>
        </p:sp>
        <p:sp>
          <p:nvSpPr>
            <p:cNvPr id="30" name="TextBox 15">
              <a:extLst>
                <a:ext uri="{FF2B5EF4-FFF2-40B4-BE49-F238E27FC236}">
                  <a16:creationId xmlns:a16="http://schemas.microsoft.com/office/drawing/2014/main" id="{E1724DF1-4665-46A9-A671-3DD096576D06}"/>
                </a:ext>
              </a:extLst>
            </p:cNvPr>
            <p:cNvSpPr txBox="1">
              <a:spLocks noChangeArrowheads="1"/>
            </p:cNvSpPr>
            <p:nvPr/>
          </p:nvSpPr>
          <p:spPr bwMode="auto">
            <a:xfrm rot="2912887">
              <a:off x="2243644" y="5306479"/>
              <a:ext cx="537994"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Not very strict</a:t>
              </a:r>
            </a:p>
          </p:txBody>
        </p:sp>
        <p:sp>
          <p:nvSpPr>
            <p:cNvPr id="31" name="TextBox 15">
              <a:extLst>
                <a:ext uri="{FF2B5EF4-FFF2-40B4-BE49-F238E27FC236}">
                  <a16:creationId xmlns:a16="http://schemas.microsoft.com/office/drawing/2014/main" id="{B4FD2957-7CF4-4E54-94F3-7F46CDD00D43}"/>
                </a:ext>
              </a:extLst>
            </p:cNvPr>
            <p:cNvSpPr txBox="1">
              <a:spLocks noChangeArrowheads="1"/>
            </p:cNvSpPr>
            <p:nvPr/>
          </p:nvSpPr>
          <p:spPr bwMode="auto">
            <a:xfrm rot="2912887">
              <a:off x="2886648" y="5315988"/>
              <a:ext cx="537994"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Strict</a:t>
              </a:r>
            </a:p>
          </p:txBody>
        </p:sp>
        <p:sp>
          <p:nvSpPr>
            <p:cNvPr id="32" name="TextBox 15">
              <a:extLst>
                <a:ext uri="{FF2B5EF4-FFF2-40B4-BE49-F238E27FC236}">
                  <a16:creationId xmlns:a16="http://schemas.microsoft.com/office/drawing/2014/main" id="{21EACB45-B1BA-448F-BD18-27B5D60EBCAD}"/>
                </a:ext>
              </a:extLst>
            </p:cNvPr>
            <p:cNvSpPr txBox="1">
              <a:spLocks noChangeArrowheads="1"/>
            </p:cNvSpPr>
            <p:nvPr/>
          </p:nvSpPr>
          <p:spPr bwMode="auto">
            <a:xfrm rot="2912887">
              <a:off x="3669283" y="5295938"/>
              <a:ext cx="499015"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None</a:t>
              </a:r>
            </a:p>
          </p:txBody>
        </p:sp>
        <p:sp>
          <p:nvSpPr>
            <p:cNvPr id="33" name="TextBox 15">
              <a:extLst>
                <a:ext uri="{FF2B5EF4-FFF2-40B4-BE49-F238E27FC236}">
                  <a16:creationId xmlns:a16="http://schemas.microsoft.com/office/drawing/2014/main" id="{83E52AA1-4E3B-4A8A-8FA1-447F5E4EE7C8}"/>
                </a:ext>
              </a:extLst>
            </p:cNvPr>
            <p:cNvSpPr txBox="1">
              <a:spLocks noChangeArrowheads="1"/>
            </p:cNvSpPr>
            <p:nvPr/>
          </p:nvSpPr>
          <p:spPr bwMode="auto">
            <a:xfrm rot="2912887">
              <a:off x="3472842" y="5249252"/>
              <a:ext cx="377966"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Very strict</a:t>
              </a:r>
            </a:p>
          </p:txBody>
        </p:sp>
        <p:sp>
          <p:nvSpPr>
            <p:cNvPr id="34" name="TextBox 15">
              <a:extLst>
                <a:ext uri="{FF2B5EF4-FFF2-40B4-BE49-F238E27FC236}">
                  <a16:creationId xmlns:a16="http://schemas.microsoft.com/office/drawing/2014/main" id="{641B3619-40E5-4071-AEC4-BD8860131FB9}"/>
                </a:ext>
              </a:extLst>
            </p:cNvPr>
            <p:cNvSpPr txBox="1">
              <a:spLocks noChangeArrowheads="1"/>
            </p:cNvSpPr>
            <p:nvPr/>
          </p:nvSpPr>
          <p:spPr bwMode="auto">
            <a:xfrm rot="2912887">
              <a:off x="3228038" y="5308361"/>
              <a:ext cx="537994"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Not very strict</a:t>
              </a:r>
            </a:p>
          </p:txBody>
        </p:sp>
        <p:sp>
          <p:nvSpPr>
            <p:cNvPr id="35" name="TextBox 15">
              <a:extLst>
                <a:ext uri="{FF2B5EF4-FFF2-40B4-BE49-F238E27FC236}">
                  <a16:creationId xmlns:a16="http://schemas.microsoft.com/office/drawing/2014/main" id="{C1662268-E9B7-419C-95B2-C7197A602505}"/>
                </a:ext>
              </a:extLst>
            </p:cNvPr>
            <p:cNvSpPr txBox="1">
              <a:spLocks noChangeArrowheads="1"/>
            </p:cNvSpPr>
            <p:nvPr/>
          </p:nvSpPr>
          <p:spPr bwMode="auto">
            <a:xfrm rot="2912887">
              <a:off x="3861623" y="5284655"/>
              <a:ext cx="537994"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Strict</a:t>
              </a:r>
            </a:p>
          </p:txBody>
        </p:sp>
      </p:grpSp>
      <p:grpSp>
        <p:nvGrpSpPr>
          <p:cNvPr id="3" name="Group 2">
            <a:extLst>
              <a:ext uri="{FF2B5EF4-FFF2-40B4-BE49-F238E27FC236}">
                <a16:creationId xmlns:a16="http://schemas.microsoft.com/office/drawing/2014/main" id="{7F07A9B4-831F-46D2-AD03-71BE18482246}"/>
              </a:ext>
            </a:extLst>
          </p:cNvPr>
          <p:cNvGrpSpPr/>
          <p:nvPr/>
        </p:nvGrpSpPr>
        <p:grpSpPr>
          <a:xfrm>
            <a:off x="4427538" y="1701577"/>
            <a:ext cx="4716462" cy="4103687"/>
            <a:chOff x="4427538" y="1701577"/>
            <a:chExt cx="4716462" cy="4103687"/>
          </a:xfrm>
        </p:grpSpPr>
        <p:pic>
          <p:nvPicPr>
            <p:cNvPr id="51205" name="图片 4">
              <a:extLst>
                <a:ext uri="{FF2B5EF4-FFF2-40B4-BE49-F238E27FC236}">
                  <a16:creationId xmlns:a16="http://schemas.microsoft.com/office/drawing/2014/main" id="{01026EB2-10D3-40F7-BAD3-A756D306F7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1701577"/>
              <a:ext cx="4716462"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椭圆 6">
              <a:extLst>
                <a:ext uri="{FF2B5EF4-FFF2-40B4-BE49-F238E27FC236}">
                  <a16:creationId xmlns:a16="http://schemas.microsoft.com/office/drawing/2014/main" id="{A9270ED1-B007-4A70-8A0A-23BC4C14099F}"/>
                </a:ext>
              </a:extLst>
            </p:cNvPr>
            <p:cNvSpPr/>
            <p:nvPr/>
          </p:nvSpPr>
          <p:spPr>
            <a:xfrm>
              <a:off x="6156325" y="2493739"/>
              <a:ext cx="431800" cy="1008063"/>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1212" name="TextBox 11">
              <a:extLst>
                <a:ext uri="{FF2B5EF4-FFF2-40B4-BE49-F238E27FC236}">
                  <a16:creationId xmlns:a16="http://schemas.microsoft.com/office/drawing/2014/main" id="{1963D701-986F-4A91-8EAB-3CB04F927208}"/>
                </a:ext>
              </a:extLst>
            </p:cNvPr>
            <p:cNvSpPr txBox="1">
              <a:spLocks noChangeArrowheads="1"/>
            </p:cNvSpPr>
            <p:nvPr/>
          </p:nvSpPr>
          <p:spPr bwMode="auto">
            <a:xfrm>
              <a:off x="4938713" y="1817463"/>
              <a:ext cx="479425"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Construction</a:t>
              </a:r>
              <a:endParaRPr lang="zh-CN" altLang="en-US" sz="600" dirty="0"/>
            </a:p>
          </p:txBody>
        </p:sp>
        <p:sp>
          <p:nvSpPr>
            <p:cNvPr id="51213" name="TextBox 12">
              <a:extLst>
                <a:ext uri="{FF2B5EF4-FFF2-40B4-BE49-F238E27FC236}">
                  <a16:creationId xmlns:a16="http://schemas.microsoft.com/office/drawing/2014/main" id="{F0EB8572-9B7E-4BA9-872C-1DA1552B661B}"/>
                </a:ext>
              </a:extLst>
            </p:cNvPr>
            <p:cNvSpPr txBox="1">
              <a:spLocks noChangeArrowheads="1"/>
            </p:cNvSpPr>
            <p:nvPr/>
          </p:nvSpPr>
          <p:spPr bwMode="auto">
            <a:xfrm>
              <a:off x="8239684" y="1818678"/>
              <a:ext cx="508000"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Manufacturing</a:t>
              </a:r>
              <a:endParaRPr lang="zh-CN" altLang="en-US" sz="600" dirty="0"/>
            </a:p>
          </p:txBody>
        </p:sp>
        <p:sp>
          <p:nvSpPr>
            <p:cNvPr id="51214" name="TextBox 13">
              <a:extLst>
                <a:ext uri="{FF2B5EF4-FFF2-40B4-BE49-F238E27FC236}">
                  <a16:creationId xmlns:a16="http://schemas.microsoft.com/office/drawing/2014/main" id="{7A3155F6-1086-4806-9059-701D2EA6C102}"/>
                </a:ext>
              </a:extLst>
            </p:cNvPr>
            <p:cNvSpPr txBox="1">
              <a:spLocks noChangeArrowheads="1"/>
            </p:cNvSpPr>
            <p:nvPr/>
          </p:nvSpPr>
          <p:spPr bwMode="auto">
            <a:xfrm>
              <a:off x="5869253" y="1805232"/>
              <a:ext cx="819150"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Agriculture, Forestry, Husbandry &amp; Fishery </a:t>
              </a:r>
            </a:p>
          </p:txBody>
        </p:sp>
        <p:sp>
          <p:nvSpPr>
            <p:cNvPr id="51215" name="TextBox 14">
              <a:extLst>
                <a:ext uri="{FF2B5EF4-FFF2-40B4-BE49-F238E27FC236}">
                  <a16:creationId xmlns:a16="http://schemas.microsoft.com/office/drawing/2014/main" id="{4305D867-57A1-46B8-A08F-816CDBAB3B7C}"/>
                </a:ext>
              </a:extLst>
            </p:cNvPr>
            <p:cNvSpPr txBox="1">
              <a:spLocks noChangeArrowheads="1"/>
            </p:cNvSpPr>
            <p:nvPr/>
          </p:nvSpPr>
          <p:spPr bwMode="auto">
            <a:xfrm>
              <a:off x="4859337" y="3593072"/>
              <a:ext cx="6381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Accommodation &amp; Catering</a:t>
              </a:r>
            </a:p>
          </p:txBody>
        </p:sp>
        <p:sp>
          <p:nvSpPr>
            <p:cNvPr id="51216" name="TextBox 15">
              <a:extLst>
                <a:ext uri="{FF2B5EF4-FFF2-40B4-BE49-F238E27FC236}">
                  <a16:creationId xmlns:a16="http://schemas.microsoft.com/office/drawing/2014/main" id="{8D3A1312-4D64-4EA7-9539-535E80E52772}"/>
                </a:ext>
              </a:extLst>
            </p:cNvPr>
            <p:cNvSpPr txBox="1">
              <a:spLocks noChangeArrowheads="1"/>
            </p:cNvSpPr>
            <p:nvPr/>
          </p:nvSpPr>
          <p:spPr bwMode="auto">
            <a:xfrm>
              <a:off x="7007023" y="1815673"/>
              <a:ext cx="773113"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Wholesaling &amp; Retailing</a:t>
              </a:r>
            </a:p>
          </p:txBody>
        </p:sp>
        <p:sp>
          <p:nvSpPr>
            <p:cNvPr id="51217" name="TextBox 16">
              <a:extLst>
                <a:ext uri="{FF2B5EF4-FFF2-40B4-BE49-F238E27FC236}">
                  <a16:creationId xmlns:a16="http://schemas.microsoft.com/office/drawing/2014/main" id="{4F373471-FB93-429A-B8CA-E3BC0F76B5B1}"/>
                </a:ext>
              </a:extLst>
            </p:cNvPr>
            <p:cNvSpPr txBox="1">
              <a:spLocks noChangeArrowheads="1"/>
            </p:cNvSpPr>
            <p:nvPr/>
          </p:nvSpPr>
          <p:spPr bwMode="auto">
            <a:xfrm>
              <a:off x="5906302" y="3587788"/>
              <a:ext cx="77628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Leasing &amp; Business Services</a:t>
              </a:r>
            </a:p>
          </p:txBody>
        </p:sp>
        <p:sp>
          <p:nvSpPr>
            <p:cNvPr id="51218" name="TextBox 17">
              <a:extLst>
                <a:ext uri="{FF2B5EF4-FFF2-40B4-BE49-F238E27FC236}">
                  <a16:creationId xmlns:a16="http://schemas.microsoft.com/office/drawing/2014/main" id="{2EC963DB-6812-4ED8-9714-05F7BD5D079F}"/>
                </a:ext>
              </a:extLst>
            </p:cNvPr>
            <p:cNvSpPr txBox="1">
              <a:spLocks noChangeArrowheads="1"/>
            </p:cNvSpPr>
            <p:nvPr/>
          </p:nvSpPr>
          <p:spPr bwMode="auto">
            <a:xfrm>
              <a:off x="8212512" y="3594342"/>
              <a:ext cx="5854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IT &amp; Software</a:t>
              </a:r>
            </a:p>
          </p:txBody>
        </p:sp>
        <p:sp>
          <p:nvSpPr>
            <p:cNvPr id="51219" name="TextBox 18">
              <a:extLst>
                <a:ext uri="{FF2B5EF4-FFF2-40B4-BE49-F238E27FC236}">
                  <a16:creationId xmlns:a16="http://schemas.microsoft.com/office/drawing/2014/main" id="{C2B8DB43-510B-49C7-8DD5-77575508F732}"/>
                </a:ext>
              </a:extLst>
            </p:cNvPr>
            <p:cNvSpPr txBox="1">
              <a:spLocks noChangeArrowheads="1"/>
            </p:cNvSpPr>
            <p:nvPr/>
          </p:nvSpPr>
          <p:spPr bwMode="auto">
            <a:xfrm>
              <a:off x="7004051" y="3594342"/>
              <a:ext cx="777875"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Transport, Warehousing &amp; Postal </a:t>
              </a:r>
            </a:p>
          </p:txBody>
        </p:sp>
        <p:sp>
          <p:nvSpPr>
            <p:cNvPr id="36" name="TextBox 15">
              <a:extLst>
                <a:ext uri="{FF2B5EF4-FFF2-40B4-BE49-F238E27FC236}">
                  <a16:creationId xmlns:a16="http://schemas.microsoft.com/office/drawing/2014/main" id="{9C56E763-B9C5-4878-959A-2A95540098CB}"/>
                </a:ext>
              </a:extLst>
            </p:cNvPr>
            <p:cNvSpPr txBox="1">
              <a:spLocks noChangeArrowheads="1"/>
            </p:cNvSpPr>
            <p:nvPr/>
          </p:nvSpPr>
          <p:spPr bwMode="auto">
            <a:xfrm rot="2912887">
              <a:off x="5146419" y="5441122"/>
              <a:ext cx="544009"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None</a:t>
              </a:r>
            </a:p>
          </p:txBody>
        </p:sp>
        <p:sp>
          <p:nvSpPr>
            <p:cNvPr id="37" name="TextBox 15">
              <a:extLst>
                <a:ext uri="{FF2B5EF4-FFF2-40B4-BE49-F238E27FC236}">
                  <a16:creationId xmlns:a16="http://schemas.microsoft.com/office/drawing/2014/main" id="{E54A0B2F-F703-4580-B6CD-3DEDFB11405A}"/>
                </a:ext>
              </a:extLst>
            </p:cNvPr>
            <p:cNvSpPr txBox="1">
              <a:spLocks noChangeArrowheads="1"/>
            </p:cNvSpPr>
            <p:nvPr/>
          </p:nvSpPr>
          <p:spPr bwMode="auto">
            <a:xfrm rot="2912887">
              <a:off x="4975408" y="5374728"/>
              <a:ext cx="377966"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Very strict</a:t>
              </a:r>
            </a:p>
          </p:txBody>
        </p:sp>
        <p:sp>
          <p:nvSpPr>
            <p:cNvPr id="38" name="TextBox 15">
              <a:extLst>
                <a:ext uri="{FF2B5EF4-FFF2-40B4-BE49-F238E27FC236}">
                  <a16:creationId xmlns:a16="http://schemas.microsoft.com/office/drawing/2014/main" id="{4B40BD84-09D8-480C-B8BA-6FF3685A0297}"/>
                </a:ext>
              </a:extLst>
            </p:cNvPr>
            <p:cNvSpPr txBox="1">
              <a:spLocks noChangeArrowheads="1"/>
            </p:cNvSpPr>
            <p:nvPr/>
          </p:nvSpPr>
          <p:spPr bwMode="auto">
            <a:xfrm rot="2912887">
              <a:off x="4730604" y="5433837"/>
              <a:ext cx="537994"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Not very strict</a:t>
              </a:r>
            </a:p>
          </p:txBody>
        </p:sp>
        <p:sp>
          <p:nvSpPr>
            <p:cNvPr id="39" name="TextBox 15">
              <a:extLst>
                <a:ext uri="{FF2B5EF4-FFF2-40B4-BE49-F238E27FC236}">
                  <a16:creationId xmlns:a16="http://schemas.microsoft.com/office/drawing/2014/main" id="{46D154AF-43BF-4085-8A98-C555BCBB26D5}"/>
                </a:ext>
              </a:extLst>
            </p:cNvPr>
            <p:cNvSpPr txBox="1">
              <a:spLocks noChangeArrowheads="1"/>
            </p:cNvSpPr>
            <p:nvPr/>
          </p:nvSpPr>
          <p:spPr bwMode="auto">
            <a:xfrm rot="2912887">
              <a:off x="5353669" y="5424841"/>
              <a:ext cx="537994"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Strict</a:t>
              </a:r>
            </a:p>
          </p:txBody>
        </p:sp>
        <p:sp>
          <p:nvSpPr>
            <p:cNvPr id="40" name="TextBox 15">
              <a:extLst>
                <a:ext uri="{FF2B5EF4-FFF2-40B4-BE49-F238E27FC236}">
                  <a16:creationId xmlns:a16="http://schemas.microsoft.com/office/drawing/2014/main" id="{BE9C72D8-8043-4723-A065-D8018F7774B6}"/>
                </a:ext>
              </a:extLst>
            </p:cNvPr>
            <p:cNvSpPr txBox="1">
              <a:spLocks noChangeArrowheads="1"/>
            </p:cNvSpPr>
            <p:nvPr/>
          </p:nvSpPr>
          <p:spPr bwMode="auto">
            <a:xfrm rot="2912887">
              <a:off x="6256164" y="5429530"/>
              <a:ext cx="544009"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None</a:t>
              </a:r>
            </a:p>
          </p:txBody>
        </p:sp>
        <p:sp>
          <p:nvSpPr>
            <p:cNvPr id="41" name="TextBox 15">
              <a:extLst>
                <a:ext uri="{FF2B5EF4-FFF2-40B4-BE49-F238E27FC236}">
                  <a16:creationId xmlns:a16="http://schemas.microsoft.com/office/drawing/2014/main" id="{CF7FCDA5-5535-4679-A823-C8EB94461082}"/>
                </a:ext>
              </a:extLst>
            </p:cNvPr>
            <p:cNvSpPr txBox="1">
              <a:spLocks noChangeArrowheads="1"/>
            </p:cNvSpPr>
            <p:nvPr/>
          </p:nvSpPr>
          <p:spPr bwMode="auto">
            <a:xfrm rot="2912887">
              <a:off x="6074577" y="5373379"/>
              <a:ext cx="377966"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Very strict</a:t>
              </a:r>
            </a:p>
          </p:txBody>
        </p:sp>
        <p:sp>
          <p:nvSpPr>
            <p:cNvPr id="42" name="TextBox 15">
              <a:extLst>
                <a:ext uri="{FF2B5EF4-FFF2-40B4-BE49-F238E27FC236}">
                  <a16:creationId xmlns:a16="http://schemas.microsoft.com/office/drawing/2014/main" id="{E8D7EAD8-7C27-4A07-9604-0DA8B646D6E9}"/>
                </a:ext>
              </a:extLst>
            </p:cNvPr>
            <p:cNvSpPr txBox="1">
              <a:spLocks noChangeArrowheads="1"/>
            </p:cNvSpPr>
            <p:nvPr/>
          </p:nvSpPr>
          <p:spPr bwMode="auto">
            <a:xfrm rot="2912887">
              <a:off x="5829773" y="5432488"/>
              <a:ext cx="537994"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Not very strict</a:t>
              </a:r>
            </a:p>
          </p:txBody>
        </p:sp>
        <p:sp>
          <p:nvSpPr>
            <p:cNvPr id="43" name="TextBox 15">
              <a:extLst>
                <a:ext uri="{FF2B5EF4-FFF2-40B4-BE49-F238E27FC236}">
                  <a16:creationId xmlns:a16="http://schemas.microsoft.com/office/drawing/2014/main" id="{AF7C4E2B-83BA-4B90-A812-4AD87184810F}"/>
                </a:ext>
              </a:extLst>
            </p:cNvPr>
            <p:cNvSpPr txBox="1">
              <a:spLocks noChangeArrowheads="1"/>
            </p:cNvSpPr>
            <p:nvPr/>
          </p:nvSpPr>
          <p:spPr bwMode="auto">
            <a:xfrm rot="2912887">
              <a:off x="6464791" y="5441421"/>
              <a:ext cx="537994"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Strict</a:t>
              </a:r>
            </a:p>
          </p:txBody>
        </p:sp>
        <p:sp>
          <p:nvSpPr>
            <p:cNvPr id="48" name="TextBox 15">
              <a:extLst>
                <a:ext uri="{FF2B5EF4-FFF2-40B4-BE49-F238E27FC236}">
                  <a16:creationId xmlns:a16="http://schemas.microsoft.com/office/drawing/2014/main" id="{CDCCB05B-FB0A-432F-853C-E434B6103C58}"/>
                </a:ext>
              </a:extLst>
            </p:cNvPr>
            <p:cNvSpPr txBox="1">
              <a:spLocks noChangeArrowheads="1"/>
            </p:cNvSpPr>
            <p:nvPr/>
          </p:nvSpPr>
          <p:spPr bwMode="auto">
            <a:xfrm rot="2912887">
              <a:off x="7351431" y="5436603"/>
              <a:ext cx="544009"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None</a:t>
              </a:r>
            </a:p>
          </p:txBody>
        </p:sp>
        <p:sp>
          <p:nvSpPr>
            <p:cNvPr id="49" name="TextBox 15">
              <a:extLst>
                <a:ext uri="{FF2B5EF4-FFF2-40B4-BE49-F238E27FC236}">
                  <a16:creationId xmlns:a16="http://schemas.microsoft.com/office/drawing/2014/main" id="{FE96ED8B-F398-4005-9178-2A283250E7AA}"/>
                </a:ext>
              </a:extLst>
            </p:cNvPr>
            <p:cNvSpPr txBox="1">
              <a:spLocks noChangeArrowheads="1"/>
            </p:cNvSpPr>
            <p:nvPr/>
          </p:nvSpPr>
          <p:spPr bwMode="auto">
            <a:xfrm rot="2912887">
              <a:off x="7181838" y="5372028"/>
              <a:ext cx="377966"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Very strict</a:t>
              </a:r>
            </a:p>
          </p:txBody>
        </p:sp>
        <p:sp>
          <p:nvSpPr>
            <p:cNvPr id="50" name="TextBox 15">
              <a:extLst>
                <a:ext uri="{FF2B5EF4-FFF2-40B4-BE49-F238E27FC236}">
                  <a16:creationId xmlns:a16="http://schemas.microsoft.com/office/drawing/2014/main" id="{23F6717D-4509-4AE2-AD54-5BBDB83290F5}"/>
                </a:ext>
              </a:extLst>
            </p:cNvPr>
            <p:cNvSpPr txBox="1">
              <a:spLocks noChangeArrowheads="1"/>
            </p:cNvSpPr>
            <p:nvPr/>
          </p:nvSpPr>
          <p:spPr bwMode="auto">
            <a:xfrm rot="2912887">
              <a:off x="6945125" y="5431138"/>
              <a:ext cx="537994"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Not very strict</a:t>
              </a:r>
            </a:p>
          </p:txBody>
        </p:sp>
        <p:sp>
          <p:nvSpPr>
            <p:cNvPr id="51" name="TextBox 15">
              <a:extLst>
                <a:ext uri="{FF2B5EF4-FFF2-40B4-BE49-F238E27FC236}">
                  <a16:creationId xmlns:a16="http://schemas.microsoft.com/office/drawing/2014/main" id="{4130B286-B401-4606-8252-0835CA45A20D}"/>
                </a:ext>
              </a:extLst>
            </p:cNvPr>
            <p:cNvSpPr txBox="1">
              <a:spLocks noChangeArrowheads="1"/>
            </p:cNvSpPr>
            <p:nvPr/>
          </p:nvSpPr>
          <p:spPr bwMode="auto">
            <a:xfrm rot="2912887">
              <a:off x="7563959" y="5431979"/>
              <a:ext cx="537994"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Strict</a:t>
              </a:r>
            </a:p>
          </p:txBody>
        </p:sp>
        <p:sp>
          <p:nvSpPr>
            <p:cNvPr id="52" name="TextBox 15">
              <a:extLst>
                <a:ext uri="{FF2B5EF4-FFF2-40B4-BE49-F238E27FC236}">
                  <a16:creationId xmlns:a16="http://schemas.microsoft.com/office/drawing/2014/main" id="{7662764A-32BD-4575-8959-DE60455DA3D4}"/>
                </a:ext>
              </a:extLst>
            </p:cNvPr>
            <p:cNvSpPr txBox="1">
              <a:spLocks noChangeArrowheads="1"/>
            </p:cNvSpPr>
            <p:nvPr/>
          </p:nvSpPr>
          <p:spPr bwMode="auto">
            <a:xfrm rot="2912887">
              <a:off x="8461811" y="5438022"/>
              <a:ext cx="544009"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None</a:t>
              </a:r>
            </a:p>
          </p:txBody>
        </p:sp>
        <p:sp>
          <p:nvSpPr>
            <p:cNvPr id="53" name="TextBox 15">
              <a:extLst>
                <a:ext uri="{FF2B5EF4-FFF2-40B4-BE49-F238E27FC236}">
                  <a16:creationId xmlns:a16="http://schemas.microsoft.com/office/drawing/2014/main" id="{FF82F58E-225A-4082-8E15-013F6702C71C}"/>
                </a:ext>
              </a:extLst>
            </p:cNvPr>
            <p:cNvSpPr txBox="1">
              <a:spLocks noChangeArrowheads="1"/>
            </p:cNvSpPr>
            <p:nvPr/>
          </p:nvSpPr>
          <p:spPr bwMode="auto">
            <a:xfrm rot="2912887">
              <a:off x="8290446" y="5372030"/>
              <a:ext cx="377966"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Very strict</a:t>
              </a:r>
            </a:p>
          </p:txBody>
        </p:sp>
        <p:sp>
          <p:nvSpPr>
            <p:cNvPr id="54" name="TextBox 15">
              <a:extLst>
                <a:ext uri="{FF2B5EF4-FFF2-40B4-BE49-F238E27FC236}">
                  <a16:creationId xmlns:a16="http://schemas.microsoft.com/office/drawing/2014/main" id="{13A02E21-A883-412A-B640-921A90883F5D}"/>
                </a:ext>
              </a:extLst>
            </p:cNvPr>
            <p:cNvSpPr txBox="1">
              <a:spLocks noChangeArrowheads="1"/>
            </p:cNvSpPr>
            <p:nvPr/>
          </p:nvSpPr>
          <p:spPr bwMode="auto">
            <a:xfrm rot="2912887">
              <a:off x="8045642" y="5431139"/>
              <a:ext cx="537994"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Not very strict</a:t>
              </a:r>
            </a:p>
          </p:txBody>
        </p:sp>
        <p:sp>
          <p:nvSpPr>
            <p:cNvPr id="55" name="TextBox 15">
              <a:extLst>
                <a:ext uri="{FF2B5EF4-FFF2-40B4-BE49-F238E27FC236}">
                  <a16:creationId xmlns:a16="http://schemas.microsoft.com/office/drawing/2014/main" id="{FA9BAF75-B865-41C3-BFD3-7831D1B7D1F5}"/>
                </a:ext>
              </a:extLst>
            </p:cNvPr>
            <p:cNvSpPr txBox="1">
              <a:spLocks noChangeArrowheads="1"/>
            </p:cNvSpPr>
            <p:nvPr/>
          </p:nvSpPr>
          <p:spPr bwMode="auto">
            <a:xfrm rot="2912887">
              <a:off x="8689871" y="5413925"/>
              <a:ext cx="459262"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Strict</a:t>
              </a:r>
            </a:p>
          </p:txBody>
        </p:sp>
        <p:sp>
          <p:nvSpPr>
            <p:cNvPr id="56" name="TextBox 18">
              <a:extLst>
                <a:ext uri="{FF2B5EF4-FFF2-40B4-BE49-F238E27FC236}">
                  <a16:creationId xmlns:a16="http://schemas.microsoft.com/office/drawing/2014/main" id="{8C52E8D2-7DC5-4582-91B7-F2E2B072614A}"/>
                </a:ext>
              </a:extLst>
            </p:cNvPr>
            <p:cNvSpPr txBox="1">
              <a:spLocks noChangeArrowheads="1"/>
            </p:cNvSpPr>
            <p:nvPr/>
          </p:nvSpPr>
          <p:spPr bwMode="auto">
            <a:xfrm>
              <a:off x="6999296" y="3587789"/>
              <a:ext cx="777875"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Transportation, Warehousing &amp; Postal </a:t>
              </a:r>
            </a:p>
          </p:txBody>
        </p:sp>
      </p:gr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标题 1">
            <a:extLst>
              <a:ext uri="{FF2B5EF4-FFF2-40B4-BE49-F238E27FC236}">
                <a16:creationId xmlns:a16="http://schemas.microsoft.com/office/drawing/2014/main" id="{23519410-AC78-4338-93E2-356E7B05FC85}"/>
              </a:ext>
            </a:extLst>
          </p:cNvPr>
          <p:cNvSpPr>
            <a:spLocks noGrp="1"/>
          </p:cNvSpPr>
          <p:nvPr>
            <p:ph type="title"/>
          </p:nvPr>
        </p:nvSpPr>
        <p:spPr/>
        <p:txBody>
          <a:bodyPr/>
          <a:lstStyle/>
          <a:p>
            <a:endParaRPr lang="zh-CN" altLang="en-US"/>
          </a:p>
        </p:txBody>
      </p:sp>
      <p:sp>
        <p:nvSpPr>
          <p:cNvPr id="52227" name="内容占位符 2">
            <a:extLst>
              <a:ext uri="{FF2B5EF4-FFF2-40B4-BE49-F238E27FC236}">
                <a16:creationId xmlns:a16="http://schemas.microsoft.com/office/drawing/2014/main" id="{CF38F3CF-4240-4395-91AB-4653DEE42FE9}"/>
              </a:ext>
            </a:extLst>
          </p:cNvPr>
          <p:cNvSpPr>
            <a:spLocks noGrp="1"/>
          </p:cNvSpPr>
          <p:nvPr>
            <p:ph idx="1"/>
          </p:nvPr>
        </p:nvSpPr>
        <p:spPr/>
        <p:txBody>
          <a:bodyPr/>
          <a:lstStyle/>
          <a:p>
            <a:r>
              <a:rPr lang="en-US" altLang="zh-CN" sz="2000" dirty="0"/>
              <a:t>Budgeting</a:t>
            </a:r>
            <a:endParaRPr lang="zh-CN" altLang="en-US" sz="2000" dirty="0"/>
          </a:p>
        </p:txBody>
      </p:sp>
      <p:grpSp>
        <p:nvGrpSpPr>
          <p:cNvPr id="2" name="Group 1">
            <a:extLst>
              <a:ext uri="{FF2B5EF4-FFF2-40B4-BE49-F238E27FC236}">
                <a16:creationId xmlns:a16="http://schemas.microsoft.com/office/drawing/2014/main" id="{EA2F2865-7544-4148-977E-5AE5EE67A703}"/>
              </a:ext>
            </a:extLst>
          </p:cNvPr>
          <p:cNvGrpSpPr/>
          <p:nvPr/>
        </p:nvGrpSpPr>
        <p:grpSpPr>
          <a:xfrm>
            <a:off x="448617" y="2060575"/>
            <a:ext cx="3618558" cy="2663825"/>
            <a:chOff x="448617" y="2060575"/>
            <a:chExt cx="3618558" cy="2663825"/>
          </a:xfrm>
        </p:grpSpPr>
        <p:pic>
          <p:nvPicPr>
            <p:cNvPr id="52228" name="图片 3">
              <a:extLst>
                <a:ext uri="{FF2B5EF4-FFF2-40B4-BE49-F238E27FC236}">
                  <a16:creationId xmlns:a16="http://schemas.microsoft.com/office/drawing/2014/main" id="{4A091DE2-E77A-4BAB-9C76-A29C279862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2060575"/>
              <a:ext cx="3527425"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3">
              <a:extLst>
                <a:ext uri="{FF2B5EF4-FFF2-40B4-BE49-F238E27FC236}">
                  <a16:creationId xmlns:a16="http://schemas.microsoft.com/office/drawing/2014/main" id="{253F34F1-6E6E-46CB-9609-8B34FE0E5461}"/>
                </a:ext>
              </a:extLst>
            </p:cNvPr>
            <p:cNvSpPr txBox="1">
              <a:spLocks noChangeArrowheads="1"/>
            </p:cNvSpPr>
            <p:nvPr/>
          </p:nvSpPr>
          <p:spPr bwMode="auto">
            <a:xfrm>
              <a:off x="539750" y="2974010"/>
              <a:ext cx="214313"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Micro</a:t>
              </a:r>
              <a:endParaRPr lang="zh-CN" altLang="en-US" sz="600" dirty="0"/>
            </a:p>
          </p:txBody>
        </p:sp>
        <p:sp>
          <p:nvSpPr>
            <p:cNvPr id="7" name="TextBox 3">
              <a:extLst>
                <a:ext uri="{FF2B5EF4-FFF2-40B4-BE49-F238E27FC236}">
                  <a16:creationId xmlns:a16="http://schemas.microsoft.com/office/drawing/2014/main" id="{EC37F887-C44F-4B90-B444-222A91D839C1}"/>
                </a:ext>
              </a:extLst>
            </p:cNvPr>
            <p:cNvSpPr txBox="1">
              <a:spLocks noChangeArrowheads="1"/>
            </p:cNvSpPr>
            <p:nvPr/>
          </p:nvSpPr>
          <p:spPr bwMode="auto">
            <a:xfrm>
              <a:off x="536035" y="3576664"/>
              <a:ext cx="214313"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Small</a:t>
              </a:r>
              <a:endParaRPr lang="zh-CN" altLang="en-US" sz="600" dirty="0"/>
            </a:p>
          </p:txBody>
        </p:sp>
        <p:sp>
          <p:nvSpPr>
            <p:cNvPr id="8" name="TextBox 3">
              <a:extLst>
                <a:ext uri="{FF2B5EF4-FFF2-40B4-BE49-F238E27FC236}">
                  <a16:creationId xmlns:a16="http://schemas.microsoft.com/office/drawing/2014/main" id="{06582193-1A2E-47D4-92BF-3943C243B93F}"/>
                </a:ext>
              </a:extLst>
            </p:cNvPr>
            <p:cNvSpPr txBox="1">
              <a:spLocks noChangeArrowheads="1"/>
            </p:cNvSpPr>
            <p:nvPr/>
          </p:nvSpPr>
          <p:spPr bwMode="auto">
            <a:xfrm>
              <a:off x="448617" y="4157513"/>
              <a:ext cx="298360"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Medium</a:t>
              </a:r>
              <a:endParaRPr lang="zh-CN" altLang="en-US" sz="600" dirty="0"/>
            </a:p>
          </p:txBody>
        </p:sp>
        <p:sp>
          <p:nvSpPr>
            <p:cNvPr id="9" name="TextBox 3">
              <a:extLst>
                <a:ext uri="{FF2B5EF4-FFF2-40B4-BE49-F238E27FC236}">
                  <a16:creationId xmlns:a16="http://schemas.microsoft.com/office/drawing/2014/main" id="{5805B7AA-B4FA-449B-AFC7-9499996D2DC2}"/>
                </a:ext>
              </a:extLst>
            </p:cNvPr>
            <p:cNvSpPr txBox="1">
              <a:spLocks noChangeArrowheads="1"/>
            </p:cNvSpPr>
            <p:nvPr/>
          </p:nvSpPr>
          <p:spPr bwMode="auto">
            <a:xfrm>
              <a:off x="526565" y="2393161"/>
              <a:ext cx="214313"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Large</a:t>
              </a:r>
              <a:endParaRPr lang="zh-CN" altLang="en-US" sz="600" dirty="0"/>
            </a:p>
          </p:txBody>
        </p:sp>
      </p:grpSp>
      <p:grpSp>
        <p:nvGrpSpPr>
          <p:cNvPr id="3" name="Group 2">
            <a:extLst>
              <a:ext uri="{FF2B5EF4-FFF2-40B4-BE49-F238E27FC236}">
                <a16:creationId xmlns:a16="http://schemas.microsoft.com/office/drawing/2014/main" id="{F2D67AD9-F3A8-4BA6-B62E-66CCAFBCC73A}"/>
              </a:ext>
            </a:extLst>
          </p:cNvPr>
          <p:cNvGrpSpPr/>
          <p:nvPr/>
        </p:nvGrpSpPr>
        <p:grpSpPr>
          <a:xfrm>
            <a:off x="4572000" y="1916113"/>
            <a:ext cx="4572000" cy="3647808"/>
            <a:chOff x="4572000" y="1916113"/>
            <a:chExt cx="4572000" cy="3647808"/>
          </a:xfrm>
        </p:grpSpPr>
        <p:pic>
          <p:nvPicPr>
            <p:cNvPr id="52229" name="图片 4">
              <a:extLst>
                <a:ext uri="{FF2B5EF4-FFF2-40B4-BE49-F238E27FC236}">
                  <a16:creationId xmlns:a16="http://schemas.microsoft.com/office/drawing/2014/main" id="{0CC53F23-5925-40EB-8ACD-DBAA1F1FD9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916113"/>
              <a:ext cx="45720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1">
              <a:extLst>
                <a:ext uri="{FF2B5EF4-FFF2-40B4-BE49-F238E27FC236}">
                  <a16:creationId xmlns:a16="http://schemas.microsoft.com/office/drawing/2014/main" id="{F82936F7-403A-43CD-9755-730554E2FD38}"/>
                </a:ext>
              </a:extLst>
            </p:cNvPr>
            <p:cNvSpPr txBox="1">
              <a:spLocks noChangeArrowheads="1"/>
            </p:cNvSpPr>
            <p:nvPr/>
          </p:nvSpPr>
          <p:spPr bwMode="auto">
            <a:xfrm rot="2700000">
              <a:off x="4993234" y="4978900"/>
              <a:ext cx="479425"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Construction</a:t>
              </a:r>
              <a:endParaRPr lang="zh-CN" altLang="en-US" sz="600" dirty="0"/>
            </a:p>
          </p:txBody>
        </p:sp>
        <p:sp>
          <p:nvSpPr>
            <p:cNvPr id="11" name="TextBox 12">
              <a:extLst>
                <a:ext uri="{FF2B5EF4-FFF2-40B4-BE49-F238E27FC236}">
                  <a16:creationId xmlns:a16="http://schemas.microsoft.com/office/drawing/2014/main" id="{284C060F-0F59-4B88-B45C-41107BEECE05}"/>
                </a:ext>
              </a:extLst>
            </p:cNvPr>
            <p:cNvSpPr txBox="1">
              <a:spLocks noChangeArrowheads="1"/>
            </p:cNvSpPr>
            <p:nvPr/>
          </p:nvSpPr>
          <p:spPr bwMode="auto">
            <a:xfrm rot="2645667">
              <a:off x="6532118" y="4989461"/>
              <a:ext cx="508000"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Manufacturing</a:t>
              </a:r>
              <a:endParaRPr lang="zh-CN" altLang="en-US" sz="600" dirty="0"/>
            </a:p>
          </p:txBody>
        </p:sp>
        <p:sp>
          <p:nvSpPr>
            <p:cNvPr id="12" name="TextBox 13">
              <a:extLst>
                <a:ext uri="{FF2B5EF4-FFF2-40B4-BE49-F238E27FC236}">
                  <a16:creationId xmlns:a16="http://schemas.microsoft.com/office/drawing/2014/main" id="{56222976-2996-4D52-BE8A-2CAF58D7737A}"/>
                </a:ext>
              </a:extLst>
            </p:cNvPr>
            <p:cNvSpPr txBox="1">
              <a:spLocks noChangeArrowheads="1"/>
            </p:cNvSpPr>
            <p:nvPr/>
          </p:nvSpPr>
          <p:spPr bwMode="auto">
            <a:xfrm rot="2798267">
              <a:off x="5389318" y="5048550"/>
              <a:ext cx="819150"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Agriculture, Forestry, Husbandry &amp; Fishery</a:t>
              </a:r>
            </a:p>
          </p:txBody>
        </p:sp>
        <p:sp>
          <p:nvSpPr>
            <p:cNvPr id="13" name="TextBox 14">
              <a:extLst>
                <a:ext uri="{FF2B5EF4-FFF2-40B4-BE49-F238E27FC236}">
                  <a16:creationId xmlns:a16="http://schemas.microsoft.com/office/drawing/2014/main" id="{8F68AAE3-26E0-4C9C-A74D-9AD2D335F9CA}"/>
                </a:ext>
              </a:extLst>
            </p:cNvPr>
            <p:cNvSpPr txBox="1">
              <a:spLocks noChangeArrowheads="1"/>
            </p:cNvSpPr>
            <p:nvPr/>
          </p:nvSpPr>
          <p:spPr bwMode="auto">
            <a:xfrm rot="2700000">
              <a:off x="7021568" y="5003449"/>
              <a:ext cx="6381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Accommodation &amp; Catering</a:t>
              </a:r>
            </a:p>
          </p:txBody>
        </p:sp>
        <p:sp>
          <p:nvSpPr>
            <p:cNvPr id="14" name="TextBox 15">
              <a:extLst>
                <a:ext uri="{FF2B5EF4-FFF2-40B4-BE49-F238E27FC236}">
                  <a16:creationId xmlns:a16="http://schemas.microsoft.com/office/drawing/2014/main" id="{1D45669B-B26B-49BC-9EDC-78A1F6C6B09F}"/>
                </a:ext>
              </a:extLst>
            </p:cNvPr>
            <p:cNvSpPr txBox="1">
              <a:spLocks noChangeArrowheads="1"/>
            </p:cNvSpPr>
            <p:nvPr/>
          </p:nvSpPr>
          <p:spPr bwMode="auto">
            <a:xfrm rot="2802101">
              <a:off x="5984210" y="5063799"/>
              <a:ext cx="773113"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Wholesaling &amp; Retailing</a:t>
              </a:r>
            </a:p>
          </p:txBody>
        </p:sp>
        <p:sp>
          <p:nvSpPr>
            <p:cNvPr id="15" name="TextBox 16">
              <a:extLst>
                <a:ext uri="{FF2B5EF4-FFF2-40B4-BE49-F238E27FC236}">
                  <a16:creationId xmlns:a16="http://schemas.microsoft.com/office/drawing/2014/main" id="{0D882BED-A7CE-4EAC-80F4-746448E5572D}"/>
                </a:ext>
              </a:extLst>
            </p:cNvPr>
            <p:cNvSpPr txBox="1">
              <a:spLocks noChangeArrowheads="1"/>
            </p:cNvSpPr>
            <p:nvPr/>
          </p:nvSpPr>
          <p:spPr bwMode="auto">
            <a:xfrm rot="2700000">
              <a:off x="7504835" y="5083444"/>
              <a:ext cx="77628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Leasing &amp; Business Services</a:t>
              </a:r>
            </a:p>
          </p:txBody>
        </p:sp>
        <p:sp>
          <p:nvSpPr>
            <p:cNvPr id="16" name="TextBox 17">
              <a:extLst>
                <a:ext uri="{FF2B5EF4-FFF2-40B4-BE49-F238E27FC236}">
                  <a16:creationId xmlns:a16="http://schemas.microsoft.com/office/drawing/2014/main" id="{BBBEFA6D-FDDE-4847-BC64-5F1F008D085F}"/>
                </a:ext>
              </a:extLst>
            </p:cNvPr>
            <p:cNvSpPr txBox="1">
              <a:spLocks noChangeArrowheads="1"/>
            </p:cNvSpPr>
            <p:nvPr/>
          </p:nvSpPr>
          <p:spPr bwMode="auto">
            <a:xfrm rot="2700000">
              <a:off x="8577581" y="5022307"/>
              <a:ext cx="5854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IT &amp; Software</a:t>
              </a:r>
            </a:p>
          </p:txBody>
        </p:sp>
        <p:sp>
          <p:nvSpPr>
            <p:cNvPr id="17" name="TextBox 18">
              <a:extLst>
                <a:ext uri="{FF2B5EF4-FFF2-40B4-BE49-F238E27FC236}">
                  <a16:creationId xmlns:a16="http://schemas.microsoft.com/office/drawing/2014/main" id="{FACBE7D7-A63C-493C-9D2E-214B0DF25910}"/>
                </a:ext>
              </a:extLst>
            </p:cNvPr>
            <p:cNvSpPr txBox="1">
              <a:spLocks noChangeArrowheads="1"/>
            </p:cNvSpPr>
            <p:nvPr/>
          </p:nvSpPr>
          <p:spPr bwMode="auto">
            <a:xfrm rot="2700000">
              <a:off x="7985291" y="5059189"/>
              <a:ext cx="777875"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Transportation, Warehousing &amp; Postal </a:t>
              </a:r>
            </a:p>
          </p:txBody>
        </p:sp>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标题 1">
            <a:extLst>
              <a:ext uri="{FF2B5EF4-FFF2-40B4-BE49-F238E27FC236}">
                <a16:creationId xmlns:a16="http://schemas.microsoft.com/office/drawing/2014/main" id="{9121A9C9-8FE5-48FA-8406-C9FE04040774}"/>
              </a:ext>
            </a:extLst>
          </p:cNvPr>
          <p:cNvSpPr>
            <a:spLocks noGrp="1"/>
          </p:cNvSpPr>
          <p:nvPr>
            <p:ph type="title"/>
          </p:nvPr>
        </p:nvSpPr>
        <p:spPr>
          <a:xfrm>
            <a:off x="285749" y="-71438"/>
            <a:ext cx="8361363" cy="1141413"/>
          </a:xfrm>
        </p:spPr>
        <p:txBody>
          <a:bodyPr/>
          <a:lstStyle/>
          <a:p>
            <a:r>
              <a:rPr lang="en-US" altLang="zh-CN" sz="3600" b="0" dirty="0"/>
              <a:t>Financial management: fundraising</a:t>
            </a:r>
            <a:endParaRPr lang="zh-CN" altLang="en-US" sz="3600" b="0" dirty="0"/>
          </a:p>
        </p:txBody>
      </p:sp>
      <p:sp>
        <p:nvSpPr>
          <p:cNvPr id="53251" name="内容占位符 2">
            <a:extLst>
              <a:ext uri="{FF2B5EF4-FFF2-40B4-BE49-F238E27FC236}">
                <a16:creationId xmlns:a16="http://schemas.microsoft.com/office/drawing/2014/main" id="{C30C1D79-6CC8-4C17-9B69-117430F35C83}"/>
              </a:ext>
            </a:extLst>
          </p:cNvPr>
          <p:cNvSpPr>
            <a:spLocks noGrp="1"/>
          </p:cNvSpPr>
          <p:nvPr>
            <p:ph idx="1"/>
          </p:nvPr>
        </p:nvSpPr>
        <p:spPr>
          <a:xfrm>
            <a:off x="417513" y="1484313"/>
            <a:ext cx="8229600" cy="2166937"/>
          </a:xfrm>
        </p:spPr>
        <p:txBody>
          <a:bodyPr/>
          <a:lstStyle/>
          <a:p>
            <a:r>
              <a:rPr lang="en-US" altLang="zh-CN" sz="2400" dirty="0"/>
              <a:t>Channels</a:t>
            </a:r>
            <a:endParaRPr lang="zh-CN" altLang="en-US" sz="2400" dirty="0"/>
          </a:p>
        </p:txBody>
      </p:sp>
      <p:grpSp>
        <p:nvGrpSpPr>
          <p:cNvPr id="3" name="Group 2">
            <a:extLst>
              <a:ext uri="{FF2B5EF4-FFF2-40B4-BE49-F238E27FC236}">
                <a16:creationId xmlns:a16="http://schemas.microsoft.com/office/drawing/2014/main" id="{0B702F39-6678-4D47-95B1-5EAF50041643}"/>
              </a:ext>
            </a:extLst>
          </p:cNvPr>
          <p:cNvGrpSpPr/>
          <p:nvPr/>
        </p:nvGrpSpPr>
        <p:grpSpPr>
          <a:xfrm>
            <a:off x="0" y="1989138"/>
            <a:ext cx="4500563" cy="3600450"/>
            <a:chOff x="0" y="1989138"/>
            <a:chExt cx="4500563" cy="3600450"/>
          </a:xfrm>
        </p:grpSpPr>
        <p:pic>
          <p:nvPicPr>
            <p:cNvPr id="53252" name="图片 3">
              <a:extLst>
                <a:ext uri="{FF2B5EF4-FFF2-40B4-BE49-F238E27FC236}">
                  <a16:creationId xmlns:a16="http://schemas.microsoft.com/office/drawing/2014/main" id="{AC72042E-47F3-444B-9EA3-687706D593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89138"/>
              <a:ext cx="450056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3">
              <a:extLst>
                <a:ext uri="{FF2B5EF4-FFF2-40B4-BE49-F238E27FC236}">
                  <a16:creationId xmlns:a16="http://schemas.microsoft.com/office/drawing/2014/main" id="{B9ACB693-DE0D-4E2E-88B4-C4D4B290101D}"/>
                </a:ext>
              </a:extLst>
            </p:cNvPr>
            <p:cNvSpPr txBox="1">
              <a:spLocks noChangeArrowheads="1"/>
            </p:cNvSpPr>
            <p:nvPr/>
          </p:nvSpPr>
          <p:spPr bwMode="auto">
            <a:xfrm>
              <a:off x="744583" y="5382117"/>
              <a:ext cx="214313"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Micro</a:t>
              </a:r>
              <a:endParaRPr lang="zh-CN" altLang="en-US" sz="600" dirty="0"/>
            </a:p>
          </p:txBody>
        </p:sp>
        <p:sp>
          <p:nvSpPr>
            <p:cNvPr id="15" name="TextBox 3">
              <a:extLst>
                <a:ext uri="{FF2B5EF4-FFF2-40B4-BE49-F238E27FC236}">
                  <a16:creationId xmlns:a16="http://schemas.microsoft.com/office/drawing/2014/main" id="{417C580B-A89A-4119-99EC-F9A3A6040FBC}"/>
                </a:ext>
              </a:extLst>
            </p:cNvPr>
            <p:cNvSpPr txBox="1">
              <a:spLocks noChangeArrowheads="1"/>
            </p:cNvSpPr>
            <p:nvPr/>
          </p:nvSpPr>
          <p:spPr bwMode="auto">
            <a:xfrm>
              <a:off x="1092219" y="5375626"/>
              <a:ext cx="214313"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Small</a:t>
              </a:r>
              <a:endParaRPr lang="zh-CN" altLang="en-US" sz="600" dirty="0"/>
            </a:p>
          </p:txBody>
        </p:sp>
        <p:sp>
          <p:nvSpPr>
            <p:cNvPr id="16" name="TextBox 3">
              <a:extLst>
                <a:ext uri="{FF2B5EF4-FFF2-40B4-BE49-F238E27FC236}">
                  <a16:creationId xmlns:a16="http://schemas.microsoft.com/office/drawing/2014/main" id="{0F7CEC92-FFA0-4D44-9746-FCBB9C942182}"/>
                </a:ext>
              </a:extLst>
            </p:cNvPr>
            <p:cNvSpPr txBox="1">
              <a:spLocks noChangeArrowheads="1"/>
            </p:cNvSpPr>
            <p:nvPr/>
          </p:nvSpPr>
          <p:spPr bwMode="auto">
            <a:xfrm>
              <a:off x="1457198" y="5382118"/>
              <a:ext cx="298360"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Medium</a:t>
              </a:r>
              <a:endParaRPr lang="zh-CN" altLang="en-US" sz="600" dirty="0"/>
            </a:p>
          </p:txBody>
        </p:sp>
        <p:sp>
          <p:nvSpPr>
            <p:cNvPr id="17" name="TextBox 3">
              <a:extLst>
                <a:ext uri="{FF2B5EF4-FFF2-40B4-BE49-F238E27FC236}">
                  <a16:creationId xmlns:a16="http://schemas.microsoft.com/office/drawing/2014/main" id="{C00A8C87-B513-41BB-BE07-8E1D3ED3C625}"/>
                </a:ext>
              </a:extLst>
            </p:cNvPr>
            <p:cNvSpPr txBox="1">
              <a:spLocks noChangeArrowheads="1"/>
            </p:cNvSpPr>
            <p:nvPr/>
          </p:nvSpPr>
          <p:spPr bwMode="auto">
            <a:xfrm>
              <a:off x="390225" y="5377410"/>
              <a:ext cx="214313"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Large</a:t>
              </a:r>
              <a:endParaRPr lang="zh-CN" altLang="en-US" sz="600" dirty="0"/>
            </a:p>
          </p:txBody>
        </p:sp>
        <p:sp>
          <p:nvSpPr>
            <p:cNvPr id="18" name="TextBox 3">
              <a:extLst>
                <a:ext uri="{FF2B5EF4-FFF2-40B4-BE49-F238E27FC236}">
                  <a16:creationId xmlns:a16="http://schemas.microsoft.com/office/drawing/2014/main" id="{9156751A-4B46-42E8-B69B-D779BD1803A8}"/>
                </a:ext>
              </a:extLst>
            </p:cNvPr>
            <p:cNvSpPr txBox="1">
              <a:spLocks noChangeArrowheads="1"/>
            </p:cNvSpPr>
            <p:nvPr/>
          </p:nvSpPr>
          <p:spPr bwMode="auto">
            <a:xfrm>
              <a:off x="2339752" y="5172663"/>
              <a:ext cx="63999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Other commercial banks</a:t>
              </a:r>
              <a:endParaRPr lang="zh-CN" altLang="en-US" sz="600" dirty="0"/>
            </a:p>
          </p:txBody>
        </p:sp>
        <p:sp>
          <p:nvSpPr>
            <p:cNvPr id="19" name="TextBox 3">
              <a:extLst>
                <a:ext uri="{FF2B5EF4-FFF2-40B4-BE49-F238E27FC236}">
                  <a16:creationId xmlns:a16="http://schemas.microsoft.com/office/drawing/2014/main" id="{515F29DD-837E-4B4D-ADBC-F2D98BEACEB6}"/>
                </a:ext>
              </a:extLst>
            </p:cNvPr>
            <p:cNvSpPr txBox="1">
              <a:spLocks noChangeArrowheads="1"/>
            </p:cNvSpPr>
            <p:nvPr/>
          </p:nvSpPr>
          <p:spPr bwMode="auto">
            <a:xfrm>
              <a:off x="266668" y="5172663"/>
              <a:ext cx="69222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Shareholders/other companies</a:t>
              </a:r>
              <a:endParaRPr lang="zh-CN" altLang="en-US" sz="600" dirty="0"/>
            </a:p>
          </p:txBody>
        </p:sp>
        <p:sp>
          <p:nvSpPr>
            <p:cNvPr id="20" name="TextBox 3">
              <a:extLst>
                <a:ext uri="{FF2B5EF4-FFF2-40B4-BE49-F238E27FC236}">
                  <a16:creationId xmlns:a16="http://schemas.microsoft.com/office/drawing/2014/main" id="{10FB5E50-9955-4588-A48F-369C2572E236}"/>
                </a:ext>
              </a:extLst>
            </p:cNvPr>
            <p:cNvSpPr txBox="1">
              <a:spLocks noChangeArrowheads="1"/>
            </p:cNvSpPr>
            <p:nvPr/>
          </p:nvSpPr>
          <p:spPr bwMode="auto">
            <a:xfrm>
              <a:off x="3039340" y="5192437"/>
              <a:ext cx="692228"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Big Four</a:t>
              </a:r>
              <a:endParaRPr lang="zh-CN" altLang="en-US" sz="600" dirty="0"/>
            </a:p>
          </p:txBody>
        </p:sp>
        <p:sp>
          <p:nvSpPr>
            <p:cNvPr id="21" name="TextBox 3">
              <a:extLst>
                <a:ext uri="{FF2B5EF4-FFF2-40B4-BE49-F238E27FC236}">
                  <a16:creationId xmlns:a16="http://schemas.microsoft.com/office/drawing/2014/main" id="{B671C1AE-38CA-4D57-999C-7CE0782EF8B5}"/>
                </a:ext>
              </a:extLst>
            </p:cNvPr>
            <p:cNvSpPr txBox="1">
              <a:spLocks noChangeArrowheads="1"/>
            </p:cNvSpPr>
            <p:nvPr/>
          </p:nvSpPr>
          <p:spPr bwMode="auto">
            <a:xfrm>
              <a:off x="1633967" y="5186863"/>
              <a:ext cx="692228"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Employees</a:t>
              </a:r>
              <a:endParaRPr lang="zh-CN" altLang="en-US" sz="600" dirty="0"/>
            </a:p>
          </p:txBody>
        </p:sp>
        <p:sp>
          <p:nvSpPr>
            <p:cNvPr id="22" name="TextBox 3">
              <a:extLst>
                <a:ext uri="{FF2B5EF4-FFF2-40B4-BE49-F238E27FC236}">
                  <a16:creationId xmlns:a16="http://schemas.microsoft.com/office/drawing/2014/main" id="{9E18E84B-284E-4B5F-A943-10B20760BCE0}"/>
                </a:ext>
              </a:extLst>
            </p:cNvPr>
            <p:cNvSpPr txBox="1">
              <a:spLocks noChangeArrowheads="1"/>
            </p:cNvSpPr>
            <p:nvPr/>
          </p:nvSpPr>
          <p:spPr bwMode="auto">
            <a:xfrm>
              <a:off x="993546" y="5189382"/>
              <a:ext cx="692228"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Private financing</a:t>
              </a:r>
              <a:endParaRPr lang="zh-CN" altLang="en-US" sz="600" dirty="0"/>
            </a:p>
          </p:txBody>
        </p:sp>
        <p:sp>
          <p:nvSpPr>
            <p:cNvPr id="23" name="TextBox 3">
              <a:extLst>
                <a:ext uri="{FF2B5EF4-FFF2-40B4-BE49-F238E27FC236}">
                  <a16:creationId xmlns:a16="http://schemas.microsoft.com/office/drawing/2014/main" id="{DF61FF69-DEC5-42EF-8407-7915225205DD}"/>
                </a:ext>
              </a:extLst>
            </p:cNvPr>
            <p:cNvSpPr txBox="1">
              <a:spLocks noChangeArrowheads="1"/>
            </p:cNvSpPr>
            <p:nvPr/>
          </p:nvSpPr>
          <p:spPr bwMode="auto">
            <a:xfrm>
              <a:off x="3749226" y="5170774"/>
              <a:ext cx="69222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Credit guarantee institutions</a:t>
              </a:r>
              <a:endParaRPr lang="zh-CN" altLang="en-US" sz="600" dirty="0"/>
            </a:p>
          </p:txBody>
        </p:sp>
      </p:grpSp>
      <p:grpSp>
        <p:nvGrpSpPr>
          <p:cNvPr id="4" name="Group 3">
            <a:extLst>
              <a:ext uri="{FF2B5EF4-FFF2-40B4-BE49-F238E27FC236}">
                <a16:creationId xmlns:a16="http://schemas.microsoft.com/office/drawing/2014/main" id="{B2C8843F-7652-433B-887C-3B5CE0AEF1BE}"/>
              </a:ext>
            </a:extLst>
          </p:cNvPr>
          <p:cNvGrpSpPr/>
          <p:nvPr/>
        </p:nvGrpSpPr>
        <p:grpSpPr>
          <a:xfrm>
            <a:off x="4572000" y="1677582"/>
            <a:ext cx="4500562" cy="4223562"/>
            <a:chOff x="4643438" y="1844675"/>
            <a:chExt cx="4500562" cy="4223562"/>
          </a:xfrm>
        </p:grpSpPr>
        <p:pic>
          <p:nvPicPr>
            <p:cNvPr id="53253" name="图片 5">
              <a:extLst>
                <a:ext uri="{FF2B5EF4-FFF2-40B4-BE49-F238E27FC236}">
                  <a16:creationId xmlns:a16="http://schemas.microsoft.com/office/drawing/2014/main" id="{FB68BED1-ABAD-48BA-A127-F654F6D598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1844675"/>
              <a:ext cx="4500562" cy="388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4" name="TextBox 23">
              <a:extLst>
                <a:ext uri="{FF2B5EF4-FFF2-40B4-BE49-F238E27FC236}">
                  <a16:creationId xmlns:a16="http://schemas.microsoft.com/office/drawing/2014/main" id="{A5E99E8F-FA68-4AB8-8737-321E68416272}"/>
                </a:ext>
              </a:extLst>
            </p:cNvPr>
            <p:cNvSpPr txBox="1">
              <a:spLocks noChangeArrowheads="1"/>
            </p:cNvSpPr>
            <p:nvPr/>
          </p:nvSpPr>
          <p:spPr bwMode="auto">
            <a:xfrm>
              <a:off x="5078413" y="1950211"/>
              <a:ext cx="479425"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Construction</a:t>
              </a:r>
              <a:endParaRPr lang="zh-CN" altLang="en-US" sz="600" dirty="0"/>
            </a:p>
          </p:txBody>
        </p:sp>
        <p:sp>
          <p:nvSpPr>
            <p:cNvPr id="53255" name="TextBox 24">
              <a:extLst>
                <a:ext uri="{FF2B5EF4-FFF2-40B4-BE49-F238E27FC236}">
                  <a16:creationId xmlns:a16="http://schemas.microsoft.com/office/drawing/2014/main" id="{773BE96E-87F2-41BC-864A-C798906E0C7E}"/>
                </a:ext>
              </a:extLst>
            </p:cNvPr>
            <p:cNvSpPr txBox="1">
              <a:spLocks noChangeArrowheads="1"/>
            </p:cNvSpPr>
            <p:nvPr/>
          </p:nvSpPr>
          <p:spPr bwMode="auto">
            <a:xfrm>
              <a:off x="8144897" y="1952452"/>
              <a:ext cx="506412"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Manufacturing</a:t>
              </a:r>
              <a:endParaRPr lang="zh-CN" altLang="en-US" sz="600" dirty="0"/>
            </a:p>
          </p:txBody>
        </p:sp>
        <p:sp>
          <p:nvSpPr>
            <p:cNvPr id="53256" name="TextBox 25">
              <a:extLst>
                <a:ext uri="{FF2B5EF4-FFF2-40B4-BE49-F238E27FC236}">
                  <a16:creationId xmlns:a16="http://schemas.microsoft.com/office/drawing/2014/main" id="{0186FF91-9A14-4981-A7DC-C4C026573E38}"/>
                </a:ext>
              </a:extLst>
            </p:cNvPr>
            <p:cNvSpPr txBox="1">
              <a:spLocks noChangeArrowheads="1"/>
            </p:cNvSpPr>
            <p:nvPr/>
          </p:nvSpPr>
          <p:spPr bwMode="auto">
            <a:xfrm>
              <a:off x="5940850" y="1943399"/>
              <a:ext cx="819150" cy="1857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Agriculture, Forestry, Husbandry &amp; Fishery      </a:t>
              </a:r>
            </a:p>
          </p:txBody>
        </p:sp>
        <p:sp>
          <p:nvSpPr>
            <p:cNvPr id="53257" name="TextBox 26">
              <a:extLst>
                <a:ext uri="{FF2B5EF4-FFF2-40B4-BE49-F238E27FC236}">
                  <a16:creationId xmlns:a16="http://schemas.microsoft.com/office/drawing/2014/main" id="{07435DAE-BC87-4086-8AE1-8BDB3891EB7A}"/>
                </a:ext>
              </a:extLst>
            </p:cNvPr>
            <p:cNvSpPr txBox="1">
              <a:spLocks noChangeArrowheads="1"/>
            </p:cNvSpPr>
            <p:nvPr/>
          </p:nvSpPr>
          <p:spPr bwMode="auto">
            <a:xfrm>
              <a:off x="5032322" y="3605145"/>
              <a:ext cx="63658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Accommodation &amp; Catering</a:t>
              </a:r>
            </a:p>
          </p:txBody>
        </p:sp>
        <p:sp>
          <p:nvSpPr>
            <p:cNvPr id="53258" name="TextBox 27">
              <a:extLst>
                <a:ext uri="{FF2B5EF4-FFF2-40B4-BE49-F238E27FC236}">
                  <a16:creationId xmlns:a16="http://schemas.microsoft.com/office/drawing/2014/main" id="{95142B2F-9399-4105-BA4E-5D56B48331CC}"/>
                </a:ext>
              </a:extLst>
            </p:cNvPr>
            <p:cNvSpPr txBox="1">
              <a:spLocks noChangeArrowheads="1"/>
            </p:cNvSpPr>
            <p:nvPr/>
          </p:nvSpPr>
          <p:spPr bwMode="auto">
            <a:xfrm>
              <a:off x="6983123" y="1952453"/>
              <a:ext cx="773112"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Wholesaling &amp; Retailing</a:t>
              </a:r>
            </a:p>
          </p:txBody>
        </p:sp>
        <p:sp>
          <p:nvSpPr>
            <p:cNvPr id="53259" name="TextBox 28">
              <a:extLst>
                <a:ext uri="{FF2B5EF4-FFF2-40B4-BE49-F238E27FC236}">
                  <a16:creationId xmlns:a16="http://schemas.microsoft.com/office/drawing/2014/main" id="{383E70B8-6F64-41D4-98F9-48F9D3142708}"/>
                </a:ext>
              </a:extLst>
            </p:cNvPr>
            <p:cNvSpPr txBox="1">
              <a:spLocks noChangeArrowheads="1"/>
            </p:cNvSpPr>
            <p:nvPr/>
          </p:nvSpPr>
          <p:spPr bwMode="auto">
            <a:xfrm>
              <a:off x="5964513" y="3604568"/>
              <a:ext cx="776287"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Leasing &amp; Business Services</a:t>
              </a:r>
            </a:p>
          </p:txBody>
        </p:sp>
        <p:sp>
          <p:nvSpPr>
            <p:cNvPr id="53260" name="TextBox 29">
              <a:extLst>
                <a:ext uri="{FF2B5EF4-FFF2-40B4-BE49-F238E27FC236}">
                  <a16:creationId xmlns:a16="http://schemas.microsoft.com/office/drawing/2014/main" id="{1EF38B8C-8245-433E-8A82-680E84C052AF}"/>
                </a:ext>
              </a:extLst>
            </p:cNvPr>
            <p:cNvSpPr txBox="1">
              <a:spLocks noChangeArrowheads="1"/>
            </p:cNvSpPr>
            <p:nvPr/>
          </p:nvSpPr>
          <p:spPr bwMode="auto">
            <a:xfrm>
              <a:off x="8090451" y="3609156"/>
              <a:ext cx="547687"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IT &amp; Software</a:t>
              </a:r>
            </a:p>
          </p:txBody>
        </p:sp>
        <p:sp>
          <p:nvSpPr>
            <p:cNvPr id="53261" name="TextBox 30">
              <a:extLst>
                <a:ext uri="{FF2B5EF4-FFF2-40B4-BE49-F238E27FC236}">
                  <a16:creationId xmlns:a16="http://schemas.microsoft.com/office/drawing/2014/main" id="{47B29712-156A-4C02-9649-08AEDDB29E17}"/>
                </a:ext>
              </a:extLst>
            </p:cNvPr>
            <p:cNvSpPr txBox="1">
              <a:spLocks noChangeArrowheads="1"/>
            </p:cNvSpPr>
            <p:nvPr/>
          </p:nvSpPr>
          <p:spPr bwMode="auto">
            <a:xfrm>
              <a:off x="6974957" y="3596631"/>
              <a:ext cx="776287"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Transportation, Warehousing &amp; Postal </a:t>
              </a:r>
            </a:p>
          </p:txBody>
        </p:sp>
        <p:sp>
          <p:nvSpPr>
            <p:cNvPr id="2" name="Rectangle 1">
              <a:extLst>
                <a:ext uri="{FF2B5EF4-FFF2-40B4-BE49-F238E27FC236}">
                  <a16:creationId xmlns:a16="http://schemas.microsoft.com/office/drawing/2014/main" id="{9E675728-284C-4CE7-8B49-EACF87DBFEE2}"/>
                </a:ext>
              </a:extLst>
            </p:cNvPr>
            <p:cNvSpPr/>
            <p:nvPr/>
          </p:nvSpPr>
          <p:spPr>
            <a:xfrm>
              <a:off x="4945314" y="5153939"/>
              <a:ext cx="4091181" cy="5785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3">
              <a:extLst>
                <a:ext uri="{FF2B5EF4-FFF2-40B4-BE49-F238E27FC236}">
                  <a16:creationId xmlns:a16="http://schemas.microsoft.com/office/drawing/2014/main" id="{60BC209E-D5F9-4DA1-AB33-634E7154D1E3}"/>
                </a:ext>
              </a:extLst>
            </p:cNvPr>
            <p:cNvSpPr txBox="1">
              <a:spLocks noChangeArrowheads="1"/>
            </p:cNvSpPr>
            <p:nvPr/>
          </p:nvSpPr>
          <p:spPr bwMode="auto">
            <a:xfrm rot="2700000">
              <a:off x="4765909" y="5442189"/>
              <a:ext cx="1006088" cy="92333"/>
            </a:xfrm>
            <a:prstGeom prst="rect">
              <a:avLst/>
            </a:prstGeom>
            <a:noFill/>
            <a:ln>
              <a:noFill/>
            </a:ln>
            <a:extLst/>
          </p:spPr>
          <p:txBody>
            <a:bodyPr wrap="square" lIns="0" tIns="0" rIns="0" bIns="0">
              <a:spAutoFit/>
            </a:bodyPr>
            <a:lstStyle/>
            <a:p>
              <a:pPr algn="ctr"/>
              <a:r>
                <a:rPr lang="en-US" altLang="zh-CN" sz="600" dirty="0"/>
                <a:t>Credit guarantee institutions</a:t>
              </a:r>
              <a:endParaRPr lang="zh-CN" altLang="en-US" sz="600" dirty="0"/>
            </a:p>
          </p:txBody>
        </p:sp>
        <p:sp>
          <p:nvSpPr>
            <p:cNvPr id="24" name="TextBox 3">
              <a:extLst>
                <a:ext uri="{FF2B5EF4-FFF2-40B4-BE49-F238E27FC236}">
                  <a16:creationId xmlns:a16="http://schemas.microsoft.com/office/drawing/2014/main" id="{F746A2A1-4C47-4818-A4A7-2F1FB7435EFB}"/>
                </a:ext>
              </a:extLst>
            </p:cNvPr>
            <p:cNvSpPr txBox="1">
              <a:spLocks noChangeArrowheads="1"/>
            </p:cNvSpPr>
            <p:nvPr/>
          </p:nvSpPr>
          <p:spPr bwMode="auto">
            <a:xfrm rot="2700000">
              <a:off x="5280948" y="5318063"/>
              <a:ext cx="563619" cy="92333"/>
            </a:xfrm>
            <a:prstGeom prst="rect">
              <a:avLst/>
            </a:prstGeom>
            <a:noFill/>
            <a:ln>
              <a:noFill/>
            </a:ln>
            <a:extLst/>
          </p:spPr>
          <p:txBody>
            <a:bodyPr wrap="square" lIns="0" tIns="0" rIns="0" bIns="0">
              <a:spAutoFit/>
            </a:bodyPr>
            <a:lstStyle/>
            <a:p>
              <a:r>
                <a:rPr lang="en-US" altLang="zh-CN" sz="600" dirty="0"/>
                <a:t>Employees</a:t>
              </a:r>
              <a:endParaRPr lang="zh-CN" altLang="en-US" sz="600" dirty="0"/>
            </a:p>
          </p:txBody>
        </p:sp>
        <p:sp>
          <p:nvSpPr>
            <p:cNvPr id="28" name="TextBox 3">
              <a:extLst>
                <a:ext uri="{FF2B5EF4-FFF2-40B4-BE49-F238E27FC236}">
                  <a16:creationId xmlns:a16="http://schemas.microsoft.com/office/drawing/2014/main" id="{530B5628-5962-4EDA-8661-AF96AF81BF9D}"/>
                </a:ext>
              </a:extLst>
            </p:cNvPr>
            <p:cNvSpPr txBox="1">
              <a:spLocks noChangeArrowheads="1"/>
            </p:cNvSpPr>
            <p:nvPr/>
          </p:nvSpPr>
          <p:spPr bwMode="auto">
            <a:xfrm rot="2700000">
              <a:off x="5420106" y="5231450"/>
              <a:ext cx="688519" cy="92333"/>
            </a:xfrm>
            <a:prstGeom prst="rect">
              <a:avLst/>
            </a:prstGeom>
            <a:noFill/>
            <a:ln>
              <a:noFill/>
            </a:ln>
            <a:extLst/>
          </p:spPr>
          <p:txBody>
            <a:bodyPr wrap="square" lIns="0" tIns="0" rIns="0" bIns="0">
              <a:spAutoFit/>
            </a:bodyPr>
            <a:lstStyle/>
            <a:p>
              <a:pPr algn="ctr"/>
              <a:r>
                <a:rPr lang="en-US" altLang="zh-CN" sz="600" dirty="0"/>
                <a:t>Big Four</a:t>
              </a:r>
              <a:endParaRPr lang="zh-CN" altLang="en-US" sz="600" dirty="0"/>
            </a:p>
          </p:txBody>
        </p:sp>
        <p:sp>
          <p:nvSpPr>
            <p:cNvPr id="29" name="TextBox 3">
              <a:extLst>
                <a:ext uri="{FF2B5EF4-FFF2-40B4-BE49-F238E27FC236}">
                  <a16:creationId xmlns:a16="http://schemas.microsoft.com/office/drawing/2014/main" id="{8DEE4962-D2F8-4161-862C-8FD5A5BC0401}"/>
                </a:ext>
              </a:extLst>
            </p:cNvPr>
            <p:cNvSpPr txBox="1">
              <a:spLocks noChangeArrowheads="1"/>
            </p:cNvSpPr>
            <p:nvPr/>
          </p:nvSpPr>
          <p:spPr bwMode="auto">
            <a:xfrm rot="2700000">
              <a:off x="5350678" y="5400435"/>
              <a:ext cx="887989" cy="92333"/>
            </a:xfrm>
            <a:prstGeom prst="rect">
              <a:avLst/>
            </a:prstGeom>
            <a:noFill/>
            <a:ln>
              <a:noFill/>
            </a:ln>
            <a:extLst/>
          </p:spPr>
          <p:txBody>
            <a:bodyPr wrap="square" lIns="0" tIns="0" rIns="0" bIns="0">
              <a:spAutoFit/>
            </a:bodyPr>
            <a:lstStyle/>
            <a:p>
              <a:pPr algn="ctr"/>
              <a:r>
                <a:rPr lang="en-US" altLang="zh-CN" sz="600" dirty="0"/>
                <a:t>Other commercial banks</a:t>
              </a:r>
              <a:endParaRPr lang="zh-CN" altLang="en-US" sz="600" dirty="0"/>
            </a:p>
          </p:txBody>
        </p:sp>
        <p:sp>
          <p:nvSpPr>
            <p:cNvPr id="30" name="TextBox 3">
              <a:extLst>
                <a:ext uri="{FF2B5EF4-FFF2-40B4-BE49-F238E27FC236}">
                  <a16:creationId xmlns:a16="http://schemas.microsoft.com/office/drawing/2014/main" id="{BAE78AF8-4835-4565-93E4-C84BFFB926F5}"/>
                </a:ext>
              </a:extLst>
            </p:cNvPr>
            <p:cNvSpPr txBox="1">
              <a:spLocks noChangeArrowheads="1"/>
            </p:cNvSpPr>
            <p:nvPr/>
          </p:nvSpPr>
          <p:spPr bwMode="auto">
            <a:xfrm rot="2700000">
              <a:off x="5100451" y="5432745"/>
              <a:ext cx="887989" cy="92333"/>
            </a:xfrm>
            <a:prstGeom prst="rect">
              <a:avLst/>
            </a:prstGeom>
            <a:noFill/>
            <a:ln>
              <a:noFill/>
            </a:ln>
            <a:extLst/>
          </p:spPr>
          <p:txBody>
            <a:bodyPr wrap="square" lIns="0" tIns="0" rIns="0" bIns="0">
              <a:spAutoFit/>
            </a:bodyPr>
            <a:lstStyle/>
            <a:p>
              <a:r>
                <a:rPr lang="en-US" altLang="zh-CN" sz="600" dirty="0"/>
                <a:t>Informal financing</a:t>
              </a:r>
              <a:endParaRPr lang="zh-CN" altLang="en-US" sz="600" dirty="0"/>
            </a:p>
          </p:txBody>
        </p:sp>
        <p:sp>
          <p:nvSpPr>
            <p:cNvPr id="31" name="TextBox 3">
              <a:extLst>
                <a:ext uri="{FF2B5EF4-FFF2-40B4-BE49-F238E27FC236}">
                  <a16:creationId xmlns:a16="http://schemas.microsoft.com/office/drawing/2014/main" id="{F6410ECC-9A1B-4C92-BB87-FF52FF7296AC}"/>
                </a:ext>
              </a:extLst>
            </p:cNvPr>
            <p:cNvSpPr txBox="1">
              <a:spLocks noChangeArrowheads="1"/>
            </p:cNvSpPr>
            <p:nvPr/>
          </p:nvSpPr>
          <p:spPr bwMode="auto">
            <a:xfrm rot="2700000">
              <a:off x="4944358" y="5494727"/>
              <a:ext cx="1047035" cy="92333"/>
            </a:xfrm>
            <a:prstGeom prst="rect">
              <a:avLst/>
            </a:prstGeom>
            <a:noFill/>
            <a:ln>
              <a:noFill/>
            </a:ln>
            <a:extLst/>
          </p:spPr>
          <p:txBody>
            <a:bodyPr wrap="square" lIns="0" tIns="0" rIns="0" bIns="0">
              <a:spAutoFit/>
            </a:bodyPr>
            <a:lstStyle/>
            <a:p>
              <a:pPr algn="ctr"/>
              <a:r>
                <a:rPr lang="en-US" altLang="zh-CN" sz="600" dirty="0"/>
                <a:t>Shareholders/other companies</a:t>
              </a:r>
              <a:endParaRPr lang="zh-CN" altLang="en-US" sz="600" dirty="0"/>
            </a:p>
          </p:txBody>
        </p:sp>
        <p:sp>
          <p:nvSpPr>
            <p:cNvPr id="32" name="TextBox 3">
              <a:extLst>
                <a:ext uri="{FF2B5EF4-FFF2-40B4-BE49-F238E27FC236}">
                  <a16:creationId xmlns:a16="http://schemas.microsoft.com/office/drawing/2014/main" id="{D9F49D5B-EF3F-4A51-B217-CD458113CC71}"/>
                </a:ext>
              </a:extLst>
            </p:cNvPr>
            <p:cNvSpPr txBox="1">
              <a:spLocks noChangeArrowheads="1"/>
            </p:cNvSpPr>
            <p:nvPr/>
          </p:nvSpPr>
          <p:spPr bwMode="auto">
            <a:xfrm rot="2700000">
              <a:off x="5797067" y="5446015"/>
              <a:ext cx="1006088" cy="92333"/>
            </a:xfrm>
            <a:prstGeom prst="rect">
              <a:avLst/>
            </a:prstGeom>
            <a:noFill/>
            <a:ln>
              <a:noFill/>
            </a:ln>
            <a:extLst/>
          </p:spPr>
          <p:txBody>
            <a:bodyPr wrap="square" lIns="0" tIns="0" rIns="0" bIns="0">
              <a:spAutoFit/>
            </a:bodyPr>
            <a:lstStyle/>
            <a:p>
              <a:pPr algn="ctr"/>
              <a:r>
                <a:rPr lang="en-US" altLang="zh-CN" sz="600" dirty="0"/>
                <a:t>Credit guarantee institutions</a:t>
              </a:r>
              <a:endParaRPr lang="zh-CN" altLang="en-US" sz="600" dirty="0"/>
            </a:p>
          </p:txBody>
        </p:sp>
        <p:sp>
          <p:nvSpPr>
            <p:cNvPr id="33" name="TextBox 3">
              <a:extLst>
                <a:ext uri="{FF2B5EF4-FFF2-40B4-BE49-F238E27FC236}">
                  <a16:creationId xmlns:a16="http://schemas.microsoft.com/office/drawing/2014/main" id="{1FF00A9C-CD2E-4A87-A3D7-555E780791F5}"/>
                </a:ext>
              </a:extLst>
            </p:cNvPr>
            <p:cNvSpPr txBox="1">
              <a:spLocks noChangeArrowheads="1"/>
            </p:cNvSpPr>
            <p:nvPr/>
          </p:nvSpPr>
          <p:spPr bwMode="auto">
            <a:xfrm rot="2700000">
              <a:off x="6312106" y="5321889"/>
              <a:ext cx="563619" cy="92333"/>
            </a:xfrm>
            <a:prstGeom prst="rect">
              <a:avLst/>
            </a:prstGeom>
            <a:noFill/>
            <a:ln>
              <a:noFill/>
            </a:ln>
            <a:extLst/>
          </p:spPr>
          <p:txBody>
            <a:bodyPr wrap="square" lIns="0" tIns="0" rIns="0" bIns="0">
              <a:spAutoFit/>
            </a:bodyPr>
            <a:lstStyle/>
            <a:p>
              <a:r>
                <a:rPr lang="en-US" altLang="zh-CN" sz="600" dirty="0"/>
                <a:t>Employees</a:t>
              </a:r>
              <a:endParaRPr lang="zh-CN" altLang="en-US" sz="600" dirty="0"/>
            </a:p>
          </p:txBody>
        </p:sp>
        <p:sp>
          <p:nvSpPr>
            <p:cNvPr id="34" name="TextBox 3">
              <a:extLst>
                <a:ext uri="{FF2B5EF4-FFF2-40B4-BE49-F238E27FC236}">
                  <a16:creationId xmlns:a16="http://schemas.microsoft.com/office/drawing/2014/main" id="{2310D849-A619-4637-A311-042823EBAF95}"/>
                </a:ext>
              </a:extLst>
            </p:cNvPr>
            <p:cNvSpPr txBox="1">
              <a:spLocks noChangeArrowheads="1"/>
            </p:cNvSpPr>
            <p:nvPr/>
          </p:nvSpPr>
          <p:spPr bwMode="auto">
            <a:xfrm rot="2700000">
              <a:off x="6451264" y="5235276"/>
              <a:ext cx="688519" cy="92333"/>
            </a:xfrm>
            <a:prstGeom prst="rect">
              <a:avLst/>
            </a:prstGeom>
            <a:noFill/>
            <a:ln>
              <a:noFill/>
            </a:ln>
            <a:extLst/>
          </p:spPr>
          <p:txBody>
            <a:bodyPr wrap="square" lIns="0" tIns="0" rIns="0" bIns="0">
              <a:spAutoFit/>
            </a:bodyPr>
            <a:lstStyle/>
            <a:p>
              <a:pPr algn="ctr"/>
              <a:r>
                <a:rPr lang="en-US" altLang="zh-CN" sz="600" dirty="0"/>
                <a:t>Big Four</a:t>
              </a:r>
              <a:endParaRPr lang="zh-CN" altLang="en-US" sz="600" dirty="0"/>
            </a:p>
          </p:txBody>
        </p:sp>
        <p:sp>
          <p:nvSpPr>
            <p:cNvPr id="35" name="TextBox 3">
              <a:extLst>
                <a:ext uri="{FF2B5EF4-FFF2-40B4-BE49-F238E27FC236}">
                  <a16:creationId xmlns:a16="http://schemas.microsoft.com/office/drawing/2014/main" id="{698A8F80-E6E2-44E3-8AF3-CE76173A9590}"/>
                </a:ext>
              </a:extLst>
            </p:cNvPr>
            <p:cNvSpPr txBox="1">
              <a:spLocks noChangeArrowheads="1"/>
            </p:cNvSpPr>
            <p:nvPr/>
          </p:nvSpPr>
          <p:spPr bwMode="auto">
            <a:xfrm rot="2700000">
              <a:off x="6381836" y="5404261"/>
              <a:ext cx="887989" cy="92333"/>
            </a:xfrm>
            <a:prstGeom prst="rect">
              <a:avLst/>
            </a:prstGeom>
            <a:noFill/>
            <a:ln>
              <a:noFill/>
            </a:ln>
            <a:extLst/>
          </p:spPr>
          <p:txBody>
            <a:bodyPr wrap="square" lIns="0" tIns="0" rIns="0" bIns="0">
              <a:spAutoFit/>
            </a:bodyPr>
            <a:lstStyle/>
            <a:p>
              <a:pPr algn="ctr"/>
              <a:r>
                <a:rPr lang="en-US" altLang="zh-CN" sz="600" dirty="0"/>
                <a:t>Other commercial banks</a:t>
              </a:r>
              <a:endParaRPr lang="zh-CN" altLang="en-US" sz="600" dirty="0"/>
            </a:p>
          </p:txBody>
        </p:sp>
        <p:sp>
          <p:nvSpPr>
            <p:cNvPr id="36" name="TextBox 3">
              <a:extLst>
                <a:ext uri="{FF2B5EF4-FFF2-40B4-BE49-F238E27FC236}">
                  <a16:creationId xmlns:a16="http://schemas.microsoft.com/office/drawing/2014/main" id="{E1E04868-E042-4FF9-9019-50F5523692DE}"/>
                </a:ext>
              </a:extLst>
            </p:cNvPr>
            <p:cNvSpPr txBox="1">
              <a:spLocks noChangeArrowheads="1"/>
            </p:cNvSpPr>
            <p:nvPr/>
          </p:nvSpPr>
          <p:spPr bwMode="auto">
            <a:xfrm rot="2700000">
              <a:off x="6131609" y="5436571"/>
              <a:ext cx="887989" cy="92333"/>
            </a:xfrm>
            <a:prstGeom prst="rect">
              <a:avLst/>
            </a:prstGeom>
            <a:noFill/>
            <a:ln>
              <a:noFill/>
            </a:ln>
            <a:extLst/>
          </p:spPr>
          <p:txBody>
            <a:bodyPr wrap="square" lIns="0" tIns="0" rIns="0" bIns="0">
              <a:spAutoFit/>
            </a:bodyPr>
            <a:lstStyle/>
            <a:p>
              <a:r>
                <a:rPr lang="en-US" altLang="zh-CN" sz="600" dirty="0"/>
                <a:t>Informal financing</a:t>
              </a:r>
              <a:endParaRPr lang="zh-CN" altLang="en-US" sz="600" dirty="0"/>
            </a:p>
          </p:txBody>
        </p:sp>
        <p:sp>
          <p:nvSpPr>
            <p:cNvPr id="37" name="TextBox 3">
              <a:extLst>
                <a:ext uri="{FF2B5EF4-FFF2-40B4-BE49-F238E27FC236}">
                  <a16:creationId xmlns:a16="http://schemas.microsoft.com/office/drawing/2014/main" id="{38C77CB1-684C-4D19-A24B-F6380FFD1175}"/>
                </a:ext>
              </a:extLst>
            </p:cNvPr>
            <p:cNvSpPr txBox="1">
              <a:spLocks noChangeArrowheads="1"/>
            </p:cNvSpPr>
            <p:nvPr/>
          </p:nvSpPr>
          <p:spPr bwMode="auto">
            <a:xfrm rot="2700000">
              <a:off x="5975516" y="5498553"/>
              <a:ext cx="1047035" cy="92333"/>
            </a:xfrm>
            <a:prstGeom prst="rect">
              <a:avLst/>
            </a:prstGeom>
            <a:noFill/>
            <a:ln>
              <a:noFill/>
            </a:ln>
            <a:extLst/>
          </p:spPr>
          <p:txBody>
            <a:bodyPr wrap="square" lIns="0" tIns="0" rIns="0" bIns="0">
              <a:spAutoFit/>
            </a:bodyPr>
            <a:lstStyle/>
            <a:p>
              <a:pPr algn="ctr"/>
              <a:r>
                <a:rPr lang="en-US" altLang="zh-CN" sz="600" dirty="0"/>
                <a:t>Shareholders/other companies</a:t>
              </a:r>
              <a:endParaRPr lang="zh-CN" altLang="en-US" sz="600" dirty="0"/>
            </a:p>
          </p:txBody>
        </p:sp>
        <p:sp>
          <p:nvSpPr>
            <p:cNvPr id="38" name="TextBox 3">
              <a:extLst>
                <a:ext uri="{FF2B5EF4-FFF2-40B4-BE49-F238E27FC236}">
                  <a16:creationId xmlns:a16="http://schemas.microsoft.com/office/drawing/2014/main" id="{EC2415D1-583B-49E5-840E-61B92135C97B}"/>
                </a:ext>
              </a:extLst>
            </p:cNvPr>
            <p:cNvSpPr txBox="1">
              <a:spLocks noChangeArrowheads="1"/>
            </p:cNvSpPr>
            <p:nvPr/>
          </p:nvSpPr>
          <p:spPr bwMode="auto">
            <a:xfrm rot="2700000">
              <a:off x="7813869" y="5442189"/>
              <a:ext cx="1006088" cy="92333"/>
            </a:xfrm>
            <a:prstGeom prst="rect">
              <a:avLst/>
            </a:prstGeom>
            <a:noFill/>
            <a:ln>
              <a:noFill/>
            </a:ln>
            <a:extLst/>
          </p:spPr>
          <p:txBody>
            <a:bodyPr wrap="square" lIns="0" tIns="0" rIns="0" bIns="0">
              <a:spAutoFit/>
            </a:bodyPr>
            <a:lstStyle/>
            <a:p>
              <a:pPr algn="ctr"/>
              <a:r>
                <a:rPr lang="en-US" altLang="zh-CN" sz="600" dirty="0"/>
                <a:t>Credit guarantee institutions</a:t>
              </a:r>
              <a:endParaRPr lang="zh-CN" altLang="en-US" sz="600" dirty="0"/>
            </a:p>
          </p:txBody>
        </p:sp>
        <p:sp>
          <p:nvSpPr>
            <p:cNvPr id="39" name="TextBox 3">
              <a:extLst>
                <a:ext uri="{FF2B5EF4-FFF2-40B4-BE49-F238E27FC236}">
                  <a16:creationId xmlns:a16="http://schemas.microsoft.com/office/drawing/2014/main" id="{F83B890F-E4E9-4253-9753-8D1C6A3BBEA3}"/>
                </a:ext>
              </a:extLst>
            </p:cNvPr>
            <p:cNvSpPr txBox="1">
              <a:spLocks noChangeArrowheads="1"/>
            </p:cNvSpPr>
            <p:nvPr/>
          </p:nvSpPr>
          <p:spPr bwMode="auto">
            <a:xfrm rot="2700000">
              <a:off x="8328908" y="5318063"/>
              <a:ext cx="563619" cy="92333"/>
            </a:xfrm>
            <a:prstGeom prst="rect">
              <a:avLst/>
            </a:prstGeom>
            <a:noFill/>
            <a:ln>
              <a:noFill/>
            </a:ln>
            <a:extLst/>
          </p:spPr>
          <p:txBody>
            <a:bodyPr wrap="square" lIns="0" tIns="0" rIns="0" bIns="0">
              <a:spAutoFit/>
            </a:bodyPr>
            <a:lstStyle/>
            <a:p>
              <a:r>
                <a:rPr lang="en-US" altLang="zh-CN" sz="600" dirty="0"/>
                <a:t>Employees</a:t>
              </a:r>
              <a:endParaRPr lang="zh-CN" altLang="en-US" sz="600" dirty="0"/>
            </a:p>
          </p:txBody>
        </p:sp>
        <p:sp>
          <p:nvSpPr>
            <p:cNvPr id="40" name="TextBox 3">
              <a:extLst>
                <a:ext uri="{FF2B5EF4-FFF2-40B4-BE49-F238E27FC236}">
                  <a16:creationId xmlns:a16="http://schemas.microsoft.com/office/drawing/2014/main" id="{1F69BA08-80BD-4C58-BEFA-825C784A6728}"/>
                </a:ext>
              </a:extLst>
            </p:cNvPr>
            <p:cNvSpPr txBox="1">
              <a:spLocks noChangeArrowheads="1"/>
            </p:cNvSpPr>
            <p:nvPr/>
          </p:nvSpPr>
          <p:spPr bwMode="auto">
            <a:xfrm rot="2700000">
              <a:off x="8468066" y="5231450"/>
              <a:ext cx="688519" cy="92333"/>
            </a:xfrm>
            <a:prstGeom prst="rect">
              <a:avLst/>
            </a:prstGeom>
            <a:noFill/>
            <a:ln>
              <a:noFill/>
            </a:ln>
            <a:extLst/>
          </p:spPr>
          <p:txBody>
            <a:bodyPr wrap="square" lIns="0" tIns="0" rIns="0" bIns="0">
              <a:spAutoFit/>
            </a:bodyPr>
            <a:lstStyle/>
            <a:p>
              <a:pPr algn="ctr"/>
              <a:r>
                <a:rPr lang="en-US" altLang="zh-CN" sz="600" dirty="0"/>
                <a:t>Big Four</a:t>
              </a:r>
              <a:endParaRPr lang="zh-CN" altLang="en-US" sz="600" dirty="0"/>
            </a:p>
          </p:txBody>
        </p:sp>
        <p:sp>
          <p:nvSpPr>
            <p:cNvPr id="41" name="TextBox 3">
              <a:extLst>
                <a:ext uri="{FF2B5EF4-FFF2-40B4-BE49-F238E27FC236}">
                  <a16:creationId xmlns:a16="http://schemas.microsoft.com/office/drawing/2014/main" id="{C71E1FAF-065B-4FE0-9388-A4AA16B0B56D}"/>
                </a:ext>
              </a:extLst>
            </p:cNvPr>
            <p:cNvSpPr txBox="1">
              <a:spLocks noChangeArrowheads="1"/>
            </p:cNvSpPr>
            <p:nvPr/>
          </p:nvSpPr>
          <p:spPr bwMode="auto">
            <a:xfrm rot="2700000">
              <a:off x="8398638" y="5400435"/>
              <a:ext cx="887989" cy="92333"/>
            </a:xfrm>
            <a:prstGeom prst="rect">
              <a:avLst/>
            </a:prstGeom>
            <a:noFill/>
            <a:ln>
              <a:noFill/>
            </a:ln>
            <a:extLst/>
          </p:spPr>
          <p:txBody>
            <a:bodyPr wrap="square" lIns="0" tIns="0" rIns="0" bIns="0">
              <a:spAutoFit/>
            </a:bodyPr>
            <a:lstStyle/>
            <a:p>
              <a:pPr algn="ctr"/>
              <a:r>
                <a:rPr lang="en-US" altLang="zh-CN" sz="600" dirty="0"/>
                <a:t>Other commercial banks</a:t>
              </a:r>
              <a:endParaRPr lang="zh-CN" altLang="en-US" sz="600" dirty="0"/>
            </a:p>
          </p:txBody>
        </p:sp>
        <p:sp>
          <p:nvSpPr>
            <p:cNvPr id="42" name="TextBox 3">
              <a:extLst>
                <a:ext uri="{FF2B5EF4-FFF2-40B4-BE49-F238E27FC236}">
                  <a16:creationId xmlns:a16="http://schemas.microsoft.com/office/drawing/2014/main" id="{58C87F55-03AA-4DFB-9405-F179703AC2D7}"/>
                </a:ext>
              </a:extLst>
            </p:cNvPr>
            <p:cNvSpPr txBox="1">
              <a:spLocks noChangeArrowheads="1"/>
            </p:cNvSpPr>
            <p:nvPr/>
          </p:nvSpPr>
          <p:spPr bwMode="auto">
            <a:xfrm rot="2700000">
              <a:off x="8148411" y="5432745"/>
              <a:ext cx="887989" cy="92333"/>
            </a:xfrm>
            <a:prstGeom prst="rect">
              <a:avLst/>
            </a:prstGeom>
            <a:noFill/>
            <a:ln>
              <a:noFill/>
            </a:ln>
            <a:extLst/>
          </p:spPr>
          <p:txBody>
            <a:bodyPr wrap="square" lIns="0" tIns="0" rIns="0" bIns="0">
              <a:spAutoFit/>
            </a:bodyPr>
            <a:lstStyle/>
            <a:p>
              <a:r>
                <a:rPr lang="en-US" altLang="zh-CN" sz="600" dirty="0"/>
                <a:t>Informal financing</a:t>
              </a:r>
              <a:endParaRPr lang="zh-CN" altLang="en-US" sz="600" dirty="0"/>
            </a:p>
          </p:txBody>
        </p:sp>
        <p:sp>
          <p:nvSpPr>
            <p:cNvPr id="43" name="TextBox 3">
              <a:extLst>
                <a:ext uri="{FF2B5EF4-FFF2-40B4-BE49-F238E27FC236}">
                  <a16:creationId xmlns:a16="http://schemas.microsoft.com/office/drawing/2014/main" id="{BE68E7EF-B7EF-4421-8E17-ADD01B71D0E0}"/>
                </a:ext>
              </a:extLst>
            </p:cNvPr>
            <p:cNvSpPr txBox="1">
              <a:spLocks noChangeArrowheads="1"/>
            </p:cNvSpPr>
            <p:nvPr/>
          </p:nvSpPr>
          <p:spPr bwMode="auto">
            <a:xfrm rot="2700000">
              <a:off x="7992318" y="5494727"/>
              <a:ext cx="1047035" cy="92333"/>
            </a:xfrm>
            <a:prstGeom prst="rect">
              <a:avLst/>
            </a:prstGeom>
            <a:noFill/>
            <a:ln>
              <a:noFill/>
            </a:ln>
            <a:extLst/>
          </p:spPr>
          <p:txBody>
            <a:bodyPr wrap="square" lIns="0" tIns="0" rIns="0" bIns="0">
              <a:spAutoFit/>
            </a:bodyPr>
            <a:lstStyle/>
            <a:p>
              <a:pPr algn="ctr"/>
              <a:r>
                <a:rPr lang="en-US" altLang="zh-CN" sz="600" dirty="0"/>
                <a:t>Shareholders/other companies</a:t>
              </a:r>
              <a:endParaRPr lang="zh-CN" altLang="en-US" sz="600" dirty="0"/>
            </a:p>
          </p:txBody>
        </p:sp>
        <p:sp>
          <p:nvSpPr>
            <p:cNvPr id="44" name="TextBox 3">
              <a:extLst>
                <a:ext uri="{FF2B5EF4-FFF2-40B4-BE49-F238E27FC236}">
                  <a16:creationId xmlns:a16="http://schemas.microsoft.com/office/drawing/2014/main" id="{FE3DEE13-16A0-4C3F-A62F-A2ED733A65BB}"/>
                </a:ext>
              </a:extLst>
            </p:cNvPr>
            <p:cNvSpPr txBox="1">
              <a:spLocks noChangeArrowheads="1"/>
            </p:cNvSpPr>
            <p:nvPr/>
          </p:nvSpPr>
          <p:spPr bwMode="auto">
            <a:xfrm rot="2700000">
              <a:off x="6831099" y="5439243"/>
              <a:ext cx="1006088" cy="92333"/>
            </a:xfrm>
            <a:prstGeom prst="rect">
              <a:avLst/>
            </a:prstGeom>
            <a:noFill/>
            <a:ln>
              <a:noFill/>
            </a:ln>
            <a:extLst/>
          </p:spPr>
          <p:txBody>
            <a:bodyPr wrap="square" lIns="0" tIns="0" rIns="0" bIns="0">
              <a:spAutoFit/>
            </a:bodyPr>
            <a:lstStyle/>
            <a:p>
              <a:pPr algn="ctr"/>
              <a:r>
                <a:rPr lang="en-US" altLang="zh-CN" sz="600" dirty="0"/>
                <a:t>Credit guarantee institutions</a:t>
              </a:r>
              <a:endParaRPr lang="zh-CN" altLang="en-US" sz="600" dirty="0"/>
            </a:p>
          </p:txBody>
        </p:sp>
        <p:sp>
          <p:nvSpPr>
            <p:cNvPr id="45" name="TextBox 3">
              <a:extLst>
                <a:ext uri="{FF2B5EF4-FFF2-40B4-BE49-F238E27FC236}">
                  <a16:creationId xmlns:a16="http://schemas.microsoft.com/office/drawing/2014/main" id="{8ADC968B-9540-4D97-922A-BD408BD1F66F}"/>
                </a:ext>
              </a:extLst>
            </p:cNvPr>
            <p:cNvSpPr txBox="1">
              <a:spLocks noChangeArrowheads="1"/>
            </p:cNvSpPr>
            <p:nvPr/>
          </p:nvSpPr>
          <p:spPr bwMode="auto">
            <a:xfrm rot="2700000">
              <a:off x="7346138" y="5315117"/>
              <a:ext cx="563619" cy="92333"/>
            </a:xfrm>
            <a:prstGeom prst="rect">
              <a:avLst/>
            </a:prstGeom>
            <a:noFill/>
            <a:ln>
              <a:noFill/>
            </a:ln>
            <a:extLst/>
          </p:spPr>
          <p:txBody>
            <a:bodyPr wrap="square" lIns="0" tIns="0" rIns="0" bIns="0">
              <a:spAutoFit/>
            </a:bodyPr>
            <a:lstStyle/>
            <a:p>
              <a:r>
                <a:rPr lang="en-US" altLang="zh-CN" sz="600" dirty="0"/>
                <a:t>Employees</a:t>
              </a:r>
              <a:endParaRPr lang="zh-CN" altLang="en-US" sz="600" dirty="0"/>
            </a:p>
          </p:txBody>
        </p:sp>
        <p:sp>
          <p:nvSpPr>
            <p:cNvPr id="46" name="TextBox 3">
              <a:extLst>
                <a:ext uri="{FF2B5EF4-FFF2-40B4-BE49-F238E27FC236}">
                  <a16:creationId xmlns:a16="http://schemas.microsoft.com/office/drawing/2014/main" id="{B75427BA-BDFD-44BD-AEBF-534787DD862D}"/>
                </a:ext>
              </a:extLst>
            </p:cNvPr>
            <p:cNvSpPr txBox="1">
              <a:spLocks noChangeArrowheads="1"/>
            </p:cNvSpPr>
            <p:nvPr/>
          </p:nvSpPr>
          <p:spPr bwMode="auto">
            <a:xfrm rot="2700000">
              <a:off x="7485296" y="5228504"/>
              <a:ext cx="688519" cy="92333"/>
            </a:xfrm>
            <a:prstGeom prst="rect">
              <a:avLst/>
            </a:prstGeom>
            <a:noFill/>
            <a:ln>
              <a:noFill/>
            </a:ln>
            <a:extLst/>
          </p:spPr>
          <p:txBody>
            <a:bodyPr wrap="square" lIns="0" tIns="0" rIns="0" bIns="0">
              <a:spAutoFit/>
            </a:bodyPr>
            <a:lstStyle/>
            <a:p>
              <a:pPr algn="ctr"/>
              <a:r>
                <a:rPr lang="en-US" altLang="zh-CN" sz="600" dirty="0"/>
                <a:t>Big Four</a:t>
              </a:r>
              <a:endParaRPr lang="zh-CN" altLang="en-US" sz="600" dirty="0"/>
            </a:p>
          </p:txBody>
        </p:sp>
        <p:sp>
          <p:nvSpPr>
            <p:cNvPr id="47" name="TextBox 3">
              <a:extLst>
                <a:ext uri="{FF2B5EF4-FFF2-40B4-BE49-F238E27FC236}">
                  <a16:creationId xmlns:a16="http://schemas.microsoft.com/office/drawing/2014/main" id="{4E4BD94E-0F5A-4569-8E17-07A98152A8C3}"/>
                </a:ext>
              </a:extLst>
            </p:cNvPr>
            <p:cNvSpPr txBox="1">
              <a:spLocks noChangeArrowheads="1"/>
            </p:cNvSpPr>
            <p:nvPr/>
          </p:nvSpPr>
          <p:spPr bwMode="auto">
            <a:xfrm rot="2700000">
              <a:off x="7415868" y="5397489"/>
              <a:ext cx="887989" cy="92333"/>
            </a:xfrm>
            <a:prstGeom prst="rect">
              <a:avLst/>
            </a:prstGeom>
            <a:noFill/>
            <a:ln>
              <a:noFill/>
            </a:ln>
            <a:extLst/>
          </p:spPr>
          <p:txBody>
            <a:bodyPr wrap="square" lIns="0" tIns="0" rIns="0" bIns="0">
              <a:spAutoFit/>
            </a:bodyPr>
            <a:lstStyle/>
            <a:p>
              <a:pPr algn="ctr"/>
              <a:r>
                <a:rPr lang="en-US" altLang="zh-CN" sz="600" dirty="0"/>
                <a:t>Other commercial banks</a:t>
              </a:r>
              <a:endParaRPr lang="zh-CN" altLang="en-US" sz="600" dirty="0"/>
            </a:p>
          </p:txBody>
        </p:sp>
        <p:sp>
          <p:nvSpPr>
            <p:cNvPr id="48" name="TextBox 3">
              <a:extLst>
                <a:ext uri="{FF2B5EF4-FFF2-40B4-BE49-F238E27FC236}">
                  <a16:creationId xmlns:a16="http://schemas.microsoft.com/office/drawing/2014/main" id="{A2B54D3E-97A7-441D-BF54-BE311392FA57}"/>
                </a:ext>
              </a:extLst>
            </p:cNvPr>
            <p:cNvSpPr txBox="1">
              <a:spLocks noChangeArrowheads="1"/>
            </p:cNvSpPr>
            <p:nvPr/>
          </p:nvSpPr>
          <p:spPr bwMode="auto">
            <a:xfrm rot="2700000">
              <a:off x="7165641" y="5429799"/>
              <a:ext cx="887989" cy="92333"/>
            </a:xfrm>
            <a:prstGeom prst="rect">
              <a:avLst/>
            </a:prstGeom>
            <a:noFill/>
            <a:ln>
              <a:noFill/>
            </a:ln>
            <a:extLst/>
          </p:spPr>
          <p:txBody>
            <a:bodyPr wrap="square" lIns="0" tIns="0" rIns="0" bIns="0">
              <a:spAutoFit/>
            </a:bodyPr>
            <a:lstStyle/>
            <a:p>
              <a:r>
                <a:rPr lang="en-US" altLang="zh-CN" sz="600" dirty="0"/>
                <a:t>Informal financing</a:t>
              </a:r>
              <a:endParaRPr lang="zh-CN" altLang="en-US" sz="600" dirty="0"/>
            </a:p>
          </p:txBody>
        </p:sp>
        <p:sp>
          <p:nvSpPr>
            <p:cNvPr id="49" name="TextBox 3">
              <a:extLst>
                <a:ext uri="{FF2B5EF4-FFF2-40B4-BE49-F238E27FC236}">
                  <a16:creationId xmlns:a16="http://schemas.microsoft.com/office/drawing/2014/main" id="{7AD6690F-F1C2-4CE6-BA95-6FC687150197}"/>
                </a:ext>
              </a:extLst>
            </p:cNvPr>
            <p:cNvSpPr txBox="1">
              <a:spLocks noChangeArrowheads="1"/>
            </p:cNvSpPr>
            <p:nvPr/>
          </p:nvSpPr>
          <p:spPr bwMode="auto">
            <a:xfrm rot="2700000">
              <a:off x="7009548" y="5491781"/>
              <a:ext cx="1047035" cy="92333"/>
            </a:xfrm>
            <a:prstGeom prst="rect">
              <a:avLst/>
            </a:prstGeom>
            <a:noFill/>
            <a:ln>
              <a:noFill/>
            </a:ln>
            <a:extLst/>
          </p:spPr>
          <p:txBody>
            <a:bodyPr wrap="square" lIns="0" tIns="0" rIns="0" bIns="0">
              <a:spAutoFit/>
            </a:bodyPr>
            <a:lstStyle/>
            <a:p>
              <a:pPr algn="ctr"/>
              <a:r>
                <a:rPr lang="en-US" altLang="zh-CN" sz="600" dirty="0"/>
                <a:t>Shareholders/other companies</a:t>
              </a:r>
              <a:endParaRPr lang="zh-CN" altLang="en-US" sz="600" dirty="0"/>
            </a:p>
          </p:txBody>
        </p:sp>
      </p:gr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标题 1">
            <a:extLst>
              <a:ext uri="{FF2B5EF4-FFF2-40B4-BE49-F238E27FC236}">
                <a16:creationId xmlns:a16="http://schemas.microsoft.com/office/drawing/2014/main" id="{08C887A7-7E6D-44E5-9891-D012FCB51C5F}"/>
              </a:ext>
            </a:extLst>
          </p:cNvPr>
          <p:cNvSpPr>
            <a:spLocks noGrp="1"/>
          </p:cNvSpPr>
          <p:nvPr>
            <p:ph type="title"/>
          </p:nvPr>
        </p:nvSpPr>
        <p:spPr>
          <a:xfrm>
            <a:off x="285750" y="-71438"/>
            <a:ext cx="8750746" cy="1141413"/>
          </a:xfrm>
        </p:spPr>
        <p:txBody>
          <a:bodyPr/>
          <a:lstStyle/>
          <a:p>
            <a:r>
              <a:rPr lang="en-US" altLang="zh-CN" sz="3600" b="0" dirty="0"/>
              <a:t>Financial management: fundraising</a:t>
            </a:r>
            <a:endParaRPr lang="zh-CN" altLang="en-US" sz="3600" dirty="0"/>
          </a:p>
        </p:txBody>
      </p:sp>
      <p:sp>
        <p:nvSpPr>
          <p:cNvPr id="54275" name="内容占位符 2">
            <a:extLst>
              <a:ext uri="{FF2B5EF4-FFF2-40B4-BE49-F238E27FC236}">
                <a16:creationId xmlns:a16="http://schemas.microsoft.com/office/drawing/2014/main" id="{A8823048-6351-43F8-974F-8E3ECC0C0E76}"/>
              </a:ext>
            </a:extLst>
          </p:cNvPr>
          <p:cNvSpPr>
            <a:spLocks noGrp="1"/>
          </p:cNvSpPr>
          <p:nvPr>
            <p:ph idx="1"/>
          </p:nvPr>
        </p:nvSpPr>
        <p:spPr>
          <a:xfrm>
            <a:off x="250825" y="1196975"/>
            <a:ext cx="8229600" cy="615962"/>
          </a:xfrm>
        </p:spPr>
        <p:txBody>
          <a:bodyPr/>
          <a:lstStyle/>
          <a:p>
            <a:r>
              <a:rPr lang="en-US" altLang="zh-CN" sz="2400" dirty="0"/>
              <a:t>Restrictions</a:t>
            </a:r>
            <a:endParaRPr lang="zh-CN" altLang="en-US" sz="2400" dirty="0"/>
          </a:p>
        </p:txBody>
      </p:sp>
      <p:grpSp>
        <p:nvGrpSpPr>
          <p:cNvPr id="2" name="Group 1">
            <a:extLst>
              <a:ext uri="{FF2B5EF4-FFF2-40B4-BE49-F238E27FC236}">
                <a16:creationId xmlns:a16="http://schemas.microsoft.com/office/drawing/2014/main" id="{04EB8015-4A49-456E-A71C-69D5A94F1A1F}"/>
              </a:ext>
            </a:extLst>
          </p:cNvPr>
          <p:cNvGrpSpPr/>
          <p:nvPr/>
        </p:nvGrpSpPr>
        <p:grpSpPr>
          <a:xfrm>
            <a:off x="-79220" y="1628800"/>
            <a:ext cx="4427538" cy="3887787"/>
            <a:chOff x="-252413" y="1557338"/>
            <a:chExt cx="4427538" cy="3887787"/>
          </a:xfrm>
        </p:grpSpPr>
        <p:pic>
          <p:nvPicPr>
            <p:cNvPr id="54276" name="图片 3">
              <a:extLst>
                <a:ext uri="{FF2B5EF4-FFF2-40B4-BE49-F238E27FC236}">
                  <a16:creationId xmlns:a16="http://schemas.microsoft.com/office/drawing/2014/main" id="{765A7497-28F6-4B87-B3D8-DFACD5CC63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557338"/>
              <a:ext cx="4427538" cy="388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3">
              <a:extLst>
                <a:ext uri="{FF2B5EF4-FFF2-40B4-BE49-F238E27FC236}">
                  <a16:creationId xmlns:a16="http://schemas.microsoft.com/office/drawing/2014/main" id="{A990E93D-D501-47E1-B1B2-FCE5C6AA5567}"/>
                </a:ext>
              </a:extLst>
            </p:cNvPr>
            <p:cNvSpPr txBox="1">
              <a:spLocks noChangeArrowheads="1"/>
            </p:cNvSpPr>
            <p:nvPr/>
          </p:nvSpPr>
          <p:spPr bwMode="auto">
            <a:xfrm>
              <a:off x="477883" y="5248767"/>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Micro</a:t>
              </a:r>
              <a:endParaRPr lang="zh-CN" altLang="en-US" sz="600" dirty="0"/>
            </a:p>
          </p:txBody>
        </p:sp>
        <p:sp>
          <p:nvSpPr>
            <p:cNvPr id="16" name="TextBox 3">
              <a:extLst>
                <a:ext uri="{FF2B5EF4-FFF2-40B4-BE49-F238E27FC236}">
                  <a16:creationId xmlns:a16="http://schemas.microsoft.com/office/drawing/2014/main" id="{A2721C2A-2E0A-49D8-99EB-63D70BE8E13B}"/>
                </a:ext>
              </a:extLst>
            </p:cNvPr>
            <p:cNvSpPr txBox="1">
              <a:spLocks noChangeArrowheads="1"/>
            </p:cNvSpPr>
            <p:nvPr/>
          </p:nvSpPr>
          <p:spPr bwMode="auto">
            <a:xfrm>
              <a:off x="832242" y="5244221"/>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Small</a:t>
              </a:r>
              <a:endParaRPr lang="zh-CN" altLang="en-US" sz="600" dirty="0"/>
            </a:p>
          </p:txBody>
        </p:sp>
        <p:sp>
          <p:nvSpPr>
            <p:cNvPr id="17" name="TextBox 3">
              <a:extLst>
                <a:ext uri="{FF2B5EF4-FFF2-40B4-BE49-F238E27FC236}">
                  <a16:creationId xmlns:a16="http://schemas.microsoft.com/office/drawing/2014/main" id="{CFE5F0CE-9EF1-42CF-A0A0-4070653C378E}"/>
                </a:ext>
              </a:extLst>
            </p:cNvPr>
            <p:cNvSpPr txBox="1">
              <a:spLocks noChangeArrowheads="1"/>
            </p:cNvSpPr>
            <p:nvPr/>
          </p:nvSpPr>
          <p:spPr bwMode="auto">
            <a:xfrm>
              <a:off x="1190498" y="5248768"/>
              <a:ext cx="298360"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Medium</a:t>
              </a:r>
              <a:endParaRPr lang="zh-CN" altLang="en-US" sz="600" dirty="0"/>
            </a:p>
          </p:txBody>
        </p:sp>
        <p:sp>
          <p:nvSpPr>
            <p:cNvPr id="18" name="TextBox 3">
              <a:extLst>
                <a:ext uri="{FF2B5EF4-FFF2-40B4-BE49-F238E27FC236}">
                  <a16:creationId xmlns:a16="http://schemas.microsoft.com/office/drawing/2014/main" id="{6CB5A0BA-9143-472D-B7CC-2AD909BC2A11}"/>
                </a:ext>
              </a:extLst>
            </p:cNvPr>
            <p:cNvSpPr txBox="1">
              <a:spLocks noChangeArrowheads="1"/>
            </p:cNvSpPr>
            <p:nvPr/>
          </p:nvSpPr>
          <p:spPr bwMode="auto">
            <a:xfrm>
              <a:off x="123525" y="5244060"/>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Large</a:t>
              </a:r>
              <a:endParaRPr lang="zh-CN" altLang="en-US" sz="600" dirty="0"/>
            </a:p>
          </p:txBody>
        </p:sp>
        <p:sp>
          <p:nvSpPr>
            <p:cNvPr id="19" name="TextBox 11">
              <a:extLst>
                <a:ext uri="{FF2B5EF4-FFF2-40B4-BE49-F238E27FC236}">
                  <a16:creationId xmlns:a16="http://schemas.microsoft.com/office/drawing/2014/main" id="{47F166B8-1DAE-4C88-BD94-3ADF68F3239F}"/>
                </a:ext>
              </a:extLst>
            </p:cNvPr>
            <p:cNvSpPr txBox="1">
              <a:spLocks noChangeArrowheads="1"/>
            </p:cNvSpPr>
            <p:nvPr/>
          </p:nvSpPr>
          <p:spPr bwMode="auto">
            <a:xfrm rot="2700000">
              <a:off x="847759" y="4571500"/>
              <a:ext cx="479189"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Lack of collateral</a:t>
              </a:r>
              <a:endParaRPr lang="zh-CN" altLang="en-US" sz="600" dirty="0"/>
            </a:p>
          </p:txBody>
        </p:sp>
        <p:sp>
          <p:nvSpPr>
            <p:cNvPr id="20" name="TextBox 11">
              <a:extLst>
                <a:ext uri="{FF2B5EF4-FFF2-40B4-BE49-F238E27FC236}">
                  <a16:creationId xmlns:a16="http://schemas.microsoft.com/office/drawing/2014/main" id="{2C6958C8-8E71-4EEE-8D4A-D58E8BC23547}"/>
                </a:ext>
              </a:extLst>
            </p:cNvPr>
            <p:cNvSpPr txBox="1">
              <a:spLocks noChangeArrowheads="1"/>
            </p:cNvSpPr>
            <p:nvPr/>
          </p:nvSpPr>
          <p:spPr bwMode="auto">
            <a:xfrm rot="2700000">
              <a:off x="2219783" y="4715283"/>
              <a:ext cx="727099"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 standardized financial statement</a:t>
              </a:r>
              <a:endParaRPr lang="zh-CN" altLang="en-US" sz="600" dirty="0"/>
            </a:p>
          </p:txBody>
        </p:sp>
        <p:sp>
          <p:nvSpPr>
            <p:cNvPr id="21" name="TextBox 11">
              <a:extLst>
                <a:ext uri="{FF2B5EF4-FFF2-40B4-BE49-F238E27FC236}">
                  <a16:creationId xmlns:a16="http://schemas.microsoft.com/office/drawing/2014/main" id="{A0761FD6-A4A1-4C01-8975-13B7F62787D9}"/>
                </a:ext>
              </a:extLst>
            </p:cNvPr>
            <p:cNvSpPr txBox="1">
              <a:spLocks noChangeArrowheads="1"/>
            </p:cNvSpPr>
            <p:nvPr/>
          </p:nvSpPr>
          <p:spPr bwMode="auto">
            <a:xfrm rot="2700000">
              <a:off x="3585832" y="4719360"/>
              <a:ext cx="727099"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No guarantor</a:t>
              </a:r>
              <a:endParaRPr lang="zh-CN" altLang="en-US" sz="600" dirty="0"/>
            </a:p>
          </p:txBody>
        </p:sp>
        <p:sp>
          <p:nvSpPr>
            <p:cNvPr id="22" name="TextBox 11">
              <a:extLst>
                <a:ext uri="{FF2B5EF4-FFF2-40B4-BE49-F238E27FC236}">
                  <a16:creationId xmlns:a16="http://schemas.microsoft.com/office/drawing/2014/main" id="{5D1CEF7E-636B-489F-A78F-E24E6235BB7E}"/>
                </a:ext>
              </a:extLst>
            </p:cNvPr>
            <p:cNvSpPr txBox="1">
              <a:spLocks noChangeArrowheads="1"/>
            </p:cNvSpPr>
            <p:nvPr/>
          </p:nvSpPr>
          <p:spPr bwMode="auto">
            <a:xfrm rot="2700000">
              <a:off x="104899" y="4698637"/>
              <a:ext cx="823651"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High rates and fees</a:t>
              </a:r>
              <a:endParaRPr lang="zh-CN" altLang="en-US" sz="600" dirty="0"/>
            </a:p>
          </p:txBody>
        </p:sp>
        <p:sp>
          <p:nvSpPr>
            <p:cNvPr id="6" name="椭圆 5">
              <a:extLst>
                <a:ext uri="{FF2B5EF4-FFF2-40B4-BE49-F238E27FC236}">
                  <a16:creationId xmlns:a16="http://schemas.microsoft.com/office/drawing/2014/main" id="{E8E8FFAB-61F3-4483-BB50-A532EB579E1F}"/>
                </a:ext>
              </a:extLst>
            </p:cNvPr>
            <p:cNvSpPr/>
            <p:nvPr/>
          </p:nvSpPr>
          <p:spPr>
            <a:xfrm>
              <a:off x="0" y="1557338"/>
              <a:ext cx="755650" cy="3167062"/>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TextBox 11">
              <a:extLst>
                <a:ext uri="{FF2B5EF4-FFF2-40B4-BE49-F238E27FC236}">
                  <a16:creationId xmlns:a16="http://schemas.microsoft.com/office/drawing/2014/main" id="{EA7AE16E-B51B-4C76-8725-2D05966FBAC2}"/>
                </a:ext>
              </a:extLst>
            </p:cNvPr>
            <p:cNvSpPr txBox="1">
              <a:spLocks noChangeArrowheads="1"/>
            </p:cNvSpPr>
            <p:nvPr/>
          </p:nvSpPr>
          <p:spPr bwMode="auto">
            <a:xfrm rot="2700000">
              <a:off x="1529979" y="4752290"/>
              <a:ext cx="823651"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Poor service</a:t>
              </a:r>
              <a:endParaRPr lang="zh-CN" altLang="en-US" sz="600" dirty="0"/>
            </a:p>
          </p:txBody>
        </p:sp>
        <p:sp>
          <p:nvSpPr>
            <p:cNvPr id="24" name="TextBox 11">
              <a:extLst>
                <a:ext uri="{FF2B5EF4-FFF2-40B4-BE49-F238E27FC236}">
                  <a16:creationId xmlns:a16="http://schemas.microsoft.com/office/drawing/2014/main" id="{CFA0DE52-BE3E-45B5-936D-2E812F4822A2}"/>
                </a:ext>
              </a:extLst>
            </p:cNvPr>
            <p:cNvSpPr txBox="1">
              <a:spLocks noChangeArrowheads="1"/>
            </p:cNvSpPr>
            <p:nvPr/>
          </p:nvSpPr>
          <p:spPr bwMode="auto">
            <a:xfrm rot="2700000">
              <a:off x="2848257" y="4720613"/>
              <a:ext cx="823651"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Low line of credit</a:t>
              </a:r>
              <a:endParaRPr lang="zh-CN" altLang="en-US" sz="600" dirty="0"/>
            </a:p>
          </p:txBody>
        </p:sp>
      </p:grpSp>
      <p:grpSp>
        <p:nvGrpSpPr>
          <p:cNvPr id="3" name="Group 2">
            <a:extLst>
              <a:ext uri="{FF2B5EF4-FFF2-40B4-BE49-F238E27FC236}">
                <a16:creationId xmlns:a16="http://schemas.microsoft.com/office/drawing/2014/main" id="{E26E9506-8512-4B69-8F1B-D3FFC3D8CBD1}"/>
              </a:ext>
            </a:extLst>
          </p:cNvPr>
          <p:cNvGrpSpPr/>
          <p:nvPr/>
        </p:nvGrpSpPr>
        <p:grpSpPr>
          <a:xfrm>
            <a:off x="4356100" y="2565400"/>
            <a:ext cx="4787900" cy="4100761"/>
            <a:chOff x="4356100" y="2565400"/>
            <a:chExt cx="4787900" cy="4100761"/>
          </a:xfrm>
        </p:grpSpPr>
        <p:pic>
          <p:nvPicPr>
            <p:cNvPr id="54277" name="图片 4">
              <a:extLst>
                <a:ext uri="{FF2B5EF4-FFF2-40B4-BE49-F238E27FC236}">
                  <a16:creationId xmlns:a16="http://schemas.microsoft.com/office/drawing/2014/main" id="{6CA754AC-9548-4763-9646-45E8E22A56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6100" y="2565400"/>
              <a:ext cx="478790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9" name="TextBox 15">
              <a:extLst>
                <a:ext uri="{FF2B5EF4-FFF2-40B4-BE49-F238E27FC236}">
                  <a16:creationId xmlns:a16="http://schemas.microsoft.com/office/drawing/2014/main" id="{78DB71B8-9187-472A-89D8-B718EFB635B7}"/>
                </a:ext>
              </a:extLst>
            </p:cNvPr>
            <p:cNvSpPr txBox="1">
              <a:spLocks noChangeArrowheads="1"/>
            </p:cNvSpPr>
            <p:nvPr/>
          </p:nvSpPr>
          <p:spPr bwMode="auto">
            <a:xfrm>
              <a:off x="4860085" y="2675684"/>
              <a:ext cx="479425"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Construction</a:t>
              </a:r>
              <a:endParaRPr lang="zh-CN" altLang="en-US" sz="600" dirty="0"/>
            </a:p>
          </p:txBody>
        </p:sp>
        <p:sp>
          <p:nvSpPr>
            <p:cNvPr id="54280" name="TextBox 16">
              <a:extLst>
                <a:ext uri="{FF2B5EF4-FFF2-40B4-BE49-F238E27FC236}">
                  <a16:creationId xmlns:a16="http://schemas.microsoft.com/office/drawing/2014/main" id="{F4540261-469D-4387-8316-6800C62E37BA}"/>
                </a:ext>
              </a:extLst>
            </p:cNvPr>
            <p:cNvSpPr txBox="1">
              <a:spLocks noChangeArrowheads="1"/>
            </p:cNvSpPr>
            <p:nvPr/>
          </p:nvSpPr>
          <p:spPr bwMode="auto">
            <a:xfrm>
              <a:off x="8073092" y="2676058"/>
              <a:ext cx="508000"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Manufacturing</a:t>
              </a:r>
              <a:endParaRPr lang="zh-CN" altLang="en-US" sz="600" dirty="0"/>
            </a:p>
          </p:txBody>
        </p:sp>
        <p:sp>
          <p:nvSpPr>
            <p:cNvPr id="54281" name="TextBox 17">
              <a:extLst>
                <a:ext uri="{FF2B5EF4-FFF2-40B4-BE49-F238E27FC236}">
                  <a16:creationId xmlns:a16="http://schemas.microsoft.com/office/drawing/2014/main" id="{AF95E1B3-1822-4F49-BB26-E008D139EA71}"/>
                </a:ext>
              </a:extLst>
            </p:cNvPr>
            <p:cNvSpPr txBox="1">
              <a:spLocks noChangeArrowheads="1"/>
            </p:cNvSpPr>
            <p:nvPr/>
          </p:nvSpPr>
          <p:spPr bwMode="auto">
            <a:xfrm>
              <a:off x="5779138" y="2670082"/>
              <a:ext cx="819150"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Agriculture, Forestry, Husbandry &amp; Fishery </a:t>
              </a:r>
            </a:p>
          </p:txBody>
        </p:sp>
        <p:sp>
          <p:nvSpPr>
            <p:cNvPr id="54282" name="TextBox 18">
              <a:extLst>
                <a:ext uri="{FF2B5EF4-FFF2-40B4-BE49-F238E27FC236}">
                  <a16:creationId xmlns:a16="http://schemas.microsoft.com/office/drawing/2014/main" id="{E3F48088-7A1A-4DA9-9412-127A7B87A0A1}"/>
                </a:ext>
              </a:extLst>
            </p:cNvPr>
            <p:cNvSpPr txBox="1">
              <a:spLocks noChangeArrowheads="1"/>
            </p:cNvSpPr>
            <p:nvPr/>
          </p:nvSpPr>
          <p:spPr bwMode="auto">
            <a:xfrm>
              <a:off x="4773986" y="4365625"/>
              <a:ext cx="6381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Accommodation &amp; Catering</a:t>
              </a:r>
            </a:p>
          </p:txBody>
        </p:sp>
        <p:sp>
          <p:nvSpPr>
            <p:cNvPr id="54283" name="TextBox 19">
              <a:extLst>
                <a:ext uri="{FF2B5EF4-FFF2-40B4-BE49-F238E27FC236}">
                  <a16:creationId xmlns:a16="http://schemas.microsoft.com/office/drawing/2014/main" id="{D0D6F737-B31A-47E2-ABDB-85E7789791E4}"/>
                </a:ext>
              </a:extLst>
            </p:cNvPr>
            <p:cNvSpPr txBox="1">
              <a:spLocks noChangeArrowheads="1"/>
            </p:cNvSpPr>
            <p:nvPr/>
          </p:nvSpPr>
          <p:spPr bwMode="auto">
            <a:xfrm>
              <a:off x="6884334" y="2670081"/>
              <a:ext cx="773113"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Wholesaling &amp; Retailing</a:t>
              </a:r>
            </a:p>
          </p:txBody>
        </p:sp>
        <p:sp>
          <p:nvSpPr>
            <p:cNvPr id="54284" name="TextBox 20">
              <a:extLst>
                <a:ext uri="{FF2B5EF4-FFF2-40B4-BE49-F238E27FC236}">
                  <a16:creationId xmlns:a16="http://schemas.microsoft.com/office/drawing/2014/main" id="{005B6C97-B970-4030-A00B-2A05FAB0984F}"/>
                </a:ext>
              </a:extLst>
            </p:cNvPr>
            <p:cNvSpPr txBox="1">
              <a:spLocks noChangeArrowheads="1"/>
            </p:cNvSpPr>
            <p:nvPr/>
          </p:nvSpPr>
          <p:spPr bwMode="auto">
            <a:xfrm>
              <a:off x="5790921" y="4343026"/>
              <a:ext cx="776287"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Leasing &amp; Business Services</a:t>
              </a:r>
            </a:p>
          </p:txBody>
        </p:sp>
        <p:sp>
          <p:nvSpPr>
            <p:cNvPr id="54285" name="TextBox 21">
              <a:extLst>
                <a:ext uri="{FF2B5EF4-FFF2-40B4-BE49-F238E27FC236}">
                  <a16:creationId xmlns:a16="http://schemas.microsoft.com/office/drawing/2014/main" id="{A183EA78-73B2-4B97-BE87-9061EAE8A30F}"/>
                </a:ext>
              </a:extLst>
            </p:cNvPr>
            <p:cNvSpPr txBox="1">
              <a:spLocks noChangeArrowheads="1"/>
            </p:cNvSpPr>
            <p:nvPr/>
          </p:nvSpPr>
          <p:spPr bwMode="auto">
            <a:xfrm>
              <a:off x="8051426" y="4361237"/>
              <a:ext cx="547688"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IT &amp; Software</a:t>
              </a:r>
            </a:p>
          </p:txBody>
        </p:sp>
        <p:sp>
          <p:nvSpPr>
            <p:cNvPr id="54286" name="TextBox 22">
              <a:extLst>
                <a:ext uri="{FF2B5EF4-FFF2-40B4-BE49-F238E27FC236}">
                  <a16:creationId xmlns:a16="http://schemas.microsoft.com/office/drawing/2014/main" id="{ED34EA75-067F-4C0B-ADF0-76926AA7AE13}"/>
                </a:ext>
              </a:extLst>
            </p:cNvPr>
            <p:cNvSpPr txBox="1">
              <a:spLocks noChangeArrowheads="1"/>
            </p:cNvSpPr>
            <p:nvPr/>
          </p:nvSpPr>
          <p:spPr bwMode="auto">
            <a:xfrm>
              <a:off x="6866178" y="4339930"/>
              <a:ext cx="776288" cy="185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Transportation, Warehousing &amp; Postal </a:t>
              </a:r>
            </a:p>
          </p:txBody>
        </p:sp>
        <p:sp>
          <p:nvSpPr>
            <p:cNvPr id="25" name="Rectangle 24">
              <a:extLst>
                <a:ext uri="{FF2B5EF4-FFF2-40B4-BE49-F238E27FC236}">
                  <a16:creationId xmlns:a16="http://schemas.microsoft.com/office/drawing/2014/main" id="{73E9953C-9A16-4215-9163-7401F3D1AD0B}"/>
                </a:ext>
              </a:extLst>
            </p:cNvPr>
            <p:cNvSpPr/>
            <p:nvPr/>
          </p:nvSpPr>
          <p:spPr>
            <a:xfrm>
              <a:off x="4564199" y="5932676"/>
              <a:ext cx="4472297" cy="5785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extBox 11">
              <a:extLst>
                <a:ext uri="{FF2B5EF4-FFF2-40B4-BE49-F238E27FC236}">
                  <a16:creationId xmlns:a16="http://schemas.microsoft.com/office/drawing/2014/main" id="{0E7665C7-CF4C-40F3-9945-557DB3CE14D3}"/>
                </a:ext>
              </a:extLst>
            </p:cNvPr>
            <p:cNvSpPr txBox="1">
              <a:spLocks noChangeArrowheads="1"/>
            </p:cNvSpPr>
            <p:nvPr/>
          </p:nvSpPr>
          <p:spPr bwMode="auto">
            <a:xfrm rot="2700000">
              <a:off x="8013091" y="6111427"/>
              <a:ext cx="595277" cy="92333"/>
            </a:xfrm>
            <a:prstGeom prst="rect">
              <a:avLst/>
            </a:prstGeom>
            <a:noFill/>
            <a:ln>
              <a:noFill/>
            </a:ln>
            <a:extLst/>
          </p:spPr>
          <p:txBody>
            <a:bodyPr wrap="square" lIns="0" tIns="0" rIns="0" bIns="0">
              <a:spAutoFit/>
            </a:bodyPr>
            <a:lstStyle/>
            <a:p>
              <a:pPr algn="ctr"/>
              <a:r>
                <a:rPr lang="en-US" altLang="zh-CN" sz="600" dirty="0"/>
                <a:t>Lack of collateral</a:t>
              </a:r>
              <a:endParaRPr lang="zh-CN" altLang="en-US" sz="600" dirty="0"/>
            </a:p>
          </p:txBody>
        </p:sp>
        <p:sp>
          <p:nvSpPr>
            <p:cNvPr id="33" name="TextBox 11">
              <a:extLst>
                <a:ext uri="{FF2B5EF4-FFF2-40B4-BE49-F238E27FC236}">
                  <a16:creationId xmlns:a16="http://schemas.microsoft.com/office/drawing/2014/main" id="{C8F112DF-AD73-4250-BDC1-AFB095BF553C}"/>
                </a:ext>
              </a:extLst>
            </p:cNvPr>
            <p:cNvSpPr txBox="1">
              <a:spLocks noChangeArrowheads="1"/>
            </p:cNvSpPr>
            <p:nvPr/>
          </p:nvSpPr>
          <p:spPr bwMode="auto">
            <a:xfrm rot="2700000">
              <a:off x="8407444" y="6150509"/>
              <a:ext cx="832366" cy="184666"/>
            </a:xfrm>
            <a:prstGeom prst="rect">
              <a:avLst/>
            </a:prstGeom>
            <a:noFill/>
            <a:ln>
              <a:noFill/>
            </a:ln>
            <a:extLst/>
          </p:spPr>
          <p:txBody>
            <a:bodyPr wrap="square" lIns="0" tIns="0" rIns="0" bIns="0">
              <a:spAutoFit/>
            </a:bodyPr>
            <a:lstStyle/>
            <a:p>
              <a:r>
                <a:rPr lang="en-US" altLang="zh-CN" sz="600" dirty="0"/>
                <a:t>No standardized financial statement</a:t>
              </a:r>
              <a:endParaRPr lang="zh-CN" altLang="en-US" sz="600" dirty="0"/>
            </a:p>
          </p:txBody>
        </p:sp>
        <p:sp>
          <p:nvSpPr>
            <p:cNvPr id="34" name="TextBox 11">
              <a:extLst>
                <a:ext uri="{FF2B5EF4-FFF2-40B4-BE49-F238E27FC236}">
                  <a16:creationId xmlns:a16="http://schemas.microsoft.com/office/drawing/2014/main" id="{C7A0B54B-F3AA-4316-AE9B-D21B103F4A0D}"/>
                </a:ext>
              </a:extLst>
            </p:cNvPr>
            <p:cNvSpPr txBox="1">
              <a:spLocks noChangeArrowheads="1"/>
            </p:cNvSpPr>
            <p:nvPr/>
          </p:nvSpPr>
          <p:spPr bwMode="auto">
            <a:xfrm rot="2700000">
              <a:off x="8279073" y="6179365"/>
              <a:ext cx="727099" cy="72000"/>
            </a:xfrm>
            <a:prstGeom prst="rect">
              <a:avLst/>
            </a:prstGeom>
            <a:noFill/>
            <a:ln>
              <a:noFill/>
            </a:ln>
            <a:extLst/>
          </p:spPr>
          <p:txBody>
            <a:bodyPr wrap="square" lIns="0" tIns="0" rIns="0" bIns="0">
              <a:spAutoFit/>
            </a:bodyPr>
            <a:lstStyle/>
            <a:p>
              <a:r>
                <a:rPr lang="en-US" altLang="zh-CN" sz="600" dirty="0"/>
                <a:t>No guarantor</a:t>
              </a:r>
              <a:endParaRPr lang="zh-CN" altLang="en-US" sz="600" dirty="0"/>
            </a:p>
          </p:txBody>
        </p:sp>
        <p:sp>
          <p:nvSpPr>
            <p:cNvPr id="35" name="TextBox 11">
              <a:extLst>
                <a:ext uri="{FF2B5EF4-FFF2-40B4-BE49-F238E27FC236}">
                  <a16:creationId xmlns:a16="http://schemas.microsoft.com/office/drawing/2014/main" id="{6FF2552D-EA98-4275-BEC5-28534BE4312B}"/>
                </a:ext>
              </a:extLst>
            </p:cNvPr>
            <p:cNvSpPr txBox="1">
              <a:spLocks noChangeArrowheads="1"/>
            </p:cNvSpPr>
            <p:nvPr/>
          </p:nvSpPr>
          <p:spPr bwMode="auto">
            <a:xfrm rot="2700000">
              <a:off x="7782193" y="6115843"/>
              <a:ext cx="823651" cy="72000"/>
            </a:xfrm>
            <a:prstGeom prst="rect">
              <a:avLst/>
            </a:prstGeom>
            <a:noFill/>
            <a:ln>
              <a:noFill/>
            </a:ln>
            <a:extLst/>
          </p:spPr>
          <p:txBody>
            <a:bodyPr wrap="square" lIns="0" tIns="0" rIns="0" bIns="0">
              <a:spAutoFit/>
            </a:bodyPr>
            <a:lstStyle/>
            <a:p>
              <a:pPr algn="ctr"/>
              <a:r>
                <a:rPr lang="en-US" altLang="zh-CN" sz="600" dirty="0"/>
                <a:t>High rates and fees</a:t>
              </a:r>
              <a:endParaRPr lang="zh-CN" altLang="en-US" sz="600" dirty="0"/>
            </a:p>
          </p:txBody>
        </p:sp>
        <p:sp>
          <p:nvSpPr>
            <p:cNvPr id="36" name="TextBox 11">
              <a:extLst>
                <a:ext uri="{FF2B5EF4-FFF2-40B4-BE49-F238E27FC236}">
                  <a16:creationId xmlns:a16="http://schemas.microsoft.com/office/drawing/2014/main" id="{AD942215-79F1-4510-A939-49716F99305C}"/>
                </a:ext>
              </a:extLst>
            </p:cNvPr>
            <p:cNvSpPr txBox="1">
              <a:spLocks noChangeArrowheads="1"/>
            </p:cNvSpPr>
            <p:nvPr/>
          </p:nvSpPr>
          <p:spPr bwMode="auto">
            <a:xfrm rot="2700000">
              <a:off x="8152575" y="6137070"/>
              <a:ext cx="631754" cy="92333"/>
            </a:xfrm>
            <a:prstGeom prst="rect">
              <a:avLst/>
            </a:prstGeom>
            <a:noFill/>
            <a:ln>
              <a:noFill/>
            </a:ln>
            <a:extLst/>
          </p:spPr>
          <p:txBody>
            <a:bodyPr wrap="square" lIns="0" tIns="0" rIns="0" bIns="0">
              <a:spAutoFit/>
            </a:bodyPr>
            <a:lstStyle/>
            <a:p>
              <a:r>
                <a:rPr lang="en-US" altLang="zh-CN" sz="600" dirty="0"/>
                <a:t>Poor service</a:t>
              </a:r>
              <a:endParaRPr lang="zh-CN" altLang="en-US" sz="600" dirty="0"/>
            </a:p>
          </p:txBody>
        </p:sp>
        <p:sp>
          <p:nvSpPr>
            <p:cNvPr id="37" name="TextBox 11">
              <a:extLst>
                <a:ext uri="{FF2B5EF4-FFF2-40B4-BE49-F238E27FC236}">
                  <a16:creationId xmlns:a16="http://schemas.microsoft.com/office/drawing/2014/main" id="{ACB46F8A-E4D6-426F-85DD-845A8621DD36}"/>
                </a:ext>
              </a:extLst>
            </p:cNvPr>
            <p:cNvSpPr txBox="1">
              <a:spLocks noChangeArrowheads="1"/>
            </p:cNvSpPr>
            <p:nvPr/>
          </p:nvSpPr>
          <p:spPr bwMode="auto">
            <a:xfrm rot="2700000">
              <a:off x="8484540" y="6072547"/>
              <a:ext cx="823651" cy="72000"/>
            </a:xfrm>
            <a:prstGeom prst="rect">
              <a:avLst/>
            </a:prstGeom>
            <a:noFill/>
            <a:ln>
              <a:noFill/>
            </a:ln>
            <a:extLst/>
          </p:spPr>
          <p:txBody>
            <a:bodyPr wrap="square" lIns="0" tIns="0" rIns="0" bIns="0">
              <a:spAutoFit/>
            </a:bodyPr>
            <a:lstStyle/>
            <a:p>
              <a:pPr algn="ctr"/>
              <a:r>
                <a:rPr lang="en-US" altLang="zh-CN" sz="600" dirty="0"/>
                <a:t>Low line of credit</a:t>
              </a:r>
              <a:endParaRPr lang="zh-CN" altLang="en-US" sz="600" dirty="0"/>
            </a:p>
          </p:txBody>
        </p:sp>
        <p:sp>
          <p:nvSpPr>
            <p:cNvPr id="38" name="TextBox 11">
              <a:extLst>
                <a:ext uri="{FF2B5EF4-FFF2-40B4-BE49-F238E27FC236}">
                  <a16:creationId xmlns:a16="http://schemas.microsoft.com/office/drawing/2014/main" id="{495DB655-DC53-4DAB-A338-99293464D66C}"/>
                </a:ext>
              </a:extLst>
            </p:cNvPr>
            <p:cNvSpPr txBox="1">
              <a:spLocks noChangeArrowheads="1"/>
            </p:cNvSpPr>
            <p:nvPr/>
          </p:nvSpPr>
          <p:spPr bwMode="auto">
            <a:xfrm rot="2700000">
              <a:off x="6941060" y="6118563"/>
              <a:ext cx="595277" cy="92333"/>
            </a:xfrm>
            <a:prstGeom prst="rect">
              <a:avLst/>
            </a:prstGeom>
            <a:noFill/>
            <a:ln>
              <a:noFill/>
            </a:ln>
            <a:extLst/>
          </p:spPr>
          <p:txBody>
            <a:bodyPr wrap="square" lIns="0" tIns="0" rIns="0" bIns="0">
              <a:spAutoFit/>
            </a:bodyPr>
            <a:lstStyle/>
            <a:p>
              <a:pPr algn="ctr"/>
              <a:r>
                <a:rPr lang="en-US" altLang="zh-CN" sz="600" dirty="0"/>
                <a:t>Lack of collateral</a:t>
              </a:r>
              <a:endParaRPr lang="zh-CN" altLang="en-US" sz="600" dirty="0"/>
            </a:p>
          </p:txBody>
        </p:sp>
        <p:sp>
          <p:nvSpPr>
            <p:cNvPr id="39" name="TextBox 11">
              <a:extLst>
                <a:ext uri="{FF2B5EF4-FFF2-40B4-BE49-F238E27FC236}">
                  <a16:creationId xmlns:a16="http://schemas.microsoft.com/office/drawing/2014/main" id="{A3D99118-DA73-494F-B3AF-257057EB29D4}"/>
                </a:ext>
              </a:extLst>
            </p:cNvPr>
            <p:cNvSpPr txBox="1">
              <a:spLocks noChangeArrowheads="1"/>
            </p:cNvSpPr>
            <p:nvPr/>
          </p:nvSpPr>
          <p:spPr bwMode="auto">
            <a:xfrm rot="2700000">
              <a:off x="7335413" y="6157645"/>
              <a:ext cx="832366" cy="184666"/>
            </a:xfrm>
            <a:prstGeom prst="rect">
              <a:avLst/>
            </a:prstGeom>
            <a:noFill/>
            <a:ln>
              <a:noFill/>
            </a:ln>
            <a:extLst/>
          </p:spPr>
          <p:txBody>
            <a:bodyPr wrap="square" lIns="0" tIns="0" rIns="0" bIns="0">
              <a:spAutoFit/>
            </a:bodyPr>
            <a:lstStyle/>
            <a:p>
              <a:r>
                <a:rPr lang="en-US" altLang="zh-CN" sz="600" dirty="0"/>
                <a:t>No standardized financial statement</a:t>
              </a:r>
              <a:endParaRPr lang="zh-CN" altLang="en-US" sz="600" dirty="0"/>
            </a:p>
          </p:txBody>
        </p:sp>
        <p:sp>
          <p:nvSpPr>
            <p:cNvPr id="40" name="TextBox 11">
              <a:extLst>
                <a:ext uri="{FF2B5EF4-FFF2-40B4-BE49-F238E27FC236}">
                  <a16:creationId xmlns:a16="http://schemas.microsoft.com/office/drawing/2014/main" id="{7EC66877-9B26-4662-A8E1-4B8A724BFC57}"/>
                </a:ext>
              </a:extLst>
            </p:cNvPr>
            <p:cNvSpPr txBox="1">
              <a:spLocks noChangeArrowheads="1"/>
            </p:cNvSpPr>
            <p:nvPr/>
          </p:nvSpPr>
          <p:spPr bwMode="auto">
            <a:xfrm rot="2700000">
              <a:off x="7207042" y="6186501"/>
              <a:ext cx="727099" cy="72000"/>
            </a:xfrm>
            <a:prstGeom prst="rect">
              <a:avLst/>
            </a:prstGeom>
            <a:noFill/>
            <a:ln>
              <a:noFill/>
            </a:ln>
            <a:extLst/>
          </p:spPr>
          <p:txBody>
            <a:bodyPr wrap="square" lIns="0" tIns="0" rIns="0" bIns="0">
              <a:spAutoFit/>
            </a:bodyPr>
            <a:lstStyle/>
            <a:p>
              <a:r>
                <a:rPr lang="en-US" altLang="zh-CN" sz="600" dirty="0"/>
                <a:t>No guarantor</a:t>
              </a:r>
              <a:endParaRPr lang="zh-CN" altLang="en-US" sz="600" dirty="0"/>
            </a:p>
          </p:txBody>
        </p:sp>
        <p:sp>
          <p:nvSpPr>
            <p:cNvPr id="41" name="TextBox 11">
              <a:extLst>
                <a:ext uri="{FF2B5EF4-FFF2-40B4-BE49-F238E27FC236}">
                  <a16:creationId xmlns:a16="http://schemas.microsoft.com/office/drawing/2014/main" id="{67486764-E694-43C6-B145-AB9B3BB1EC96}"/>
                </a:ext>
              </a:extLst>
            </p:cNvPr>
            <p:cNvSpPr txBox="1">
              <a:spLocks noChangeArrowheads="1"/>
            </p:cNvSpPr>
            <p:nvPr/>
          </p:nvSpPr>
          <p:spPr bwMode="auto">
            <a:xfrm rot="2700000">
              <a:off x="6710162" y="6122979"/>
              <a:ext cx="823651" cy="72000"/>
            </a:xfrm>
            <a:prstGeom prst="rect">
              <a:avLst/>
            </a:prstGeom>
            <a:noFill/>
            <a:ln>
              <a:noFill/>
            </a:ln>
            <a:extLst/>
          </p:spPr>
          <p:txBody>
            <a:bodyPr wrap="square" lIns="0" tIns="0" rIns="0" bIns="0">
              <a:spAutoFit/>
            </a:bodyPr>
            <a:lstStyle/>
            <a:p>
              <a:pPr algn="ctr"/>
              <a:r>
                <a:rPr lang="en-US" altLang="zh-CN" sz="600" dirty="0"/>
                <a:t>High rates and fees</a:t>
              </a:r>
              <a:endParaRPr lang="zh-CN" altLang="en-US" sz="600" dirty="0"/>
            </a:p>
          </p:txBody>
        </p:sp>
        <p:sp>
          <p:nvSpPr>
            <p:cNvPr id="42" name="TextBox 11">
              <a:extLst>
                <a:ext uri="{FF2B5EF4-FFF2-40B4-BE49-F238E27FC236}">
                  <a16:creationId xmlns:a16="http://schemas.microsoft.com/office/drawing/2014/main" id="{4F8C4B32-BF54-4C78-AB78-A7A9CF49C8AB}"/>
                </a:ext>
              </a:extLst>
            </p:cNvPr>
            <p:cNvSpPr txBox="1">
              <a:spLocks noChangeArrowheads="1"/>
            </p:cNvSpPr>
            <p:nvPr/>
          </p:nvSpPr>
          <p:spPr bwMode="auto">
            <a:xfrm rot="2700000">
              <a:off x="7080216" y="6150823"/>
              <a:ext cx="657001" cy="92333"/>
            </a:xfrm>
            <a:prstGeom prst="rect">
              <a:avLst/>
            </a:prstGeom>
            <a:noFill/>
            <a:ln>
              <a:noFill/>
            </a:ln>
            <a:extLst/>
          </p:spPr>
          <p:txBody>
            <a:bodyPr wrap="square" lIns="0" tIns="0" rIns="0" bIns="0">
              <a:spAutoFit/>
            </a:bodyPr>
            <a:lstStyle/>
            <a:p>
              <a:r>
                <a:rPr lang="en-US" altLang="zh-CN" sz="600" dirty="0"/>
                <a:t>Poor service</a:t>
              </a:r>
              <a:endParaRPr lang="zh-CN" altLang="en-US" sz="600" dirty="0"/>
            </a:p>
          </p:txBody>
        </p:sp>
        <p:sp>
          <p:nvSpPr>
            <p:cNvPr id="43" name="TextBox 11">
              <a:extLst>
                <a:ext uri="{FF2B5EF4-FFF2-40B4-BE49-F238E27FC236}">
                  <a16:creationId xmlns:a16="http://schemas.microsoft.com/office/drawing/2014/main" id="{1C52DF85-60CD-4648-9171-3A75689FCC56}"/>
                </a:ext>
              </a:extLst>
            </p:cNvPr>
            <p:cNvSpPr txBox="1">
              <a:spLocks noChangeArrowheads="1"/>
            </p:cNvSpPr>
            <p:nvPr/>
          </p:nvSpPr>
          <p:spPr bwMode="auto">
            <a:xfrm rot="2700000">
              <a:off x="7412509" y="6079683"/>
              <a:ext cx="823651" cy="72000"/>
            </a:xfrm>
            <a:prstGeom prst="rect">
              <a:avLst/>
            </a:prstGeom>
            <a:noFill/>
            <a:ln>
              <a:noFill/>
            </a:ln>
            <a:extLst/>
          </p:spPr>
          <p:txBody>
            <a:bodyPr wrap="square" lIns="0" tIns="0" rIns="0" bIns="0">
              <a:spAutoFit/>
            </a:bodyPr>
            <a:lstStyle/>
            <a:p>
              <a:pPr algn="ctr"/>
              <a:r>
                <a:rPr lang="en-US" altLang="zh-CN" sz="600" dirty="0"/>
                <a:t>Low line of credit</a:t>
              </a:r>
              <a:endParaRPr lang="zh-CN" altLang="en-US" sz="600" dirty="0"/>
            </a:p>
          </p:txBody>
        </p:sp>
        <p:sp>
          <p:nvSpPr>
            <p:cNvPr id="44" name="TextBox 11">
              <a:extLst>
                <a:ext uri="{FF2B5EF4-FFF2-40B4-BE49-F238E27FC236}">
                  <a16:creationId xmlns:a16="http://schemas.microsoft.com/office/drawing/2014/main" id="{718DAD8C-1343-43BB-8B88-FED414F72838}"/>
                </a:ext>
              </a:extLst>
            </p:cNvPr>
            <p:cNvSpPr txBox="1">
              <a:spLocks noChangeArrowheads="1"/>
            </p:cNvSpPr>
            <p:nvPr/>
          </p:nvSpPr>
          <p:spPr bwMode="auto">
            <a:xfrm rot="2700000">
              <a:off x="5862968" y="6111428"/>
              <a:ext cx="595277" cy="92333"/>
            </a:xfrm>
            <a:prstGeom prst="rect">
              <a:avLst/>
            </a:prstGeom>
            <a:noFill/>
            <a:ln>
              <a:noFill/>
            </a:ln>
            <a:extLst/>
          </p:spPr>
          <p:txBody>
            <a:bodyPr wrap="square" lIns="0" tIns="0" rIns="0" bIns="0">
              <a:spAutoFit/>
            </a:bodyPr>
            <a:lstStyle/>
            <a:p>
              <a:pPr algn="ctr"/>
              <a:r>
                <a:rPr lang="en-US" altLang="zh-CN" sz="600" dirty="0"/>
                <a:t>Lack of collateral</a:t>
              </a:r>
              <a:endParaRPr lang="zh-CN" altLang="en-US" sz="600" dirty="0"/>
            </a:p>
          </p:txBody>
        </p:sp>
        <p:sp>
          <p:nvSpPr>
            <p:cNvPr id="45" name="TextBox 11">
              <a:extLst>
                <a:ext uri="{FF2B5EF4-FFF2-40B4-BE49-F238E27FC236}">
                  <a16:creationId xmlns:a16="http://schemas.microsoft.com/office/drawing/2014/main" id="{F527E787-4C62-48E0-9626-7C4629AD3D12}"/>
                </a:ext>
              </a:extLst>
            </p:cNvPr>
            <p:cNvSpPr txBox="1">
              <a:spLocks noChangeArrowheads="1"/>
            </p:cNvSpPr>
            <p:nvPr/>
          </p:nvSpPr>
          <p:spPr bwMode="auto">
            <a:xfrm rot="2700000">
              <a:off x="6257321" y="6150510"/>
              <a:ext cx="832366" cy="184666"/>
            </a:xfrm>
            <a:prstGeom prst="rect">
              <a:avLst/>
            </a:prstGeom>
            <a:noFill/>
            <a:ln>
              <a:noFill/>
            </a:ln>
            <a:extLst/>
          </p:spPr>
          <p:txBody>
            <a:bodyPr wrap="square" lIns="0" tIns="0" rIns="0" bIns="0">
              <a:spAutoFit/>
            </a:bodyPr>
            <a:lstStyle/>
            <a:p>
              <a:r>
                <a:rPr lang="en-US" altLang="zh-CN" sz="600" dirty="0"/>
                <a:t>No standardized financial statement</a:t>
              </a:r>
              <a:endParaRPr lang="zh-CN" altLang="en-US" sz="600" dirty="0"/>
            </a:p>
          </p:txBody>
        </p:sp>
        <p:sp>
          <p:nvSpPr>
            <p:cNvPr id="46" name="TextBox 11">
              <a:extLst>
                <a:ext uri="{FF2B5EF4-FFF2-40B4-BE49-F238E27FC236}">
                  <a16:creationId xmlns:a16="http://schemas.microsoft.com/office/drawing/2014/main" id="{A64A4C02-DB97-4F83-98D6-8B1C248C7016}"/>
                </a:ext>
              </a:extLst>
            </p:cNvPr>
            <p:cNvSpPr txBox="1">
              <a:spLocks noChangeArrowheads="1"/>
            </p:cNvSpPr>
            <p:nvPr/>
          </p:nvSpPr>
          <p:spPr bwMode="auto">
            <a:xfrm rot="2700000">
              <a:off x="6128950" y="6179366"/>
              <a:ext cx="727099" cy="72000"/>
            </a:xfrm>
            <a:prstGeom prst="rect">
              <a:avLst/>
            </a:prstGeom>
            <a:noFill/>
            <a:ln>
              <a:noFill/>
            </a:ln>
            <a:extLst/>
          </p:spPr>
          <p:txBody>
            <a:bodyPr wrap="square" lIns="0" tIns="0" rIns="0" bIns="0">
              <a:spAutoFit/>
            </a:bodyPr>
            <a:lstStyle/>
            <a:p>
              <a:r>
                <a:rPr lang="en-US" altLang="zh-CN" sz="600" dirty="0"/>
                <a:t>No guarantor</a:t>
              </a:r>
              <a:endParaRPr lang="zh-CN" altLang="en-US" sz="600" dirty="0"/>
            </a:p>
          </p:txBody>
        </p:sp>
        <p:sp>
          <p:nvSpPr>
            <p:cNvPr id="47" name="TextBox 11">
              <a:extLst>
                <a:ext uri="{FF2B5EF4-FFF2-40B4-BE49-F238E27FC236}">
                  <a16:creationId xmlns:a16="http://schemas.microsoft.com/office/drawing/2014/main" id="{FF208E10-A4FF-4055-818C-EAC7E01D3CE2}"/>
                </a:ext>
              </a:extLst>
            </p:cNvPr>
            <p:cNvSpPr txBox="1">
              <a:spLocks noChangeArrowheads="1"/>
            </p:cNvSpPr>
            <p:nvPr/>
          </p:nvSpPr>
          <p:spPr bwMode="auto">
            <a:xfrm rot="2700000">
              <a:off x="5632070" y="6115844"/>
              <a:ext cx="823651" cy="72000"/>
            </a:xfrm>
            <a:prstGeom prst="rect">
              <a:avLst/>
            </a:prstGeom>
            <a:noFill/>
            <a:ln>
              <a:noFill/>
            </a:ln>
            <a:extLst/>
          </p:spPr>
          <p:txBody>
            <a:bodyPr wrap="square" lIns="0" tIns="0" rIns="0" bIns="0">
              <a:spAutoFit/>
            </a:bodyPr>
            <a:lstStyle/>
            <a:p>
              <a:pPr algn="ctr"/>
              <a:r>
                <a:rPr lang="en-US" altLang="zh-CN" sz="600" dirty="0"/>
                <a:t>High rates and fees</a:t>
              </a:r>
              <a:endParaRPr lang="zh-CN" altLang="en-US" sz="600" dirty="0"/>
            </a:p>
          </p:txBody>
        </p:sp>
        <p:sp>
          <p:nvSpPr>
            <p:cNvPr id="48" name="TextBox 11">
              <a:extLst>
                <a:ext uri="{FF2B5EF4-FFF2-40B4-BE49-F238E27FC236}">
                  <a16:creationId xmlns:a16="http://schemas.microsoft.com/office/drawing/2014/main" id="{3079F967-1233-43CA-88CB-AACDDED47348}"/>
                </a:ext>
              </a:extLst>
            </p:cNvPr>
            <p:cNvSpPr txBox="1">
              <a:spLocks noChangeArrowheads="1"/>
            </p:cNvSpPr>
            <p:nvPr/>
          </p:nvSpPr>
          <p:spPr bwMode="auto">
            <a:xfrm rot="2700000">
              <a:off x="5964179" y="6145295"/>
              <a:ext cx="710008" cy="92333"/>
            </a:xfrm>
            <a:prstGeom prst="rect">
              <a:avLst/>
            </a:prstGeom>
            <a:noFill/>
            <a:ln>
              <a:noFill/>
            </a:ln>
            <a:extLst/>
          </p:spPr>
          <p:txBody>
            <a:bodyPr wrap="square" lIns="0" tIns="0" rIns="0" bIns="0">
              <a:spAutoFit/>
            </a:bodyPr>
            <a:lstStyle/>
            <a:p>
              <a:r>
                <a:rPr lang="en-US" altLang="zh-CN" sz="600" dirty="0"/>
                <a:t>Poor service</a:t>
              </a:r>
              <a:endParaRPr lang="zh-CN" altLang="en-US" sz="600" dirty="0"/>
            </a:p>
          </p:txBody>
        </p:sp>
        <p:sp>
          <p:nvSpPr>
            <p:cNvPr id="49" name="TextBox 11">
              <a:extLst>
                <a:ext uri="{FF2B5EF4-FFF2-40B4-BE49-F238E27FC236}">
                  <a16:creationId xmlns:a16="http://schemas.microsoft.com/office/drawing/2014/main" id="{1C016FD9-E2F3-44E1-9C27-01C4A11A8CC6}"/>
                </a:ext>
              </a:extLst>
            </p:cNvPr>
            <p:cNvSpPr txBox="1">
              <a:spLocks noChangeArrowheads="1"/>
            </p:cNvSpPr>
            <p:nvPr/>
          </p:nvSpPr>
          <p:spPr bwMode="auto">
            <a:xfrm rot="2700000">
              <a:off x="6334417" y="6072548"/>
              <a:ext cx="823651" cy="72000"/>
            </a:xfrm>
            <a:prstGeom prst="rect">
              <a:avLst/>
            </a:prstGeom>
            <a:noFill/>
            <a:ln>
              <a:noFill/>
            </a:ln>
            <a:extLst/>
          </p:spPr>
          <p:txBody>
            <a:bodyPr wrap="square" lIns="0" tIns="0" rIns="0" bIns="0">
              <a:spAutoFit/>
            </a:bodyPr>
            <a:lstStyle/>
            <a:p>
              <a:pPr algn="ctr"/>
              <a:r>
                <a:rPr lang="en-US" altLang="zh-CN" sz="600" dirty="0"/>
                <a:t>Low line of credit</a:t>
              </a:r>
              <a:endParaRPr lang="zh-CN" altLang="en-US" sz="600" dirty="0"/>
            </a:p>
          </p:txBody>
        </p:sp>
        <p:sp>
          <p:nvSpPr>
            <p:cNvPr id="50" name="TextBox 11">
              <a:extLst>
                <a:ext uri="{FF2B5EF4-FFF2-40B4-BE49-F238E27FC236}">
                  <a16:creationId xmlns:a16="http://schemas.microsoft.com/office/drawing/2014/main" id="{CF9652E0-31CE-484D-BF8D-C6F5E539551D}"/>
                </a:ext>
              </a:extLst>
            </p:cNvPr>
            <p:cNvSpPr txBox="1">
              <a:spLocks noChangeArrowheads="1"/>
            </p:cNvSpPr>
            <p:nvPr/>
          </p:nvSpPr>
          <p:spPr bwMode="auto">
            <a:xfrm rot="2700000">
              <a:off x="4782596" y="6108995"/>
              <a:ext cx="595277" cy="92333"/>
            </a:xfrm>
            <a:prstGeom prst="rect">
              <a:avLst/>
            </a:prstGeom>
            <a:noFill/>
            <a:ln>
              <a:noFill/>
            </a:ln>
            <a:extLst/>
          </p:spPr>
          <p:txBody>
            <a:bodyPr wrap="square" lIns="0" tIns="0" rIns="0" bIns="0">
              <a:spAutoFit/>
            </a:bodyPr>
            <a:lstStyle/>
            <a:p>
              <a:pPr algn="ctr"/>
              <a:r>
                <a:rPr lang="en-US" altLang="zh-CN" sz="600" dirty="0"/>
                <a:t>Lack of collateral</a:t>
              </a:r>
              <a:endParaRPr lang="zh-CN" altLang="en-US" sz="600" dirty="0"/>
            </a:p>
          </p:txBody>
        </p:sp>
        <p:sp>
          <p:nvSpPr>
            <p:cNvPr id="51" name="TextBox 11">
              <a:extLst>
                <a:ext uri="{FF2B5EF4-FFF2-40B4-BE49-F238E27FC236}">
                  <a16:creationId xmlns:a16="http://schemas.microsoft.com/office/drawing/2014/main" id="{CBA6E7D4-ACC9-4C86-930B-3C422A7C6B74}"/>
                </a:ext>
              </a:extLst>
            </p:cNvPr>
            <p:cNvSpPr txBox="1">
              <a:spLocks noChangeArrowheads="1"/>
            </p:cNvSpPr>
            <p:nvPr/>
          </p:nvSpPr>
          <p:spPr bwMode="auto">
            <a:xfrm rot="2700000">
              <a:off x="5176949" y="6148077"/>
              <a:ext cx="832366" cy="184666"/>
            </a:xfrm>
            <a:prstGeom prst="rect">
              <a:avLst/>
            </a:prstGeom>
            <a:noFill/>
            <a:ln>
              <a:noFill/>
            </a:ln>
            <a:extLst/>
          </p:spPr>
          <p:txBody>
            <a:bodyPr wrap="square" lIns="0" tIns="0" rIns="0" bIns="0">
              <a:spAutoFit/>
            </a:bodyPr>
            <a:lstStyle/>
            <a:p>
              <a:r>
                <a:rPr lang="en-US" altLang="zh-CN" sz="600" dirty="0"/>
                <a:t>No standardized financial statement</a:t>
              </a:r>
              <a:endParaRPr lang="zh-CN" altLang="en-US" sz="600" dirty="0"/>
            </a:p>
          </p:txBody>
        </p:sp>
        <p:sp>
          <p:nvSpPr>
            <p:cNvPr id="52" name="TextBox 11">
              <a:extLst>
                <a:ext uri="{FF2B5EF4-FFF2-40B4-BE49-F238E27FC236}">
                  <a16:creationId xmlns:a16="http://schemas.microsoft.com/office/drawing/2014/main" id="{FE61278E-E3E3-45F1-9B4E-19E98CC64D46}"/>
                </a:ext>
              </a:extLst>
            </p:cNvPr>
            <p:cNvSpPr txBox="1">
              <a:spLocks noChangeArrowheads="1"/>
            </p:cNvSpPr>
            <p:nvPr/>
          </p:nvSpPr>
          <p:spPr bwMode="auto">
            <a:xfrm rot="2700000">
              <a:off x="5048578" y="6176933"/>
              <a:ext cx="727099" cy="72000"/>
            </a:xfrm>
            <a:prstGeom prst="rect">
              <a:avLst/>
            </a:prstGeom>
            <a:noFill/>
            <a:ln>
              <a:noFill/>
            </a:ln>
            <a:extLst/>
          </p:spPr>
          <p:txBody>
            <a:bodyPr wrap="square" lIns="0" tIns="0" rIns="0" bIns="0">
              <a:spAutoFit/>
            </a:bodyPr>
            <a:lstStyle/>
            <a:p>
              <a:r>
                <a:rPr lang="en-US" altLang="zh-CN" sz="600" dirty="0"/>
                <a:t>No guarantor</a:t>
              </a:r>
              <a:endParaRPr lang="zh-CN" altLang="en-US" sz="600" dirty="0"/>
            </a:p>
          </p:txBody>
        </p:sp>
        <p:sp>
          <p:nvSpPr>
            <p:cNvPr id="53" name="TextBox 11">
              <a:extLst>
                <a:ext uri="{FF2B5EF4-FFF2-40B4-BE49-F238E27FC236}">
                  <a16:creationId xmlns:a16="http://schemas.microsoft.com/office/drawing/2014/main" id="{DF0909CE-FC0C-472F-A012-1893B4CEFA6B}"/>
                </a:ext>
              </a:extLst>
            </p:cNvPr>
            <p:cNvSpPr txBox="1">
              <a:spLocks noChangeArrowheads="1"/>
            </p:cNvSpPr>
            <p:nvPr/>
          </p:nvSpPr>
          <p:spPr bwMode="auto">
            <a:xfrm rot="2700000">
              <a:off x="4551698" y="6113411"/>
              <a:ext cx="823651" cy="72000"/>
            </a:xfrm>
            <a:prstGeom prst="rect">
              <a:avLst/>
            </a:prstGeom>
            <a:noFill/>
            <a:ln>
              <a:noFill/>
            </a:ln>
            <a:extLst/>
          </p:spPr>
          <p:txBody>
            <a:bodyPr wrap="square" lIns="0" tIns="0" rIns="0" bIns="0">
              <a:spAutoFit/>
            </a:bodyPr>
            <a:lstStyle/>
            <a:p>
              <a:pPr algn="ctr"/>
              <a:r>
                <a:rPr lang="en-US" altLang="zh-CN" sz="600" dirty="0"/>
                <a:t>High rates and fees</a:t>
              </a:r>
              <a:endParaRPr lang="zh-CN" altLang="en-US" sz="600" dirty="0"/>
            </a:p>
          </p:txBody>
        </p:sp>
        <p:sp>
          <p:nvSpPr>
            <p:cNvPr id="54" name="TextBox 11">
              <a:extLst>
                <a:ext uri="{FF2B5EF4-FFF2-40B4-BE49-F238E27FC236}">
                  <a16:creationId xmlns:a16="http://schemas.microsoft.com/office/drawing/2014/main" id="{F77332F0-B8ED-459C-9748-B696A0A15AC3}"/>
                </a:ext>
              </a:extLst>
            </p:cNvPr>
            <p:cNvSpPr txBox="1">
              <a:spLocks noChangeArrowheads="1"/>
            </p:cNvSpPr>
            <p:nvPr/>
          </p:nvSpPr>
          <p:spPr bwMode="auto">
            <a:xfrm rot="2700000">
              <a:off x="4882362" y="6196684"/>
              <a:ext cx="823651" cy="92333"/>
            </a:xfrm>
            <a:prstGeom prst="rect">
              <a:avLst/>
            </a:prstGeom>
            <a:noFill/>
            <a:ln>
              <a:noFill/>
            </a:ln>
            <a:extLst/>
          </p:spPr>
          <p:txBody>
            <a:bodyPr wrap="square" lIns="0" tIns="0" rIns="0" bIns="0">
              <a:spAutoFit/>
            </a:bodyPr>
            <a:lstStyle/>
            <a:p>
              <a:r>
                <a:rPr lang="en-US" altLang="zh-CN" sz="600" dirty="0"/>
                <a:t>Poor service</a:t>
              </a:r>
              <a:endParaRPr lang="zh-CN" altLang="en-US" sz="600" dirty="0"/>
            </a:p>
          </p:txBody>
        </p:sp>
        <p:sp>
          <p:nvSpPr>
            <p:cNvPr id="55" name="TextBox 11">
              <a:extLst>
                <a:ext uri="{FF2B5EF4-FFF2-40B4-BE49-F238E27FC236}">
                  <a16:creationId xmlns:a16="http://schemas.microsoft.com/office/drawing/2014/main" id="{69F296E1-30AB-4BDE-B789-5089E102774A}"/>
                </a:ext>
              </a:extLst>
            </p:cNvPr>
            <p:cNvSpPr txBox="1">
              <a:spLocks noChangeArrowheads="1"/>
            </p:cNvSpPr>
            <p:nvPr/>
          </p:nvSpPr>
          <p:spPr bwMode="auto">
            <a:xfrm rot="2700000">
              <a:off x="5254045" y="6070115"/>
              <a:ext cx="823651" cy="72000"/>
            </a:xfrm>
            <a:prstGeom prst="rect">
              <a:avLst/>
            </a:prstGeom>
            <a:noFill/>
            <a:ln>
              <a:noFill/>
            </a:ln>
            <a:extLst/>
          </p:spPr>
          <p:txBody>
            <a:bodyPr wrap="square" lIns="0" tIns="0" rIns="0" bIns="0">
              <a:spAutoFit/>
            </a:bodyPr>
            <a:lstStyle/>
            <a:p>
              <a:pPr algn="ctr"/>
              <a:r>
                <a:rPr lang="en-US" altLang="zh-CN" sz="600" dirty="0"/>
                <a:t>Low line of credit</a:t>
              </a:r>
              <a:endParaRPr lang="zh-CN" altLang="en-US" sz="600" dirty="0"/>
            </a:p>
          </p:txBody>
        </p:sp>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标题 1">
            <a:extLst>
              <a:ext uri="{FF2B5EF4-FFF2-40B4-BE49-F238E27FC236}">
                <a16:creationId xmlns:a16="http://schemas.microsoft.com/office/drawing/2014/main" id="{34A66D94-2866-42CC-8660-271D9BC4738D}"/>
              </a:ext>
            </a:extLst>
          </p:cNvPr>
          <p:cNvSpPr>
            <a:spLocks noGrp="1"/>
          </p:cNvSpPr>
          <p:nvPr>
            <p:ph type="title"/>
          </p:nvPr>
        </p:nvSpPr>
        <p:spPr>
          <a:xfrm>
            <a:off x="181067" y="-70368"/>
            <a:ext cx="8966770" cy="1141413"/>
          </a:xfrm>
        </p:spPr>
        <p:txBody>
          <a:bodyPr/>
          <a:lstStyle/>
          <a:p>
            <a:r>
              <a:rPr lang="en-US" altLang="zh-CN" sz="3600" b="0" dirty="0"/>
              <a:t>Financial management: working capital</a:t>
            </a:r>
            <a:endParaRPr lang="zh-CN" altLang="en-US" sz="3600" b="0" dirty="0"/>
          </a:p>
        </p:txBody>
      </p:sp>
      <p:sp>
        <p:nvSpPr>
          <p:cNvPr id="55299" name="内容占位符 2">
            <a:extLst>
              <a:ext uri="{FF2B5EF4-FFF2-40B4-BE49-F238E27FC236}">
                <a16:creationId xmlns:a16="http://schemas.microsoft.com/office/drawing/2014/main" id="{8E0F8EB7-4778-46D5-8103-410A74122F05}"/>
              </a:ext>
            </a:extLst>
          </p:cNvPr>
          <p:cNvSpPr>
            <a:spLocks noGrp="1"/>
          </p:cNvSpPr>
          <p:nvPr>
            <p:ph idx="1"/>
          </p:nvPr>
        </p:nvSpPr>
        <p:spPr/>
        <p:txBody>
          <a:bodyPr/>
          <a:lstStyle/>
          <a:p>
            <a:endParaRPr lang="zh-CN" altLang="en-US" dirty="0"/>
          </a:p>
        </p:txBody>
      </p:sp>
      <p:grpSp>
        <p:nvGrpSpPr>
          <p:cNvPr id="2" name="Group 1">
            <a:extLst>
              <a:ext uri="{FF2B5EF4-FFF2-40B4-BE49-F238E27FC236}">
                <a16:creationId xmlns:a16="http://schemas.microsoft.com/office/drawing/2014/main" id="{951D7FAA-622C-4BCE-996E-7088911C600C}"/>
              </a:ext>
            </a:extLst>
          </p:cNvPr>
          <p:cNvGrpSpPr/>
          <p:nvPr/>
        </p:nvGrpSpPr>
        <p:grpSpPr>
          <a:xfrm>
            <a:off x="-12318" y="1196975"/>
            <a:ext cx="4407911" cy="3311525"/>
            <a:chOff x="0" y="1341438"/>
            <a:chExt cx="4407911" cy="3311525"/>
          </a:xfrm>
        </p:grpSpPr>
        <p:pic>
          <p:nvPicPr>
            <p:cNvPr id="55300" name="图片 3">
              <a:extLst>
                <a:ext uri="{FF2B5EF4-FFF2-40B4-BE49-F238E27FC236}">
                  <a16:creationId xmlns:a16="http://schemas.microsoft.com/office/drawing/2014/main" id="{8D29F69F-C125-4081-A88C-FA2A6E4975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41438"/>
              <a:ext cx="4356100" cy="331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3">
              <a:extLst>
                <a:ext uri="{FF2B5EF4-FFF2-40B4-BE49-F238E27FC236}">
                  <a16:creationId xmlns:a16="http://schemas.microsoft.com/office/drawing/2014/main" id="{BA72C3E0-1CA0-48E3-B66F-67C8E99933B0}"/>
                </a:ext>
              </a:extLst>
            </p:cNvPr>
            <p:cNvSpPr txBox="1">
              <a:spLocks noChangeArrowheads="1"/>
            </p:cNvSpPr>
            <p:nvPr/>
          </p:nvSpPr>
          <p:spPr bwMode="auto">
            <a:xfrm>
              <a:off x="725533" y="4467717"/>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Micro</a:t>
              </a:r>
              <a:endParaRPr lang="zh-CN" altLang="en-US" sz="600" dirty="0"/>
            </a:p>
          </p:txBody>
        </p:sp>
        <p:sp>
          <p:nvSpPr>
            <p:cNvPr id="16" name="TextBox 3">
              <a:extLst>
                <a:ext uri="{FF2B5EF4-FFF2-40B4-BE49-F238E27FC236}">
                  <a16:creationId xmlns:a16="http://schemas.microsoft.com/office/drawing/2014/main" id="{74BB69A4-7E2F-4A6A-8F2E-905791D26D89}"/>
                </a:ext>
              </a:extLst>
            </p:cNvPr>
            <p:cNvSpPr txBox="1">
              <a:spLocks noChangeArrowheads="1"/>
            </p:cNvSpPr>
            <p:nvPr/>
          </p:nvSpPr>
          <p:spPr bwMode="auto">
            <a:xfrm>
              <a:off x="1079892" y="4463171"/>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Small</a:t>
              </a:r>
              <a:endParaRPr lang="zh-CN" altLang="en-US" sz="600" dirty="0"/>
            </a:p>
          </p:txBody>
        </p:sp>
        <p:sp>
          <p:nvSpPr>
            <p:cNvPr id="17" name="TextBox 3">
              <a:extLst>
                <a:ext uri="{FF2B5EF4-FFF2-40B4-BE49-F238E27FC236}">
                  <a16:creationId xmlns:a16="http://schemas.microsoft.com/office/drawing/2014/main" id="{44BA3A3A-5044-4607-92AF-A03C6047225E}"/>
                </a:ext>
              </a:extLst>
            </p:cNvPr>
            <p:cNvSpPr txBox="1">
              <a:spLocks noChangeArrowheads="1"/>
            </p:cNvSpPr>
            <p:nvPr/>
          </p:nvSpPr>
          <p:spPr bwMode="auto">
            <a:xfrm>
              <a:off x="1403648" y="4467718"/>
              <a:ext cx="298360"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Medium</a:t>
              </a:r>
              <a:endParaRPr lang="zh-CN" altLang="en-US" sz="600" dirty="0"/>
            </a:p>
          </p:txBody>
        </p:sp>
        <p:sp>
          <p:nvSpPr>
            <p:cNvPr id="18" name="TextBox 3">
              <a:extLst>
                <a:ext uri="{FF2B5EF4-FFF2-40B4-BE49-F238E27FC236}">
                  <a16:creationId xmlns:a16="http://schemas.microsoft.com/office/drawing/2014/main" id="{9F041D7E-4272-4C03-9500-82550178E816}"/>
                </a:ext>
              </a:extLst>
            </p:cNvPr>
            <p:cNvSpPr txBox="1">
              <a:spLocks noChangeArrowheads="1"/>
            </p:cNvSpPr>
            <p:nvPr/>
          </p:nvSpPr>
          <p:spPr bwMode="auto">
            <a:xfrm>
              <a:off x="371175" y="4463010"/>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Large</a:t>
              </a:r>
              <a:endParaRPr lang="zh-CN" altLang="en-US" sz="600" dirty="0"/>
            </a:p>
          </p:txBody>
        </p:sp>
        <p:sp>
          <p:nvSpPr>
            <p:cNvPr id="19" name="TextBox 11">
              <a:extLst>
                <a:ext uri="{FF2B5EF4-FFF2-40B4-BE49-F238E27FC236}">
                  <a16:creationId xmlns:a16="http://schemas.microsoft.com/office/drawing/2014/main" id="{809CC814-F4D2-4367-B645-E4B2E30FCD9E}"/>
                </a:ext>
              </a:extLst>
            </p:cNvPr>
            <p:cNvSpPr txBox="1">
              <a:spLocks noChangeArrowheads="1"/>
            </p:cNvSpPr>
            <p:nvPr/>
          </p:nvSpPr>
          <p:spPr bwMode="auto">
            <a:xfrm>
              <a:off x="444209" y="4276092"/>
              <a:ext cx="632017"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Cost management</a:t>
              </a:r>
              <a:endParaRPr lang="zh-CN" altLang="en-US" sz="600" dirty="0"/>
            </a:p>
          </p:txBody>
        </p:sp>
        <p:sp>
          <p:nvSpPr>
            <p:cNvPr id="20" name="TextBox 11">
              <a:extLst>
                <a:ext uri="{FF2B5EF4-FFF2-40B4-BE49-F238E27FC236}">
                  <a16:creationId xmlns:a16="http://schemas.microsoft.com/office/drawing/2014/main" id="{B3CCDCA1-611A-46F7-8421-C6EDB89855FE}"/>
                </a:ext>
              </a:extLst>
            </p:cNvPr>
            <p:cNvSpPr txBox="1">
              <a:spLocks noChangeArrowheads="1"/>
            </p:cNvSpPr>
            <p:nvPr/>
          </p:nvSpPr>
          <p:spPr bwMode="auto">
            <a:xfrm>
              <a:off x="1362296" y="4281188"/>
              <a:ext cx="784417"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Inventory management</a:t>
              </a:r>
              <a:endParaRPr lang="zh-CN" altLang="en-US" sz="600" dirty="0"/>
            </a:p>
          </p:txBody>
        </p:sp>
        <p:sp>
          <p:nvSpPr>
            <p:cNvPr id="21" name="TextBox 11">
              <a:extLst>
                <a:ext uri="{FF2B5EF4-FFF2-40B4-BE49-F238E27FC236}">
                  <a16:creationId xmlns:a16="http://schemas.microsoft.com/office/drawing/2014/main" id="{76EF3DD3-A538-48B9-AC24-BADB6D9AD461}"/>
                </a:ext>
              </a:extLst>
            </p:cNvPr>
            <p:cNvSpPr txBox="1">
              <a:spLocks noChangeArrowheads="1"/>
            </p:cNvSpPr>
            <p:nvPr/>
          </p:nvSpPr>
          <p:spPr bwMode="auto">
            <a:xfrm>
              <a:off x="2432783" y="4276092"/>
              <a:ext cx="784417"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Cash management</a:t>
              </a:r>
              <a:endParaRPr lang="zh-CN" altLang="en-US" sz="600" dirty="0"/>
            </a:p>
          </p:txBody>
        </p:sp>
        <p:sp>
          <p:nvSpPr>
            <p:cNvPr id="22" name="TextBox 11">
              <a:extLst>
                <a:ext uri="{FF2B5EF4-FFF2-40B4-BE49-F238E27FC236}">
                  <a16:creationId xmlns:a16="http://schemas.microsoft.com/office/drawing/2014/main" id="{94D47867-B16B-4DE1-891E-A697B04B4F90}"/>
                </a:ext>
              </a:extLst>
            </p:cNvPr>
            <p:cNvSpPr txBox="1">
              <a:spLocks noChangeArrowheads="1"/>
            </p:cNvSpPr>
            <p:nvPr/>
          </p:nvSpPr>
          <p:spPr bwMode="auto">
            <a:xfrm>
              <a:off x="3285190" y="4276092"/>
              <a:ext cx="1122721"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Accounts receivable management</a:t>
              </a:r>
              <a:endParaRPr lang="zh-CN" altLang="en-US" sz="600" dirty="0"/>
            </a:p>
          </p:txBody>
        </p:sp>
      </p:grpSp>
      <p:grpSp>
        <p:nvGrpSpPr>
          <p:cNvPr id="5" name="Group 4">
            <a:extLst>
              <a:ext uri="{FF2B5EF4-FFF2-40B4-BE49-F238E27FC236}">
                <a16:creationId xmlns:a16="http://schemas.microsoft.com/office/drawing/2014/main" id="{322EED4C-E268-4F25-A7B6-1BDEF11E959C}"/>
              </a:ext>
            </a:extLst>
          </p:cNvPr>
          <p:cNvGrpSpPr/>
          <p:nvPr/>
        </p:nvGrpSpPr>
        <p:grpSpPr>
          <a:xfrm>
            <a:off x="4358173" y="1196975"/>
            <a:ext cx="4500562" cy="3620404"/>
            <a:chOff x="4643438" y="1196975"/>
            <a:chExt cx="4500562" cy="3620404"/>
          </a:xfrm>
        </p:grpSpPr>
        <p:pic>
          <p:nvPicPr>
            <p:cNvPr id="55301" name="图片 4">
              <a:extLst>
                <a:ext uri="{FF2B5EF4-FFF2-40B4-BE49-F238E27FC236}">
                  <a16:creationId xmlns:a16="http://schemas.microsoft.com/office/drawing/2014/main" id="{EFD7BFC6-548D-4A06-BC0D-6C49BE83E4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1196975"/>
              <a:ext cx="4500562"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3" name="TextBox 6">
              <a:extLst>
                <a:ext uri="{FF2B5EF4-FFF2-40B4-BE49-F238E27FC236}">
                  <a16:creationId xmlns:a16="http://schemas.microsoft.com/office/drawing/2014/main" id="{A1A46F3F-BE94-4436-BC38-61771B94769A}"/>
                </a:ext>
              </a:extLst>
            </p:cNvPr>
            <p:cNvSpPr txBox="1">
              <a:spLocks noChangeArrowheads="1"/>
            </p:cNvSpPr>
            <p:nvPr/>
          </p:nvSpPr>
          <p:spPr bwMode="auto">
            <a:xfrm>
              <a:off x="5082712" y="1295400"/>
              <a:ext cx="479425" cy="92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Construction</a:t>
              </a:r>
              <a:endParaRPr lang="zh-CN" altLang="en-US" sz="600" dirty="0"/>
            </a:p>
          </p:txBody>
        </p:sp>
        <p:sp>
          <p:nvSpPr>
            <p:cNvPr id="55304" name="TextBox 7">
              <a:extLst>
                <a:ext uri="{FF2B5EF4-FFF2-40B4-BE49-F238E27FC236}">
                  <a16:creationId xmlns:a16="http://schemas.microsoft.com/office/drawing/2014/main" id="{33C6587B-A818-4112-9424-0D3D6EF1CAA0}"/>
                </a:ext>
              </a:extLst>
            </p:cNvPr>
            <p:cNvSpPr txBox="1">
              <a:spLocks noChangeArrowheads="1"/>
            </p:cNvSpPr>
            <p:nvPr/>
          </p:nvSpPr>
          <p:spPr bwMode="auto">
            <a:xfrm>
              <a:off x="8175136" y="1287683"/>
              <a:ext cx="508000" cy="92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Manufacturing</a:t>
              </a:r>
              <a:endParaRPr lang="zh-CN" altLang="en-US" sz="600" dirty="0"/>
            </a:p>
          </p:txBody>
        </p:sp>
        <p:sp>
          <p:nvSpPr>
            <p:cNvPr id="55305" name="TextBox 8">
              <a:extLst>
                <a:ext uri="{FF2B5EF4-FFF2-40B4-BE49-F238E27FC236}">
                  <a16:creationId xmlns:a16="http://schemas.microsoft.com/office/drawing/2014/main" id="{AFCB821C-787E-4766-A91A-D8018D44434B}"/>
                </a:ext>
              </a:extLst>
            </p:cNvPr>
            <p:cNvSpPr txBox="1">
              <a:spLocks noChangeArrowheads="1"/>
            </p:cNvSpPr>
            <p:nvPr/>
          </p:nvSpPr>
          <p:spPr bwMode="auto">
            <a:xfrm>
              <a:off x="5961966" y="1287682"/>
              <a:ext cx="819150"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Agriculture, Forestry, Husbandry &amp; Fishery </a:t>
              </a:r>
            </a:p>
          </p:txBody>
        </p:sp>
        <p:sp>
          <p:nvSpPr>
            <p:cNvPr id="55306" name="TextBox 9">
              <a:extLst>
                <a:ext uri="{FF2B5EF4-FFF2-40B4-BE49-F238E27FC236}">
                  <a16:creationId xmlns:a16="http://schemas.microsoft.com/office/drawing/2014/main" id="{66ED62A7-DA8B-4365-B275-0D8100EBBBF3}"/>
                </a:ext>
              </a:extLst>
            </p:cNvPr>
            <p:cNvSpPr txBox="1">
              <a:spLocks noChangeArrowheads="1"/>
            </p:cNvSpPr>
            <p:nvPr/>
          </p:nvSpPr>
          <p:spPr bwMode="auto">
            <a:xfrm>
              <a:off x="5015645" y="2725273"/>
              <a:ext cx="6381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Accommodation &amp; Catering</a:t>
              </a:r>
            </a:p>
          </p:txBody>
        </p:sp>
        <p:sp>
          <p:nvSpPr>
            <p:cNvPr id="55307" name="TextBox 10">
              <a:extLst>
                <a:ext uri="{FF2B5EF4-FFF2-40B4-BE49-F238E27FC236}">
                  <a16:creationId xmlns:a16="http://schemas.microsoft.com/office/drawing/2014/main" id="{CB710193-8748-4AF3-B67E-7CA2FE31928D}"/>
                </a:ext>
              </a:extLst>
            </p:cNvPr>
            <p:cNvSpPr txBox="1">
              <a:spLocks noChangeArrowheads="1"/>
            </p:cNvSpPr>
            <p:nvPr/>
          </p:nvSpPr>
          <p:spPr bwMode="auto">
            <a:xfrm>
              <a:off x="7023295" y="1294716"/>
              <a:ext cx="773113"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Wholesaling &amp; Retailing</a:t>
              </a:r>
            </a:p>
          </p:txBody>
        </p:sp>
        <p:sp>
          <p:nvSpPr>
            <p:cNvPr id="55308" name="TextBox 11">
              <a:extLst>
                <a:ext uri="{FF2B5EF4-FFF2-40B4-BE49-F238E27FC236}">
                  <a16:creationId xmlns:a16="http://schemas.microsoft.com/office/drawing/2014/main" id="{FE4267BB-3E34-4723-AB5E-364946D1F6FC}"/>
                </a:ext>
              </a:extLst>
            </p:cNvPr>
            <p:cNvSpPr txBox="1">
              <a:spLocks noChangeArrowheads="1"/>
            </p:cNvSpPr>
            <p:nvPr/>
          </p:nvSpPr>
          <p:spPr bwMode="auto">
            <a:xfrm>
              <a:off x="5992813" y="2717800"/>
              <a:ext cx="776287"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Leasing &amp; Business Services</a:t>
              </a:r>
            </a:p>
          </p:txBody>
        </p:sp>
        <p:sp>
          <p:nvSpPr>
            <p:cNvPr id="55309" name="TextBox 12">
              <a:extLst>
                <a:ext uri="{FF2B5EF4-FFF2-40B4-BE49-F238E27FC236}">
                  <a16:creationId xmlns:a16="http://schemas.microsoft.com/office/drawing/2014/main" id="{2B7A46D3-67F9-4636-A25A-18CBC62AC8B4}"/>
                </a:ext>
              </a:extLst>
            </p:cNvPr>
            <p:cNvSpPr txBox="1">
              <a:spLocks noChangeArrowheads="1"/>
            </p:cNvSpPr>
            <p:nvPr/>
          </p:nvSpPr>
          <p:spPr bwMode="auto">
            <a:xfrm>
              <a:off x="8157649" y="2728448"/>
              <a:ext cx="549275" cy="92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IT &amp; Software</a:t>
              </a:r>
            </a:p>
          </p:txBody>
        </p:sp>
        <p:sp>
          <p:nvSpPr>
            <p:cNvPr id="55310" name="TextBox 13">
              <a:extLst>
                <a:ext uri="{FF2B5EF4-FFF2-40B4-BE49-F238E27FC236}">
                  <a16:creationId xmlns:a16="http://schemas.microsoft.com/office/drawing/2014/main" id="{011EB479-D807-4CCF-B05A-7CC21BBEF081}"/>
                </a:ext>
              </a:extLst>
            </p:cNvPr>
            <p:cNvSpPr txBox="1">
              <a:spLocks noChangeArrowheads="1"/>
            </p:cNvSpPr>
            <p:nvPr/>
          </p:nvSpPr>
          <p:spPr bwMode="auto">
            <a:xfrm>
              <a:off x="7016945" y="2716897"/>
              <a:ext cx="777875"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Transportation, Warehousing &amp; Postal </a:t>
              </a:r>
            </a:p>
          </p:txBody>
        </p:sp>
        <p:sp>
          <p:nvSpPr>
            <p:cNvPr id="23" name="Rectangle 22">
              <a:extLst>
                <a:ext uri="{FF2B5EF4-FFF2-40B4-BE49-F238E27FC236}">
                  <a16:creationId xmlns:a16="http://schemas.microsoft.com/office/drawing/2014/main" id="{10B64828-5CB9-4448-980A-C6936BA4B2EE}"/>
                </a:ext>
              </a:extLst>
            </p:cNvPr>
            <p:cNvSpPr/>
            <p:nvPr/>
          </p:nvSpPr>
          <p:spPr>
            <a:xfrm>
              <a:off x="4787902" y="4079163"/>
              <a:ext cx="4276022" cy="5785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11">
              <a:extLst>
                <a:ext uri="{FF2B5EF4-FFF2-40B4-BE49-F238E27FC236}">
                  <a16:creationId xmlns:a16="http://schemas.microsoft.com/office/drawing/2014/main" id="{E32A5620-E78B-4C49-9E72-021291B2328C}"/>
                </a:ext>
              </a:extLst>
            </p:cNvPr>
            <p:cNvSpPr txBox="1">
              <a:spLocks noChangeArrowheads="1"/>
            </p:cNvSpPr>
            <p:nvPr/>
          </p:nvSpPr>
          <p:spPr bwMode="auto">
            <a:xfrm rot="2700000">
              <a:off x="7968173" y="4280096"/>
              <a:ext cx="629657" cy="92333"/>
            </a:xfrm>
            <a:prstGeom prst="rect">
              <a:avLst/>
            </a:prstGeom>
            <a:noFill/>
            <a:ln>
              <a:noFill/>
            </a:ln>
            <a:extLst/>
          </p:spPr>
          <p:txBody>
            <a:bodyPr wrap="square" lIns="0" tIns="0" rIns="0" bIns="0">
              <a:spAutoFit/>
            </a:bodyPr>
            <a:lstStyle/>
            <a:p>
              <a:pPr algn="ctr"/>
              <a:r>
                <a:rPr lang="en-US" altLang="zh-CN" sz="600" dirty="0"/>
                <a:t>Cost management</a:t>
              </a:r>
              <a:endParaRPr lang="zh-CN" altLang="en-US" sz="600" dirty="0"/>
            </a:p>
          </p:txBody>
        </p:sp>
        <p:sp>
          <p:nvSpPr>
            <p:cNvPr id="25" name="TextBox 11">
              <a:extLst>
                <a:ext uri="{FF2B5EF4-FFF2-40B4-BE49-F238E27FC236}">
                  <a16:creationId xmlns:a16="http://schemas.microsoft.com/office/drawing/2014/main" id="{68FC8A17-CC22-4C37-99D6-CD6C69EB9349}"/>
                </a:ext>
              </a:extLst>
            </p:cNvPr>
            <p:cNvSpPr txBox="1">
              <a:spLocks noChangeArrowheads="1"/>
            </p:cNvSpPr>
            <p:nvPr/>
          </p:nvSpPr>
          <p:spPr bwMode="auto">
            <a:xfrm rot="2700000">
              <a:off x="8107315" y="4333260"/>
              <a:ext cx="818296" cy="92333"/>
            </a:xfrm>
            <a:prstGeom prst="rect">
              <a:avLst/>
            </a:prstGeom>
            <a:noFill/>
            <a:ln>
              <a:noFill/>
            </a:ln>
            <a:extLst/>
          </p:spPr>
          <p:txBody>
            <a:bodyPr wrap="square" lIns="0" tIns="0" rIns="0" bIns="0">
              <a:spAutoFit/>
            </a:bodyPr>
            <a:lstStyle/>
            <a:p>
              <a:pPr algn="ctr"/>
              <a:r>
                <a:rPr lang="en-US" altLang="zh-CN" sz="600" dirty="0"/>
                <a:t>Inventory management</a:t>
              </a:r>
              <a:endParaRPr lang="zh-CN" altLang="en-US" sz="600" dirty="0"/>
            </a:p>
          </p:txBody>
        </p:sp>
        <p:sp>
          <p:nvSpPr>
            <p:cNvPr id="26" name="TextBox 11">
              <a:extLst>
                <a:ext uri="{FF2B5EF4-FFF2-40B4-BE49-F238E27FC236}">
                  <a16:creationId xmlns:a16="http://schemas.microsoft.com/office/drawing/2014/main" id="{56973415-41D8-42C8-9FD6-9243ACB6C0EF}"/>
                </a:ext>
              </a:extLst>
            </p:cNvPr>
            <p:cNvSpPr txBox="1">
              <a:spLocks noChangeArrowheads="1"/>
            </p:cNvSpPr>
            <p:nvPr/>
          </p:nvSpPr>
          <p:spPr bwMode="auto">
            <a:xfrm rot="2700000">
              <a:off x="8319120" y="4340402"/>
              <a:ext cx="818296" cy="92333"/>
            </a:xfrm>
            <a:prstGeom prst="rect">
              <a:avLst/>
            </a:prstGeom>
            <a:noFill/>
            <a:ln>
              <a:noFill/>
            </a:ln>
            <a:extLst/>
          </p:spPr>
          <p:txBody>
            <a:bodyPr wrap="square" lIns="0" tIns="0" rIns="0" bIns="0">
              <a:spAutoFit/>
            </a:bodyPr>
            <a:lstStyle/>
            <a:p>
              <a:r>
                <a:rPr lang="en-US" altLang="zh-CN" sz="600" dirty="0"/>
                <a:t>Cash management</a:t>
              </a:r>
              <a:endParaRPr lang="zh-CN" altLang="en-US" sz="600" dirty="0"/>
            </a:p>
          </p:txBody>
        </p:sp>
        <p:sp>
          <p:nvSpPr>
            <p:cNvPr id="27" name="TextBox 11">
              <a:extLst>
                <a:ext uri="{FF2B5EF4-FFF2-40B4-BE49-F238E27FC236}">
                  <a16:creationId xmlns:a16="http://schemas.microsoft.com/office/drawing/2014/main" id="{AB93B052-AADA-434C-AC09-AC6001388FFF}"/>
                </a:ext>
              </a:extLst>
            </p:cNvPr>
            <p:cNvSpPr txBox="1">
              <a:spLocks noChangeArrowheads="1"/>
            </p:cNvSpPr>
            <p:nvPr/>
          </p:nvSpPr>
          <p:spPr bwMode="auto">
            <a:xfrm rot="2700000">
              <a:off x="8382042" y="4233256"/>
              <a:ext cx="943339" cy="184666"/>
            </a:xfrm>
            <a:prstGeom prst="rect">
              <a:avLst/>
            </a:prstGeom>
            <a:noFill/>
            <a:ln>
              <a:noFill/>
            </a:ln>
            <a:extLst/>
          </p:spPr>
          <p:txBody>
            <a:bodyPr wrap="square" lIns="0" tIns="0" rIns="0" bIns="0">
              <a:spAutoFit/>
            </a:bodyPr>
            <a:lstStyle/>
            <a:p>
              <a:pPr algn="ctr"/>
              <a:r>
                <a:rPr lang="en-US" altLang="zh-CN" sz="600" dirty="0"/>
                <a:t>Accounts receivable management</a:t>
              </a:r>
              <a:endParaRPr lang="zh-CN" altLang="en-US" sz="600" dirty="0"/>
            </a:p>
          </p:txBody>
        </p:sp>
        <p:sp>
          <p:nvSpPr>
            <p:cNvPr id="28" name="TextBox 11">
              <a:extLst>
                <a:ext uri="{FF2B5EF4-FFF2-40B4-BE49-F238E27FC236}">
                  <a16:creationId xmlns:a16="http://schemas.microsoft.com/office/drawing/2014/main" id="{FDB5FC0A-979A-45E1-9F41-4A088BFC90A0}"/>
                </a:ext>
              </a:extLst>
            </p:cNvPr>
            <p:cNvSpPr txBox="1">
              <a:spLocks noChangeArrowheads="1"/>
            </p:cNvSpPr>
            <p:nvPr/>
          </p:nvSpPr>
          <p:spPr bwMode="auto">
            <a:xfrm rot="2700000">
              <a:off x="7029197" y="4296763"/>
              <a:ext cx="629657" cy="92333"/>
            </a:xfrm>
            <a:prstGeom prst="rect">
              <a:avLst/>
            </a:prstGeom>
            <a:noFill/>
            <a:ln>
              <a:noFill/>
            </a:ln>
            <a:extLst/>
          </p:spPr>
          <p:txBody>
            <a:bodyPr wrap="square" lIns="0" tIns="0" rIns="0" bIns="0">
              <a:spAutoFit/>
            </a:bodyPr>
            <a:lstStyle/>
            <a:p>
              <a:pPr algn="ctr"/>
              <a:r>
                <a:rPr lang="en-US" altLang="zh-CN" sz="600" dirty="0"/>
                <a:t>Cost management</a:t>
              </a:r>
              <a:endParaRPr lang="zh-CN" altLang="en-US" sz="600" dirty="0"/>
            </a:p>
          </p:txBody>
        </p:sp>
        <p:sp>
          <p:nvSpPr>
            <p:cNvPr id="29" name="TextBox 11">
              <a:extLst>
                <a:ext uri="{FF2B5EF4-FFF2-40B4-BE49-F238E27FC236}">
                  <a16:creationId xmlns:a16="http://schemas.microsoft.com/office/drawing/2014/main" id="{28E016AB-63B8-423D-B187-3E3F562CAE16}"/>
                </a:ext>
              </a:extLst>
            </p:cNvPr>
            <p:cNvSpPr txBox="1">
              <a:spLocks noChangeArrowheads="1"/>
            </p:cNvSpPr>
            <p:nvPr/>
          </p:nvSpPr>
          <p:spPr bwMode="auto">
            <a:xfrm rot="2700000">
              <a:off x="7168339" y="4349927"/>
              <a:ext cx="818296" cy="92333"/>
            </a:xfrm>
            <a:prstGeom prst="rect">
              <a:avLst/>
            </a:prstGeom>
            <a:noFill/>
            <a:ln>
              <a:noFill/>
            </a:ln>
            <a:extLst/>
          </p:spPr>
          <p:txBody>
            <a:bodyPr wrap="square" lIns="0" tIns="0" rIns="0" bIns="0">
              <a:spAutoFit/>
            </a:bodyPr>
            <a:lstStyle/>
            <a:p>
              <a:pPr algn="ctr"/>
              <a:r>
                <a:rPr lang="en-US" altLang="zh-CN" sz="600" dirty="0"/>
                <a:t>Inventory management</a:t>
              </a:r>
              <a:endParaRPr lang="zh-CN" altLang="en-US" sz="600" dirty="0"/>
            </a:p>
          </p:txBody>
        </p:sp>
        <p:sp>
          <p:nvSpPr>
            <p:cNvPr id="30" name="TextBox 11">
              <a:extLst>
                <a:ext uri="{FF2B5EF4-FFF2-40B4-BE49-F238E27FC236}">
                  <a16:creationId xmlns:a16="http://schemas.microsoft.com/office/drawing/2014/main" id="{A56F575B-9C3C-43BF-A3DE-F53A4F9D58D8}"/>
                </a:ext>
              </a:extLst>
            </p:cNvPr>
            <p:cNvSpPr txBox="1">
              <a:spLocks noChangeArrowheads="1"/>
            </p:cNvSpPr>
            <p:nvPr/>
          </p:nvSpPr>
          <p:spPr bwMode="auto">
            <a:xfrm rot="2700000">
              <a:off x="7345327" y="4326909"/>
              <a:ext cx="818296" cy="92333"/>
            </a:xfrm>
            <a:prstGeom prst="rect">
              <a:avLst/>
            </a:prstGeom>
            <a:noFill/>
            <a:ln>
              <a:noFill/>
            </a:ln>
            <a:extLst/>
          </p:spPr>
          <p:txBody>
            <a:bodyPr wrap="square" lIns="0" tIns="0" rIns="0" bIns="0">
              <a:spAutoFit/>
            </a:bodyPr>
            <a:lstStyle/>
            <a:p>
              <a:r>
                <a:rPr lang="en-US" altLang="zh-CN" sz="600" dirty="0"/>
                <a:t>Cash management</a:t>
              </a:r>
              <a:endParaRPr lang="zh-CN" altLang="en-US" sz="600" dirty="0"/>
            </a:p>
          </p:txBody>
        </p:sp>
        <p:sp>
          <p:nvSpPr>
            <p:cNvPr id="31" name="TextBox 11">
              <a:extLst>
                <a:ext uri="{FF2B5EF4-FFF2-40B4-BE49-F238E27FC236}">
                  <a16:creationId xmlns:a16="http://schemas.microsoft.com/office/drawing/2014/main" id="{7C52B1E5-8066-4F37-9FD9-FBBEC0F2AAD4}"/>
                </a:ext>
              </a:extLst>
            </p:cNvPr>
            <p:cNvSpPr txBox="1">
              <a:spLocks noChangeArrowheads="1"/>
            </p:cNvSpPr>
            <p:nvPr/>
          </p:nvSpPr>
          <p:spPr bwMode="auto">
            <a:xfrm rot="2700000">
              <a:off x="7443066" y="4249923"/>
              <a:ext cx="943339" cy="184666"/>
            </a:xfrm>
            <a:prstGeom prst="rect">
              <a:avLst/>
            </a:prstGeom>
            <a:noFill/>
            <a:ln>
              <a:noFill/>
            </a:ln>
            <a:extLst/>
          </p:spPr>
          <p:txBody>
            <a:bodyPr wrap="square" lIns="0" tIns="0" rIns="0" bIns="0">
              <a:spAutoFit/>
            </a:bodyPr>
            <a:lstStyle/>
            <a:p>
              <a:pPr algn="ctr"/>
              <a:r>
                <a:rPr lang="en-US" altLang="zh-CN" sz="600" dirty="0"/>
                <a:t>Accounts receivable management</a:t>
              </a:r>
              <a:endParaRPr lang="zh-CN" altLang="en-US" sz="600" dirty="0"/>
            </a:p>
          </p:txBody>
        </p:sp>
        <p:sp>
          <p:nvSpPr>
            <p:cNvPr id="32" name="TextBox 11">
              <a:extLst>
                <a:ext uri="{FF2B5EF4-FFF2-40B4-BE49-F238E27FC236}">
                  <a16:creationId xmlns:a16="http://schemas.microsoft.com/office/drawing/2014/main" id="{0CBF594E-1F7A-4090-A798-453115E6B4F5}"/>
                </a:ext>
              </a:extLst>
            </p:cNvPr>
            <p:cNvSpPr txBox="1">
              <a:spLocks noChangeArrowheads="1"/>
            </p:cNvSpPr>
            <p:nvPr/>
          </p:nvSpPr>
          <p:spPr bwMode="auto">
            <a:xfrm rot="2700000">
              <a:off x="5993086" y="4300217"/>
              <a:ext cx="629657" cy="92333"/>
            </a:xfrm>
            <a:prstGeom prst="rect">
              <a:avLst/>
            </a:prstGeom>
            <a:noFill/>
            <a:ln>
              <a:noFill/>
            </a:ln>
            <a:extLst/>
          </p:spPr>
          <p:txBody>
            <a:bodyPr wrap="square" lIns="0" tIns="0" rIns="0" bIns="0">
              <a:spAutoFit/>
            </a:bodyPr>
            <a:lstStyle/>
            <a:p>
              <a:pPr algn="ctr"/>
              <a:r>
                <a:rPr lang="en-US" altLang="zh-CN" sz="600" dirty="0"/>
                <a:t>Cost management</a:t>
              </a:r>
              <a:endParaRPr lang="zh-CN" altLang="en-US" sz="600" dirty="0"/>
            </a:p>
          </p:txBody>
        </p:sp>
        <p:sp>
          <p:nvSpPr>
            <p:cNvPr id="33" name="TextBox 11">
              <a:extLst>
                <a:ext uri="{FF2B5EF4-FFF2-40B4-BE49-F238E27FC236}">
                  <a16:creationId xmlns:a16="http://schemas.microsoft.com/office/drawing/2014/main" id="{27B58D78-E512-4D97-A412-677B5E335101}"/>
                </a:ext>
              </a:extLst>
            </p:cNvPr>
            <p:cNvSpPr txBox="1">
              <a:spLocks noChangeArrowheads="1"/>
            </p:cNvSpPr>
            <p:nvPr/>
          </p:nvSpPr>
          <p:spPr bwMode="auto">
            <a:xfrm rot="2700000">
              <a:off x="6132228" y="4353381"/>
              <a:ext cx="818296" cy="92333"/>
            </a:xfrm>
            <a:prstGeom prst="rect">
              <a:avLst/>
            </a:prstGeom>
            <a:noFill/>
            <a:ln>
              <a:noFill/>
            </a:ln>
            <a:extLst/>
          </p:spPr>
          <p:txBody>
            <a:bodyPr wrap="square" lIns="0" tIns="0" rIns="0" bIns="0">
              <a:spAutoFit/>
            </a:bodyPr>
            <a:lstStyle/>
            <a:p>
              <a:pPr algn="ctr"/>
              <a:r>
                <a:rPr lang="en-US" altLang="zh-CN" sz="600" dirty="0"/>
                <a:t>Inventory management</a:t>
              </a:r>
              <a:endParaRPr lang="zh-CN" altLang="en-US" sz="600" dirty="0"/>
            </a:p>
          </p:txBody>
        </p:sp>
        <p:sp>
          <p:nvSpPr>
            <p:cNvPr id="34" name="TextBox 11">
              <a:extLst>
                <a:ext uri="{FF2B5EF4-FFF2-40B4-BE49-F238E27FC236}">
                  <a16:creationId xmlns:a16="http://schemas.microsoft.com/office/drawing/2014/main" id="{EA522090-6950-4FDE-9625-1A355DC6051E}"/>
                </a:ext>
              </a:extLst>
            </p:cNvPr>
            <p:cNvSpPr txBox="1">
              <a:spLocks noChangeArrowheads="1"/>
            </p:cNvSpPr>
            <p:nvPr/>
          </p:nvSpPr>
          <p:spPr bwMode="auto">
            <a:xfrm rot="2700000">
              <a:off x="6309216" y="4330363"/>
              <a:ext cx="818296" cy="92333"/>
            </a:xfrm>
            <a:prstGeom prst="rect">
              <a:avLst/>
            </a:prstGeom>
            <a:noFill/>
            <a:ln>
              <a:noFill/>
            </a:ln>
            <a:extLst/>
          </p:spPr>
          <p:txBody>
            <a:bodyPr wrap="square" lIns="0" tIns="0" rIns="0" bIns="0">
              <a:spAutoFit/>
            </a:bodyPr>
            <a:lstStyle/>
            <a:p>
              <a:r>
                <a:rPr lang="en-US" altLang="zh-CN" sz="600" dirty="0"/>
                <a:t>Cash management</a:t>
              </a:r>
              <a:endParaRPr lang="zh-CN" altLang="en-US" sz="600" dirty="0"/>
            </a:p>
          </p:txBody>
        </p:sp>
        <p:sp>
          <p:nvSpPr>
            <p:cNvPr id="35" name="TextBox 11">
              <a:extLst>
                <a:ext uri="{FF2B5EF4-FFF2-40B4-BE49-F238E27FC236}">
                  <a16:creationId xmlns:a16="http://schemas.microsoft.com/office/drawing/2014/main" id="{A2B6E72B-1D7C-43D0-9CA3-73D54E71839A}"/>
                </a:ext>
              </a:extLst>
            </p:cNvPr>
            <p:cNvSpPr txBox="1">
              <a:spLocks noChangeArrowheads="1"/>
            </p:cNvSpPr>
            <p:nvPr/>
          </p:nvSpPr>
          <p:spPr bwMode="auto">
            <a:xfrm rot="2700000">
              <a:off x="6406955" y="4253377"/>
              <a:ext cx="943339" cy="184666"/>
            </a:xfrm>
            <a:prstGeom prst="rect">
              <a:avLst/>
            </a:prstGeom>
            <a:noFill/>
            <a:ln>
              <a:noFill/>
            </a:ln>
            <a:extLst/>
          </p:spPr>
          <p:txBody>
            <a:bodyPr wrap="square" lIns="0" tIns="0" rIns="0" bIns="0">
              <a:spAutoFit/>
            </a:bodyPr>
            <a:lstStyle/>
            <a:p>
              <a:pPr algn="ctr"/>
              <a:r>
                <a:rPr lang="en-US" altLang="zh-CN" sz="600" dirty="0"/>
                <a:t>Accounts receivable management</a:t>
              </a:r>
              <a:endParaRPr lang="zh-CN" altLang="en-US" sz="600" dirty="0"/>
            </a:p>
          </p:txBody>
        </p:sp>
        <p:sp>
          <p:nvSpPr>
            <p:cNvPr id="36" name="TextBox 11">
              <a:extLst>
                <a:ext uri="{FF2B5EF4-FFF2-40B4-BE49-F238E27FC236}">
                  <a16:creationId xmlns:a16="http://schemas.microsoft.com/office/drawing/2014/main" id="{B1FEF7D7-C195-4B6F-B6AF-9B81ADF40269}"/>
                </a:ext>
              </a:extLst>
            </p:cNvPr>
            <p:cNvSpPr txBox="1">
              <a:spLocks noChangeArrowheads="1"/>
            </p:cNvSpPr>
            <p:nvPr/>
          </p:nvSpPr>
          <p:spPr bwMode="auto">
            <a:xfrm rot="2700000">
              <a:off x="4943228" y="4293625"/>
              <a:ext cx="629657" cy="92333"/>
            </a:xfrm>
            <a:prstGeom prst="rect">
              <a:avLst/>
            </a:prstGeom>
            <a:noFill/>
            <a:ln>
              <a:noFill/>
            </a:ln>
            <a:extLst/>
          </p:spPr>
          <p:txBody>
            <a:bodyPr wrap="square" lIns="0" tIns="0" rIns="0" bIns="0">
              <a:spAutoFit/>
            </a:bodyPr>
            <a:lstStyle/>
            <a:p>
              <a:pPr algn="ctr"/>
              <a:r>
                <a:rPr lang="en-US" altLang="zh-CN" sz="600" dirty="0"/>
                <a:t>Cost management</a:t>
              </a:r>
              <a:endParaRPr lang="zh-CN" altLang="en-US" sz="600" dirty="0"/>
            </a:p>
          </p:txBody>
        </p:sp>
        <p:sp>
          <p:nvSpPr>
            <p:cNvPr id="37" name="TextBox 11">
              <a:extLst>
                <a:ext uri="{FF2B5EF4-FFF2-40B4-BE49-F238E27FC236}">
                  <a16:creationId xmlns:a16="http://schemas.microsoft.com/office/drawing/2014/main" id="{14497DC4-CC3D-4958-8BE2-2EC5196F1BFC}"/>
                </a:ext>
              </a:extLst>
            </p:cNvPr>
            <p:cNvSpPr txBox="1">
              <a:spLocks noChangeArrowheads="1"/>
            </p:cNvSpPr>
            <p:nvPr/>
          </p:nvSpPr>
          <p:spPr bwMode="auto">
            <a:xfrm rot="2700000">
              <a:off x="5082370" y="4346789"/>
              <a:ext cx="818296" cy="92333"/>
            </a:xfrm>
            <a:prstGeom prst="rect">
              <a:avLst/>
            </a:prstGeom>
            <a:noFill/>
            <a:ln>
              <a:noFill/>
            </a:ln>
            <a:extLst/>
          </p:spPr>
          <p:txBody>
            <a:bodyPr wrap="square" lIns="0" tIns="0" rIns="0" bIns="0">
              <a:spAutoFit/>
            </a:bodyPr>
            <a:lstStyle/>
            <a:p>
              <a:r>
                <a:rPr lang="en-US" altLang="zh-CN" sz="600" dirty="0"/>
                <a:t>Inventory management</a:t>
              </a:r>
              <a:endParaRPr lang="zh-CN" altLang="en-US" sz="600" dirty="0"/>
            </a:p>
          </p:txBody>
        </p:sp>
        <p:sp>
          <p:nvSpPr>
            <p:cNvPr id="38" name="TextBox 11">
              <a:extLst>
                <a:ext uri="{FF2B5EF4-FFF2-40B4-BE49-F238E27FC236}">
                  <a16:creationId xmlns:a16="http://schemas.microsoft.com/office/drawing/2014/main" id="{E9761A6B-DBF6-41B2-BC48-2BD35A2C77FB}"/>
                </a:ext>
              </a:extLst>
            </p:cNvPr>
            <p:cNvSpPr txBox="1">
              <a:spLocks noChangeArrowheads="1"/>
            </p:cNvSpPr>
            <p:nvPr/>
          </p:nvSpPr>
          <p:spPr bwMode="auto">
            <a:xfrm rot="2700000">
              <a:off x="5259358" y="4323771"/>
              <a:ext cx="818296" cy="92333"/>
            </a:xfrm>
            <a:prstGeom prst="rect">
              <a:avLst/>
            </a:prstGeom>
            <a:noFill/>
            <a:ln>
              <a:noFill/>
            </a:ln>
            <a:extLst/>
          </p:spPr>
          <p:txBody>
            <a:bodyPr wrap="square" lIns="0" tIns="0" rIns="0" bIns="0">
              <a:spAutoFit/>
            </a:bodyPr>
            <a:lstStyle/>
            <a:p>
              <a:r>
                <a:rPr lang="en-US" altLang="zh-CN" sz="600" dirty="0"/>
                <a:t>Cash management</a:t>
              </a:r>
              <a:endParaRPr lang="zh-CN" altLang="en-US" sz="600" dirty="0"/>
            </a:p>
          </p:txBody>
        </p:sp>
        <p:sp>
          <p:nvSpPr>
            <p:cNvPr id="39" name="TextBox 11">
              <a:extLst>
                <a:ext uri="{FF2B5EF4-FFF2-40B4-BE49-F238E27FC236}">
                  <a16:creationId xmlns:a16="http://schemas.microsoft.com/office/drawing/2014/main" id="{6D107342-3E03-4CFF-B79B-A90B17E552B5}"/>
                </a:ext>
              </a:extLst>
            </p:cNvPr>
            <p:cNvSpPr txBox="1">
              <a:spLocks noChangeArrowheads="1"/>
            </p:cNvSpPr>
            <p:nvPr/>
          </p:nvSpPr>
          <p:spPr bwMode="auto">
            <a:xfrm rot="2700000">
              <a:off x="5357097" y="4246785"/>
              <a:ext cx="943339" cy="184666"/>
            </a:xfrm>
            <a:prstGeom prst="rect">
              <a:avLst/>
            </a:prstGeom>
            <a:noFill/>
            <a:ln>
              <a:noFill/>
            </a:ln>
            <a:extLst/>
          </p:spPr>
          <p:txBody>
            <a:bodyPr wrap="square" lIns="0" tIns="0" rIns="0" bIns="0">
              <a:spAutoFit/>
            </a:bodyPr>
            <a:lstStyle/>
            <a:p>
              <a:pPr algn="ctr"/>
              <a:r>
                <a:rPr lang="en-US" altLang="zh-CN" sz="600" dirty="0"/>
                <a:t>Accounts receivable management</a:t>
              </a:r>
              <a:endParaRPr lang="zh-CN" altLang="en-US" sz="600" dirty="0"/>
            </a:p>
          </p:txBody>
        </p:sp>
      </p:grpSp>
      <p:grpSp>
        <p:nvGrpSpPr>
          <p:cNvPr id="7" name="Group 6">
            <a:extLst>
              <a:ext uri="{FF2B5EF4-FFF2-40B4-BE49-F238E27FC236}">
                <a16:creationId xmlns:a16="http://schemas.microsoft.com/office/drawing/2014/main" id="{12C8E4FC-35CC-425B-8140-0904BF966EBF}"/>
              </a:ext>
            </a:extLst>
          </p:cNvPr>
          <p:cNvGrpSpPr/>
          <p:nvPr/>
        </p:nvGrpSpPr>
        <p:grpSpPr>
          <a:xfrm>
            <a:off x="1354735" y="4609946"/>
            <a:ext cx="6256292" cy="2139950"/>
            <a:chOff x="1259632" y="4718050"/>
            <a:chExt cx="6256292" cy="2139950"/>
          </a:xfrm>
        </p:grpSpPr>
        <p:graphicFrame>
          <p:nvGraphicFramePr>
            <p:cNvPr id="6" name="图表 5">
              <a:extLst>
                <a:ext uri="{FF2B5EF4-FFF2-40B4-BE49-F238E27FC236}">
                  <a16:creationId xmlns:a16="http://schemas.microsoft.com/office/drawing/2014/main" id="{0907A809-94B5-44F7-AFF4-FE113B3DD6D6}"/>
                </a:ext>
              </a:extLst>
            </p:cNvPr>
            <p:cNvGraphicFramePr/>
            <p:nvPr>
              <p:extLst>
                <p:ext uri="{D42A27DB-BD31-4B8C-83A1-F6EECF244321}">
                  <p14:modId xmlns:p14="http://schemas.microsoft.com/office/powerpoint/2010/main" val="640323076"/>
                </p:ext>
              </p:extLst>
            </p:nvPr>
          </p:nvGraphicFramePr>
          <p:xfrm>
            <a:off x="1259632" y="4718050"/>
            <a:ext cx="6120680" cy="2139950"/>
          </p:xfrm>
          <a:graphic>
            <a:graphicData uri="http://schemas.openxmlformats.org/drawingml/2006/chart">
              <c:chart xmlns:c="http://schemas.openxmlformats.org/drawingml/2006/chart" xmlns:r="http://schemas.openxmlformats.org/officeDocument/2006/relationships" r:id="rId4"/>
            </a:graphicData>
          </a:graphic>
        </p:graphicFrame>
        <p:sp>
          <p:nvSpPr>
            <p:cNvPr id="40" name="TextBox 11">
              <a:extLst>
                <a:ext uri="{FF2B5EF4-FFF2-40B4-BE49-F238E27FC236}">
                  <a16:creationId xmlns:a16="http://schemas.microsoft.com/office/drawing/2014/main" id="{808664E2-9B96-4EAB-828A-7A94E5C93134}"/>
                </a:ext>
              </a:extLst>
            </p:cNvPr>
            <p:cNvSpPr txBox="1">
              <a:spLocks noChangeArrowheads="1"/>
            </p:cNvSpPr>
            <p:nvPr/>
          </p:nvSpPr>
          <p:spPr bwMode="auto">
            <a:xfrm>
              <a:off x="1775606" y="6669361"/>
              <a:ext cx="1140210"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Zhejiang Guangxi Beijing   Anhui</a:t>
              </a:r>
              <a:endParaRPr lang="zh-CN" altLang="en-US" sz="600" dirty="0"/>
            </a:p>
          </p:txBody>
        </p:sp>
        <p:sp>
          <p:nvSpPr>
            <p:cNvPr id="3" name="Rectangle 2">
              <a:extLst>
                <a:ext uri="{FF2B5EF4-FFF2-40B4-BE49-F238E27FC236}">
                  <a16:creationId xmlns:a16="http://schemas.microsoft.com/office/drawing/2014/main" id="{01EBDFD3-299F-4C9E-AAEE-30F1C97012D4}"/>
                </a:ext>
              </a:extLst>
            </p:cNvPr>
            <p:cNvSpPr/>
            <p:nvPr/>
          </p:nvSpPr>
          <p:spPr>
            <a:xfrm>
              <a:off x="2917594" y="6671156"/>
              <a:ext cx="299606"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err="1"/>
                <a:t>Guang</a:t>
              </a:r>
              <a:br>
                <a:rPr lang="en-US" altLang="zh-CN" sz="600" dirty="0"/>
              </a:br>
              <a:r>
                <a:rPr lang="en-US" altLang="zh-CN" sz="600" dirty="0"/>
                <a:t>dong</a:t>
              </a:r>
              <a:endParaRPr lang="zh-CN" altLang="en-US" sz="600" dirty="0"/>
            </a:p>
          </p:txBody>
        </p:sp>
        <p:sp>
          <p:nvSpPr>
            <p:cNvPr id="4" name="Rectangle 3">
              <a:extLst>
                <a:ext uri="{FF2B5EF4-FFF2-40B4-BE49-F238E27FC236}">
                  <a16:creationId xmlns:a16="http://schemas.microsoft.com/office/drawing/2014/main" id="{E08F9167-18DF-4C4C-B4C2-A59F3B8E4101}"/>
                </a:ext>
              </a:extLst>
            </p:cNvPr>
            <p:cNvSpPr/>
            <p:nvPr/>
          </p:nvSpPr>
          <p:spPr>
            <a:xfrm>
              <a:off x="3201051" y="6668978"/>
              <a:ext cx="917802"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Sichuan Jiangsu Shanghai</a:t>
              </a:r>
              <a:endParaRPr lang="zh-CN" altLang="en-US" sz="600" dirty="0"/>
            </a:p>
          </p:txBody>
        </p:sp>
        <p:sp>
          <p:nvSpPr>
            <p:cNvPr id="44" name="Rectangle 43">
              <a:extLst>
                <a:ext uri="{FF2B5EF4-FFF2-40B4-BE49-F238E27FC236}">
                  <a16:creationId xmlns:a16="http://schemas.microsoft.com/office/drawing/2014/main" id="{C59115C7-26B2-4B05-904A-F00A409A3AAB}"/>
                </a:ext>
              </a:extLst>
            </p:cNvPr>
            <p:cNvSpPr/>
            <p:nvPr/>
          </p:nvSpPr>
          <p:spPr>
            <a:xfrm>
              <a:off x="4118849" y="6668978"/>
              <a:ext cx="3397075"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600" dirty="0"/>
                <a:t>Fujian Shandong Jiangxi Liaoning Hubei Shaanxi Hebei  Henan Chongqing Hunan Inner Mongolia</a:t>
              </a:r>
              <a:endParaRPr lang="zh-CN" altLang="en-US" sz="600" dirty="0"/>
            </a:p>
          </p:txBody>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标题 1">
            <a:extLst>
              <a:ext uri="{FF2B5EF4-FFF2-40B4-BE49-F238E27FC236}">
                <a16:creationId xmlns:a16="http://schemas.microsoft.com/office/drawing/2014/main" id="{1CE6865F-DE11-4345-91CC-DAF9EFD29117}"/>
              </a:ext>
            </a:extLst>
          </p:cNvPr>
          <p:cNvSpPr>
            <a:spLocks noGrp="1"/>
          </p:cNvSpPr>
          <p:nvPr>
            <p:ph type="title"/>
          </p:nvPr>
        </p:nvSpPr>
        <p:spPr>
          <a:xfrm>
            <a:off x="285749" y="-71438"/>
            <a:ext cx="8102599" cy="1141413"/>
          </a:xfrm>
        </p:spPr>
        <p:txBody>
          <a:bodyPr/>
          <a:lstStyle/>
          <a:p>
            <a:r>
              <a:rPr lang="en-US" altLang="zh-CN" sz="3600" b="0" dirty="0"/>
              <a:t>Digital management: inventory</a:t>
            </a:r>
            <a:endParaRPr lang="zh-CN" altLang="en-US" sz="3600" b="0" dirty="0"/>
          </a:p>
        </p:txBody>
      </p:sp>
      <p:sp>
        <p:nvSpPr>
          <p:cNvPr id="56323" name="内容占位符 2">
            <a:extLst>
              <a:ext uri="{FF2B5EF4-FFF2-40B4-BE49-F238E27FC236}">
                <a16:creationId xmlns:a16="http://schemas.microsoft.com/office/drawing/2014/main" id="{03A1E78E-BF1E-46B7-B2C3-47FEB89C3803}"/>
              </a:ext>
            </a:extLst>
          </p:cNvPr>
          <p:cNvSpPr>
            <a:spLocks noGrp="1"/>
          </p:cNvSpPr>
          <p:nvPr>
            <p:ph idx="1"/>
          </p:nvPr>
        </p:nvSpPr>
        <p:spPr/>
        <p:txBody>
          <a:bodyPr/>
          <a:lstStyle/>
          <a:p>
            <a:endParaRPr lang="zh-CN" altLang="en-US" dirty="0"/>
          </a:p>
        </p:txBody>
      </p:sp>
      <p:graphicFrame>
        <p:nvGraphicFramePr>
          <p:cNvPr id="6" name="内容占位符 3">
            <a:extLst>
              <a:ext uri="{FF2B5EF4-FFF2-40B4-BE49-F238E27FC236}">
                <a16:creationId xmlns:a16="http://schemas.microsoft.com/office/drawing/2014/main" id="{EAAE37D4-F27C-4CEA-B0DE-9F7B0FED4CED}"/>
              </a:ext>
            </a:extLst>
          </p:cNvPr>
          <p:cNvGraphicFramePr>
            <a:graphicFrameLocks/>
          </p:cNvGraphicFramePr>
          <p:nvPr>
            <p:extLst>
              <p:ext uri="{D42A27DB-BD31-4B8C-83A1-F6EECF244321}">
                <p14:modId xmlns:p14="http://schemas.microsoft.com/office/powerpoint/2010/main" val="1714091091"/>
              </p:ext>
            </p:extLst>
          </p:nvPr>
        </p:nvGraphicFramePr>
        <p:xfrm>
          <a:off x="142873" y="4053622"/>
          <a:ext cx="8810167" cy="2099896"/>
        </p:xfrm>
        <a:graphic>
          <a:graphicData uri="http://schemas.openxmlformats.org/drawingml/2006/table">
            <a:tbl>
              <a:tblPr/>
              <a:tblGrid>
                <a:gridCol w="3565031">
                  <a:extLst>
                    <a:ext uri="{9D8B030D-6E8A-4147-A177-3AD203B41FA5}">
                      <a16:colId xmlns:a16="http://schemas.microsoft.com/office/drawing/2014/main" val="20000"/>
                    </a:ext>
                  </a:extLst>
                </a:gridCol>
                <a:gridCol w="1008112">
                  <a:extLst>
                    <a:ext uri="{9D8B030D-6E8A-4147-A177-3AD203B41FA5}">
                      <a16:colId xmlns:a16="http://schemas.microsoft.com/office/drawing/2014/main" val="20001"/>
                    </a:ext>
                  </a:extLst>
                </a:gridCol>
                <a:gridCol w="1944216">
                  <a:extLst>
                    <a:ext uri="{9D8B030D-6E8A-4147-A177-3AD203B41FA5}">
                      <a16:colId xmlns:a16="http://schemas.microsoft.com/office/drawing/2014/main" val="20002"/>
                    </a:ext>
                  </a:extLst>
                </a:gridCol>
                <a:gridCol w="2292808">
                  <a:extLst>
                    <a:ext uri="{9D8B030D-6E8A-4147-A177-3AD203B41FA5}">
                      <a16:colId xmlns:a16="http://schemas.microsoft.com/office/drawing/2014/main" val="20003"/>
                    </a:ext>
                  </a:extLst>
                </a:gridCol>
              </a:tblGrid>
              <a:tr h="426662">
                <a:tc>
                  <a:txBody>
                    <a:bodyPr/>
                    <a:lstStyle/>
                    <a:p>
                      <a:pPr algn="ctr">
                        <a:spcAft>
                          <a:spcPts val="0"/>
                        </a:spcAft>
                      </a:pPr>
                      <a:r>
                        <a:rPr lang="zh-CN" sz="1200" kern="0" dirty="0">
                          <a:solidFill>
                            <a:srgbClr val="000000"/>
                          </a:solidFill>
                          <a:latin typeface="Arial" panose="020B0604020202020204" pitchFamily="34" charset="0"/>
                          <a:ea typeface="宋体"/>
                          <a:cs typeface="Arial" panose="020B0604020202020204" pitchFamily="34" charset="0"/>
                        </a:rPr>
                        <a:t>　</a:t>
                      </a:r>
                      <a:endParaRPr lang="zh-CN" sz="2000" kern="100" dirty="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CN" sz="1200" kern="0" dirty="0">
                          <a:solidFill>
                            <a:srgbClr val="000000"/>
                          </a:solidFill>
                          <a:latin typeface="Arial" panose="020B0604020202020204" pitchFamily="34" charset="0"/>
                          <a:ea typeface="宋体"/>
                          <a:cs typeface="Arial" panose="020B0604020202020204" pitchFamily="34" charset="0"/>
                        </a:rPr>
                        <a:t>Paper-based</a:t>
                      </a:r>
                      <a:endParaRPr lang="zh-CN" sz="2000" kern="100" dirty="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CN" sz="1200" kern="0" dirty="0">
                          <a:solidFill>
                            <a:srgbClr val="000000"/>
                          </a:solidFill>
                          <a:latin typeface="Arial" panose="020B0604020202020204" pitchFamily="34" charset="0"/>
                          <a:ea typeface="宋体"/>
                          <a:cs typeface="Arial" panose="020B0604020202020204" pitchFamily="34" charset="0"/>
                        </a:rPr>
                        <a:t>Input data into a computer and organize manually</a:t>
                      </a:r>
                      <a:endParaRPr lang="zh-CN" sz="2000" kern="100" dirty="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CN" sz="1200" kern="0" dirty="0">
                          <a:solidFill>
                            <a:srgbClr val="000000"/>
                          </a:solidFill>
                          <a:latin typeface="Arial" panose="020B0604020202020204" pitchFamily="34" charset="0"/>
                          <a:ea typeface="宋体"/>
                          <a:cs typeface="Arial" panose="020B0604020202020204" pitchFamily="34" charset="0"/>
                        </a:rPr>
                        <a:t>Input and organize data with software (e.g. ERP system)</a:t>
                      </a: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41188">
                <a:tc>
                  <a:txBody>
                    <a:bodyPr/>
                    <a:lstStyle/>
                    <a:p>
                      <a:pPr algn="l">
                        <a:spcAft>
                          <a:spcPts val="0"/>
                        </a:spcAft>
                      </a:pPr>
                      <a:r>
                        <a:rPr lang="en-US" altLang="zh-CN" sz="1200" kern="0" dirty="0">
                          <a:solidFill>
                            <a:srgbClr val="000000"/>
                          </a:solidFill>
                          <a:latin typeface="Arial" panose="020B0604020202020204" pitchFamily="34" charset="0"/>
                          <a:ea typeface="宋体"/>
                          <a:cs typeface="Arial" panose="020B0604020202020204" pitchFamily="34" charset="0"/>
                        </a:rPr>
                        <a:t>1. Information Transfer, Software &amp; IT Services</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8.57</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dirty="0">
                          <a:solidFill>
                            <a:srgbClr val="000000"/>
                          </a:solidFill>
                          <a:latin typeface="Arial" panose="020B0604020202020204" pitchFamily="34" charset="0"/>
                          <a:ea typeface="宋体"/>
                          <a:cs typeface="Arial" panose="020B0604020202020204" pitchFamily="34" charset="0"/>
                        </a:rPr>
                        <a:t>30</a:t>
                      </a:r>
                      <a:endParaRPr lang="zh-CN" sz="2000" kern="100" dirty="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60</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16024">
                <a:tc>
                  <a:txBody>
                    <a:bodyPr/>
                    <a:lstStyle/>
                    <a:p>
                      <a:pPr algn="l">
                        <a:spcAft>
                          <a:spcPts val="0"/>
                        </a:spcAft>
                      </a:pPr>
                      <a:r>
                        <a:rPr lang="en-US" altLang="zh-CN" sz="1200" kern="0" dirty="0">
                          <a:solidFill>
                            <a:srgbClr val="000000"/>
                          </a:solidFill>
                          <a:latin typeface="Arial" panose="020B0604020202020204" pitchFamily="34" charset="0"/>
                          <a:ea typeface="宋体"/>
                          <a:cs typeface="Arial" panose="020B0604020202020204" pitchFamily="34" charset="0"/>
                        </a:rPr>
                        <a:t>2. Manufacturing</a:t>
                      </a:r>
                      <a:endParaRPr lang="zh-CN" sz="2000" kern="100" dirty="0">
                        <a:latin typeface="Arial" panose="020B0604020202020204" pitchFamily="34" charset="0"/>
                        <a:ea typeface="宋体"/>
                        <a:cs typeface="Arial" panose="020B0604020202020204" pitchFamily="34" charset="0"/>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15.24</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36.19</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46.19</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09841">
                <a:tc>
                  <a:txBody>
                    <a:bodyPr/>
                    <a:lstStyle/>
                    <a:p>
                      <a:pPr algn="l">
                        <a:spcAft>
                          <a:spcPts val="0"/>
                        </a:spcAft>
                      </a:pPr>
                      <a:r>
                        <a:rPr lang="en-US" altLang="zh-CN" sz="1200" kern="0" dirty="0">
                          <a:solidFill>
                            <a:srgbClr val="000000"/>
                          </a:solidFill>
                          <a:latin typeface="Arial" panose="020B0604020202020204" pitchFamily="34" charset="0"/>
                          <a:ea typeface="宋体"/>
                          <a:cs typeface="Arial" panose="020B0604020202020204" pitchFamily="34" charset="0"/>
                        </a:rPr>
                        <a:t>3. Construction</a:t>
                      </a:r>
                      <a:endParaRPr lang="zh-CN" sz="2000" kern="100" dirty="0">
                        <a:latin typeface="Arial" panose="020B0604020202020204" pitchFamily="34" charset="0"/>
                        <a:ea typeface="宋体"/>
                        <a:cs typeface="Arial" panose="020B0604020202020204" pitchFamily="34" charset="0"/>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dirty="0">
                          <a:solidFill>
                            <a:srgbClr val="000000"/>
                          </a:solidFill>
                          <a:latin typeface="Arial" panose="020B0604020202020204" pitchFamily="34" charset="0"/>
                          <a:ea typeface="宋体"/>
                          <a:cs typeface="Arial" panose="020B0604020202020204" pitchFamily="34" charset="0"/>
                        </a:rPr>
                        <a:t>17.78</a:t>
                      </a:r>
                      <a:endParaRPr lang="zh-CN" sz="2000" kern="100" dirty="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46.67</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35.56</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25879">
                <a:tc>
                  <a:txBody>
                    <a:bodyPr/>
                    <a:lstStyle/>
                    <a:p>
                      <a:pPr algn="l">
                        <a:spcAft>
                          <a:spcPts val="0"/>
                        </a:spcAft>
                      </a:pPr>
                      <a:r>
                        <a:rPr lang="en-US" sz="1200" kern="0" dirty="0">
                          <a:solidFill>
                            <a:srgbClr val="000000"/>
                          </a:solidFill>
                          <a:latin typeface="Arial" panose="020B0604020202020204" pitchFamily="34" charset="0"/>
                          <a:ea typeface="宋体"/>
                          <a:cs typeface="Arial" panose="020B0604020202020204" pitchFamily="34" charset="0"/>
                        </a:rPr>
                        <a:t>4. Transport</a:t>
                      </a:r>
                      <a:r>
                        <a:rPr lang="en-US" altLang="zh-CN" sz="1200" kern="0" dirty="0">
                          <a:solidFill>
                            <a:srgbClr val="000000"/>
                          </a:solidFill>
                          <a:latin typeface="Arial" panose="020B0604020202020204" pitchFamily="34" charset="0"/>
                          <a:ea typeface="宋体"/>
                          <a:cs typeface="Arial" panose="020B0604020202020204" pitchFamily="34" charset="0"/>
                        </a:rPr>
                        <a:t>ation</a:t>
                      </a:r>
                      <a:r>
                        <a:rPr lang="en-US" sz="1200" kern="0" dirty="0">
                          <a:solidFill>
                            <a:srgbClr val="000000"/>
                          </a:solidFill>
                          <a:latin typeface="Arial" panose="020B0604020202020204" pitchFamily="34" charset="0"/>
                          <a:ea typeface="宋体"/>
                          <a:cs typeface="Arial" panose="020B0604020202020204" pitchFamily="34" charset="0"/>
                        </a:rPr>
                        <a:t>, Warehousing &amp; Postal</a:t>
                      </a:r>
                      <a:endParaRPr lang="zh-CN" sz="2000" kern="100" dirty="0">
                        <a:latin typeface="Arial" panose="020B0604020202020204" pitchFamily="34" charset="0"/>
                        <a:ea typeface="宋体"/>
                        <a:cs typeface="Arial" panose="020B0604020202020204" pitchFamily="34" charset="0"/>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13.04</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39.13</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30.43</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13330">
                <a:tc>
                  <a:txBody>
                    <a:bodyPr/>
                    <a:lstStyle/>
                    <a:p>
                      <a:pPr algn="l">
                        <a:spcAft>
                          <a:spcPts val="0"/>
                        </a:spcAft>
                      </a:pPr>
                      <a:r>
                        <a:rPr lang="en-US" sz="1200" kern="0" dirty="0">
                          <a:solidFill>
                            <a:srgbClr val="000000"/>
                          </a:solidFill>
                          <a:latin typeface="Arial" panose="020B0604020202020204" pitchFamily="34" charset="0"/>
                          <a:ea typeface="宋体"/>
                          <a:cs typeface="Arial" panose="020B0604020202020204" pitchFamily="34" charset="0"/>
                        </a:rPr>
                        <a:t>5. Accommodation &amp; Catering</a:t>
                      </a:r>
                      <a:endParaRPr lang="zh-CN" sz="2000" kern="100" dirty="0">
                        <a:latin typeface="Arial" panose="020B0604020202020204" pitchFamily="34" charset="0"/>
                        <a:ea typeface="宋体"/>
                        <a:cs typeface="Arial" panose="020B0604020202020204" pitchFamily="34" charset="0"/>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29.87</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41.56</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25.97</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46710">
                <a:tc>
                  <a:txBody>
                    <a:bodyPr/>
                    <a:lstStyle/>
                    <a:p>
                      <a:pPr algn="l">
                        <a:spcAft>
                          <a:spcPts val="0"/>
                        </a:spcAft>
                      </a:pPr>
                      <a:r>
                        <a:rPr lang="en-US" sz="1200" kern="0" dirty="0">
                          <a:solidFill>
                            <a:srgbClr val="000000"/>
                          </a:solidFill>
                          <a:latin typeface="Arial" panose="020B0604020202020204" pitchFamily="34" charset="0"/>
                          <a:ea typeface="宋体"/>
                          <a:cs typeface="Arial" panose="020B0604020202020204" pitchFamily="34" charset="0"/>
                        </a:rPr>
                        <a:t>6. Wholesaling &amp; Retailing</a:t>
                      </a:r>
                      <a:endParaRPr lang="zh-CN" sz="2000" kern="100" dirty="0">
                        <a:latin typeface="Arial" panose="020B0604020202020204" pitchFamily="34" charset="0"/>
                        <a:ea typeface="宋体"/>
                        <a:cs typeface="Arial" panose="020B0604020202020204" pitchFamily="34" charset="0"/>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37.04</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37.78</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20.74</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01212">
                <a:tc>
                  <a:txBody>
                    <a:bodyPr/>
                    <a:lstStyle/>
                    <a:p>
                      <a:pPr algn="l">
                        <a:spcAft>
                          <a:spcPts val="0"/>
                        </a:spcAft>
                      </a:pPr>
                      <a:r>
                        <a:rPr lang="en-US" sz="1200" kern="0" dirty="0">
                          <a:solidFill>
                            <a:srgbClr val="000000"/>
                          </a:solidFill>
                          <a:latin typeface="Arial" panose="020B0604020202020204" pitchFamily="34" charset="0"/>
                          <a:ea typeface="宋体"/>
                          <a:cs typeface="Arial" panose="020B0604020202020204" pitchFamily="34" charset="0"/>
                        </a:rPr>
                        <a:t>7. Leasing &amp; Business Services</a:t>
                      </a:r>
                      <a:endParaRPr lang="zh-CN" sz="2000" kern="100" dirty="0">
                        <a:latin typeface="Arial" panose="020B0604020202020204" pitchFamily="34" charset="0"/>
                        <a:ea typeface="宋体"/>
                        <a:cs typeface="Arial" panose="020B0604020202020204" pitchFamily="34" charset="0"/>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16.67</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60</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20</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159152">
                <a:tc>
                  <a:txBody>
                    <a:bodyPr/>
                    <a:lstStyle/>
                    <a:p>
                      <a:pPr algn="l">
                        <a:spcAft>
                          <a:spcPts val="0"/>
                        </a:spcAft>
                      </a:pPr>
                      <a:r>
                        <a:rPr lang="en-US" sz="1200" kern="0" dirty="0">
                          <a:solidFill>
                            <a:srgbClr val="000000"/>
                          </a:solidFill>
                          <a:latin typeface="Arial" panose="020B0604020202020204" pitchFamily="34" charset="0"/>
                          <a:ea typeface="宋体"/>
                          <a:cs typeface="Arial" panose="020B0604020202020204" pitchFamily="34" charset="0"/>
                        </a:rPr>
                        <a:t>8. Agriculture, Forestry, Husbandry </a:t>
                      </a:r>
                      <a:r>
                        <a:rPr lang="en-US" sz="1200" kern="0">
                          <a:solidFill>
                            <a:srgbClr val="000000"/>
                          </a:solidFill>
                          <a:latin typeface="Arial" panose="020B0604020202020204" pitchFamily="34" charset="0"/>
                          <a:ea typeface="宋体"/>
                          <a:cs typeface="Arial" panose="020B0604020202020204" pitchFamily="34" charset="0"/>
                        </a:rPr>
                        <a:t>&amp; Fishery</a:t>
                      </a:r>
                      <a:endParaRPr lang="zh-CN" sz="2000" kern="100" dirty="0">
                        <a:latin typeface="Arial" panose="020B0604020202020204" pitchFamily="34" charset="0"/>
                        <a:ea typeface="宋体"/>
                        <a:cs typeface="Arial" panose="020B0604020202020204" pitchFamily="34" charset="0"/>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56.52</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a:solidFill>
                            <a:srgbClr val="000000"/>
                          </a:solidFill>
                          <a:latin typeface="Arial" panose="020B0604020202020204" pitchFamily="34" charset="0"/>
                          <a:ea typeface="宋体"/>
                          <a:cs typeface="Arial" panose="020B0604020202020204" pitchFamily="34" charset="0"/>
                        </a:rPr>
                        <a:t>34.78</a:t>
                      </a:r>
                      <a:endParaRPr lang="zh-CN" sz="2000" kern="10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0" dirty="0">
                          <a:solidFill>
                            <a:srgbClr val="000000"/>
                          </a:solidFill>
                          <a:latin typeface="Arial" panose="020B0604020202020204" pitchFamily="34" charset="0"/>
                          <a:ea typeface="宋体"/>
                          <a:cs typeface="Arial" panose="020B0604020202020204" pitchFamily="34" charset="0"/>
                        </a:rPr>
                        <a:t>4.35</a:t>
                      </a:r>
                      <a:endParaRPr lang="zh-CN" sz="2000" kern="100" dirty="0">
                        <a:latin typeface="Arial" panose="020B0604020202020204" pitchFamily="34" charset="0"/>
                        <a:ea typeface="宋体"/>
                        <a:cs typeface="Arial" panose="020B0604020202020204" pitchFamily="34" charset="0"/>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7" name="椭圆 6">
            <a:extLst>
              <a:ext uri="{FF2B5EF4-FFF2-40B4-BE49-F238E27FC236}">
                <a16:creationId xmlns:a16="http://schemas.microsoft.com/office/drawing/2014/main" id="{A8EDF1AE-EB05-474A-B961-75A85D53E81C}"/>
              </a:ext>
            </a:extLst>
          </p:cNvPr>
          <p:cNvSpPr/>
          <p:nvPr/>
        </p:nvSpPr>
        <p:spPr>
          <a:xfrm>
            <a:off x="209995" y="4409183"/>
            <a:ext cx="3569917" cy="71532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 name="Group 1">
            <a:extLst>
              <a:ext uri="{FF2B5EF4-FFF2-40B4-BE49-F238E27FC236}">
                <a16:creationId xmlns:a16="http://schemas.microsoft.com/office/drawing/2014/main" id="{0F4AB47A-E5B5-44DB-999B-01713788BFDC}"/>
              </a:ext>
            </a:extLst>
          </p:cNvPr>
          <p:cNvGrpSpPr/>
          <p:nvPr/>
        </p:nvGrpSpPr>
        <p:grpSpPr>
          <a:xfrm>
            <a:off x="142873" y="790228"/>
            <a:ext cx="6300192" cy="3024336"/>
            <a:chOff x="0" y="908720"/>
            <a:chExt cx="6300192" cy="3024336"/>
          </a:xfrm>
        </p:grpSpPr>
        <p:graphicFrame>
          <p:nvGraphicFramePr>
            <p:cNvPr id="5" name="图表 4">
              <a:extLst>
                <a:ext uri="{FF2B5EF4-FFF2-40B4-BE49-F238E27FC236}">
                  <a16:creationId xmlns:a16="http://schemas.microsoft.com/office/drawing/2014/main" id="{C15186CB-2C19-4BD6-8FF8-9CE271E8040E}"/>
                </a:ext>
              </a:extLst>
            </p:cNvPr>
            <p:cNvGraphicFramePr/>
            <p:nvPr>
              <p:extLst>
                <p:ext uri="{D42A27DB-BD31-4B8C-83A1-F6EECF244321}">
                  <p14:modId xmlns:p14="http://schemas.microsoft.com/office/powerpoint/2010/main" val="4182051714"/>
                </p:ext>
              </p:extLst>
            </p:nvPr>
          </p:nvGraphicFramePr>
          <p:xfrm>
            <a:off x="0" y="908720"/>
            <a:ext cx="6300192" cy="3024336"/>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3">
              <a:extLst>
                <a:ext uri="{FF2B5EF4-FFF2-40B4-BE49-F238E27FC236}">
                  <a16:creationId xmlns:a16="http://schemas.microsoft.com/office/drawing/2014/main" id="{85DB8264-4294-4B69-A50E-E6C9C5F435D8}"/>
                </a:ext>
              </a:extLst>
            </p:cNvPr>
            <p:cNvSpPr txBox="1">
              <a:spLocks noChangeArrowheads="1"/>
            </p:cNvSpPr>
            <p:nvPr/>
          </p:nvSpPr>
          <p:spPr bwMode="auto">
            <a:xfrm>
              <a:off x="5127649" y="3142086"/>
              <a:ext cx="661775"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9" name="TextBox 3">
              <a:extLst>
                <a:ext uri="{FF2B5EF4-FFF2-40B4-BE49-F238E27FC236}">
                  <a16:creationId xmlns:a16="http://schemas.microsoft.com/office/drawing/2014/main" id="{C89DBCBA-7921-4338-8B9E-2EE843B2D352}"/>
                </a:ext>
              </a:extLst>
            </p:cNvPr>
            <p:cNvSpPr txBox="1">
              <a:spLocks noChangeArrowheads="1"/>
            </p:cNvSpPr>
            <p:nvPr/>
          </p:nvSpPr>
          <p:spPr bwMode="auto">
            <a:xfrm>
              <a:off x="716877" y="3144696"/>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10" name="TextBox 3">
              <a:extLst>
                <a:ext uri="{FF2B5EF4-FFF2-40B4-BE49-F238E27FC236}">
                  <a16:creationId xmlns:a16="http://schemas.microsoft.com/office/drawing/2014/main" id="{D6375778-865A-45DC-AD79-D8F4D1FB6237}"/>
                </a:ext>
              </a:extLst>
            </p:cNvPr>
            <p:cNvSpPr txBox="1">
              <a:spLocks noChangeArrowheads="1"/>
            </p:cNvSpPr>
            <p:nvPr/>
          </p:nvSpPr>
          <p:spPr bwMode="auto">
            <a:xfrm>
              <a:off x="2164538" y="3154222"/>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11" name="TextBox 3">
              <a:extLst>
                <a:ext uri="{FF2B5EF4-FFF2-40B4-BE49-F238E27FC236}">
                  <a16:creationId xmlns:a16="http://schemas.microsoft.com/office/drawing/2014/main" id="{FAE02456-B4CE-481B-8800-CB078187F12B}"/>
                </a:ext>
              </a:extLst>
            </p:cNvPr>
            <p:cNvSpPr txBox="1">
              <a:spLocks noChangeArrowheads="1"/>
            </p:cNvSpPr>
            <p:nvPr/>
          </p:nvSpPr>
          <p:spPr bwMode="auto">
            <a:xfrm>
              <a:off x="3713195" y="3144698"/>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12" name="TextBox 3">
              <a:extLst>
                <a:ext uri="{FF2B5EF4-FFF2-40B4-BE49-F238E27FC236}">
                  <a16:creationId xmlns:a16="http://schemas.microsoft.com/office/drawing/2014/main" id="{51F5B450-F663-4585-8297-28F0B863EDB9}"/>
                </a:ext>
              </a:extLst>
            </p:cNvPr>
            <p:cNvSpPr txBox="1">
              <a:spLocks noChangeArrowheads="1"/>
            </p:cNvSpPr>
            <p:nvPr/>
          </p:nvSpPr>
          <p:spPr bwMode="auto">
            <a:xfrm>
              <a:off x="350918" y="3522672"/>
              <a:ext cx="2007450"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A. Paper-based</a:t>
              </a:r>
              <a:endParaRPr lang="zh-CN" altLang="en-US" sz="900" dirty="0"/>
            </a:p>
          </p:txBody>
        </p:sp>
        <p:sp>
          <p:nvSpPr>
            <p:cNvPr id="13" name="TextBox 3">
              <a:extLst>
                <a:ext uri="{FF2B5EF4-FFF2-40B4-BE49-F238E27FC236}">
                  <a16:creationId xmlns:a16="http://schemas.microsoft.com/office/drawing/2014/main" id="{9A5CB8DE-707B-44AD-8485-4B70A4173539}"/>
                </a:ext>
              </a:extLst>
            </p:cNvPr>
            <p:cNvSpPr txBox="1">
              <a:spLocks noChangeArrowheads="1"/>
            </p:cNvSpPr>
            <p:nvPr/>
          </p:nvSpPr>
          <p:spPr bwMode="auto">
            <a:xfrm>
              <a:off x="3488604" y="3522304"/>
              <a:ext cx="2811588"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B. Input data into a computer and organize manually</a:t>
              </a:r>
            </a:p>
          </p:txBody>
        </p:sp>
        <p:sp>
          <p:nvSpPr>
            <p:cNvPr id="14" name="TextBox 3">
              <a:extLst>
                <a:ext uri="{FF2B5EF4-FFF2-40B4-BE49-F238E27FC236}">
                  <a16:creationId xmlns:a16="http://schemas.microsoft.com/office/drawing/2014/main" id="{9749C725-867C-4F4E-85A6-64CD29587A73}"/>
                </a:ext>
              </a:extLst>
            </p:cNvPr>
            <p:cNvSpPr txBox="1">
              <a:spLocks noChangeArrowheads="1"/>
            </p:cNvSpPr>
            <p:nvPr/>
          </p:nvSpPr>
          <p:spPr bwMode="auto">
            <a:xfrm>
              <a:off x="3480512" y="3692588"/>
              <a:ext cx="530994"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D. Other</a:t>
              </a:r>
              <a:endParaRPr lang="zh-CN" altLang="en-US" sz="900" dirty="0"/>
            </a:p>
          </p:txBody>
        </p:sp>
        <p:sp>
          <p:nvSpPr>
            <p:cNvPr id="15" name="TextBox 3">
              <a:extLst>
                <a:ext uri="{FF2B5EF4-FFF2-40B4-BE49-F238E27FC236}">
                  <a16:creationId xmlns:a16="http://schemas.microsoft.com/office/drawing/2014/main" id="{638203E9-6F54-441C-8859-F990E2A0C7EF}"/>
                </a:ext>
              </a:extLst>
            </p:cNvPr>
            <p:cNvSpPr txBox="1">
              <a:spLocks noChangeArrowheads="1"/>
            </p:cNvSpPr>
            <p:nvPr/>
          </p:nvSpPr>
          <p:spPr bwMode="auto">
            <a:xfrm>
              <a:off x="334277" y="3681716"/>
              <a:ext cx="3058314"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C. Input and organize data with software (e.g. ERP system)</a:t>
              </a:r>
              <a:endParaRPr lang="zh-CN" altLang="en-US" sz="900" dirty="0"/>
            </a:p>
          </p:txBody>
        </p:sp>
      </p:gr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标题 1">
            <a:extLst>
              <a:ext uri="{FF2B5EF4-FFF2-40B4-BE49-F238E27FC236}">
                <a16:creationId xmlns:a16="http://schemas.microsoft.com/office/drawing/2014/main" id="{F202A746-9968-47E6-A4AB-FEA3E9C89202}"/>
              </a:ext>
            </a:extLst>
          </p:cNvPr>
          <p:cNvSpPr>
            <a:spLocks noGrp="1"/>
          </p:cNvSpPr>
          <p:nvPr>
            <p:ph type="title"/>
          </p:nvPr>
        </p:nvSpPr>
        <p:spPr>
          <a:xfrm>
            <a:off x="139267" y="-81887"/>
            <a:ext cx="8535988" cy="1141413"/>
          </a:xfrm>
        </p:spPr>
        <p:txBody>
          <a:bodyPr/>
          <a:lstStyle/>
          <a:p>
            <a:r>
              <a:rPr lang="en-US" altLang="zh-CN" sz="2400" b="0" dirty="0"/>
              <a:t>Digital management: production/work process, process monitoring and client demand</a:t>
            </a:r>
            <a:endParaRPr lang="zh-CN" altLang="en-US" sz="2400" dirty="0"/>
          </a:p>
        </p:txBody>
      </p:sp>
      <p:sp>
        <p:nvSpPr>
          <p:cNvPr id="57347" name="内容占位符 4">
            <a:extLst>
              <a:ext uri="{FF2B5EF4-FFF2-40B4-BE49-F238E27FC236}">
                <a16:creationId xmlns:a16="http://schemas.microsoft.com/office/drawing/2014/main" id="{E9A52877-1D83-4023-9A29-2E72B4BE56C4}"/>
              </a:ext>
            </a:extLst>
          </p:cNvPr>
          <p:cNvSpPr>
            <a:spLocks noGrp="1"/>
          </p:cNvSpPr>
          <p:nvPr>
            <p:ph idx="1"/>
          </p:nvPr>
        </p:nvSpPr>
        <p:spPr/>
        <p:txBody>
          <a:bodyPr/>
          <a:lstStyle/>
          <a:p>
            <a:endParaRPr lang="zh-CN" altLang="en-US" dirty="0"/>
          </a:p>
        </p:txBody>
      </p:sp>
      <p:grpSp>
        <p:nvGrpSpPr>
          <p:cNvPr id="2" name="Group 1">
            <a:extLst>
              <a:ext uri="{FF2B5EF4-FFF2-40B4-BE49-F238E27FC236}">
                <a16:creationId xmlns:a16="http://schemas.microsoft.com/office/drawing/2014/main" id="{D44ED6B2-A582-41DE-9071-DEA127149EFF}"/>
              </a:ext>
            </a:extLst>
          </p:cNvPr>
          <p:cNvGrpSpPr/>
          <p:nvPr/>
        </p:nvGrpSpPr>
        <p:grpSpPr>
          <a:xfrm>
            <a:off x="191387" y="908720"/>
            <a:ext cx="4860032" cy="2592288"/>
            <a:chOff x="0" y="908720"/>
            <a:chExt cx="4860032" cy="2592288"/>
          </a:xfrm>
        </p:grpSpPr>
        <p:graphicFrame>
          <p:nvGraphicFramePr>
            <p:cNvPr id="6" name="图表 5">
              <a:extLst>
                <a:ext uri="{FF2B5EF4-FFF2-40B4-BE49-F238E27FC236}">
                  <a16:creationId xmlns:a16="http://schemas.microsoft.com/office/drawing/2014/main" id="{FE6EAD50-17B5-4A9A-BBB3-44F1D0404B7C}"/>
                </a:ext>
              </a:extLst>
            </p:cNvPr>
            <p:cNvGraphicFramePr/>
            <p:nvPr>
              <p:extLst>
                <p:ext uri="{D42A27DB-BD31-4B8C-83A1-F6EECF244321}">
                  <p14:modId xmlns:p14="http://schemas.microsoft.com/office/powerpoint/2010/main" val="4054924159"/>
                </p:ext>
              </p:extLst>
            </p:nvPr>
          </p:nvGraphicFramePr>
          <p:xfrm>
            <a:off x="0" y="908720"/>
            <a:ext cx="4860032" cy="2592288"/>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3">
              <a:extLst>
                <a:ext uri="{FF2B5EF4-FFF2-40B4-BE49-F238E27FC236}">
                  <a16:creationId xmlns:a16="http://schemas.microsoft.com/office/drawing/2014/main" id="{C33C4A89-FF29-4911-8D06-61893765ACDC}"/>
                </a:ext>
              </a:extLst>
            </p:cNvPr>
            <p:cNvSpPr txBox="1">
              <a:spLocks noChangeArrowheads="1"/>
            </p:cNvSpPr>
            <p:nvPr/>
          </p:nvSpPr>
          <p:spPr bwMode="auto">
            <a:xfrm>
              <a:off x="3850562" y="2252924"/>
              <a:ext cx="661775"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10" name="TextBox 3">
              <a:extLst>
                <a:ext uri="{FF2B5EF4-FFF2-40B4-BE49-F238E27FC236}">
                  <a16:creationId xmlns:a16="http://schemas.microsoft.com/office/drawing/2014/main" id="{B53E0552-49CE-46D8-8B7D-C37392844FA6}"/>
                </a:ext>
              </a:extLst>
            </p:cNvPr>
            <p:cNvSpPr txBox="1">
              <a:spLocks noChangeArrowheads="1"/>
            </p:cNvSpPr>
            <p:nvPr/>
          </p:nvSpPr>
          <p:spPr bwMode="auto">
            <a:xfrm>
              <a:off x="604975" y="2249332"/>
              <a:ext cx="917850"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11" name="TextBox 3">
              <a:extLst>
                <a:ext uri="{FF2B5EF4-FFF2-40B4-BE49-F238E27FC236}">
                  <a16:creationId xmlns:a16="http://schemas.microsoft.com/office/drawing/2014/main" id="{356DA694-9898-43C5-9723-8110F42C0B26}"/>
                </a:ext>
              </a:extLst>
            </p:cNvPr>
            <p:cNvSpPr txBox="1">
              <a:spLocks noChangeArrowheads="1"/>
            </p:cNvSpPr>
            <p:nvPr/>
          </p:nvSpPr>
          <p:spPr bwMode="auto">
            <a:xfrm>
              <a:off x="1711844" y="2246735"/>
              <a:ext cx="917851"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12" name="TextBox 3">
              <a:extLst>
                <a:ext uri="{FF2B5EF4-FFF2-40B4-BE49-F238E27FC236}">
                  <a16:creationId xmlns:a16="http://schemas.microsoft.com/office/drawing/2014/main" id="{64DF33D2-75CF-4988-A710-3A95D96C057B}"/>
                </a:ext>
              </a:extLst>
            </p:cNvPr>
            <p:cNvSpPr txBox="1">
              <a:spLocks noChangeArrowheads="1"/>
            </p:cNvSpPr>
            <p:nvPr/>
          </p:nvSpPr>
          <p:spPr bwMode="auto">
            <a:xfrm>
              <a:off x="2770263" y="2246735"/>
              <a:ext cx="732604"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21" name="TextBox 3">
              <a:extLst>
                <a:ext uri="{FF2B5EF4-FFF2-40B4-BE49-F238E27FC236}">
                  <a16:creationId xmlns:a16="http://schemas.microsoft.com/office/drawing/2014/main" id="{B50E48A2-B258-47E0-8719-AE36DCF1B83F}"/>
                </a:ext>
              </a:extLst>
            </p:cNvPr>
            <p:cNvSpPr txBox="1">
              <a:spLocks noChangeArrowheads="1"/>
            </p:cNvSpPr>
            <p:nvPr/>
          </p:nvSpPr>
          <p:spPr bwMode="auto">
            <a:xfrm>
              <a:off x="1443671" y="3257041"/>
              <a:ext cx="539552"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D. Other</a:t>
              </a:r>
              <a:endParaRPr lang="zh-CN" altLang="en-US" sz="900" dirty="0"/>
            </a:p>
          </p:txBody>
        </p:sp>
        <p:sp>
          <p:nvSpPr>
            <p:cNvPr id="24" name="TextBox 3">
              <a:extLst>
                <a:ext uri="{FF2B5EF4-FFF2-40B4-BE49-F238E27FC236}">
                  <a16:creationId xmlns:a16="http://schemas.microsoft.com/office/drawing/2014/main" id="{3E6E224D-3C36-470B-AA14-0DF932550C63}"/>
                </a:ext>
              </a:extLst>
            </p:cNvPr>
            <p:cNvSpPr txBox="1">
              <a:spLocks noChangeArrowheads="1"/>
            </p:cNvSpPr>
            <p:nvPr/>
          </p:nvSpPr>
          <p:spPr bwMode="auto">
            <a:xfrm>
              <a:off x="1438788" y="2563763"/>
              <a:ext cx="2007450"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A. By experience</a:t>
              </a:r>
              <a:endParaRPr lang="zh-CN" altLang="en-US" sz="900" dirty="0"/>
            </a:p>
          </p:txBody>
        </p:sp>
        <p:sp>
          <p:nvSpPr>
            <p:cNvPr id="25" name="TextBox 3">
              <a:extLst>
                <a:ext uri="{FF2B5EF4-FFF2-40B4-BE49-F238E27FC236}">
                  <a16:creationId xmlns:a16="http://schemas.microsoft.com/office/drawing/2014/main" id="{B1C49AAC-A3E5-4296-B1DD-B14DCE80A251}"/>
                </a:ext>
              </a:extLst>
            </p:cNvPr>
            <p:cNvSpPr txBox="1">
              <a:spLocks noChangeArrowheads="1"/>
            </p:cNvSpPr>
            <p:nvPr/>
          </p:nvSpPr>
          <p:spPr bwMode="auto">
            <a:xfrm>
              <a:off x="1437103" y="2731914"/>
              <a:ext cx="217438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B. Manage manually at regular intervals (subject to incoming orders)</a:t>
              </a:r>
              <a:endParaRPr lang="zh-CN" altLang="en-US" sz="900" dirty="0"/>
            </a:p>
          </p:txBody>
        </p:sp>
        <p:sp>
          <p:nvSpPr>
            <p:cNvPr id="26" name="TextBox 3">
              <a:extLst>
                <a:ext uri="{FF2B5EF4-FFF2-40B4-BE49-F238E27FC236}">
                  <a16:creationId xmlns:a16="http://schemas.microsoft.com/office/drawing/2014/main" id="{CB6400DC-EAF7-431D-9C28-0D5A181061E1}"/>
                </a:ext>
              </a:extLst>
            </p:cNvPr>
            <p:cNvSpPr txBox="1">
              <a:spLocks noChangeArrowheads="1"/>
            </p:cNvSpPr>
            <p:nvPr/>
          </p:nvSpPr>
          <p:spPr bwMode="auto">
            <a:xfrm>
              <a:off x="1437103" y="3032577"/>
              <a:ext cx="2874282"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C. Manage with software (subject to incoming orders)</a:t>
              </a:r>
              <a:endParaRPr lang="zh-CN" altLang="en-US" sz="900" dirty="0"/>
            </a:p>
          </p:txBody>
        </p:sp>
      </p:grpSp>
      <p:grpSp>
        <p:nvGrpSpPr>
          <p:cNvPr id="3" name="Group 2">
            <a:extLst>
              <a:ext uri="{FF2B5EF4-FFF2-40B4-BE49-F238E27FC236}">
                <a16:creationId xmlns:a16="http://schemas.microsoft.com/office/drawing/2014/main" id="{ACE4C864-E891-43B8-B1A9-DD560B45665B}"/>
              </a:ext>
            </a:extLst>
          </p:cNvPr>
          <p:cNvGrpSpPr/>
          <p:nvPr/>
        </p:nvGrpSpPr>
        <p:grpSpPr>
          <a:xfrm>
            <a:off x="0" y="3789040"/>
            <a:ext cx="4932040" cy="2835054"/>
            <a:chOff x="0" y="3789040"/>
            <a:chExt cx="4932040" cy="2835054"/>
          </a:xfrm>
        </p:grpSpPr>
        <p:graphicFrame>
          <p:nvGraphicFramePr>
            <p:cNvPr id="7" name="图表 6">
              <a:extLst>
                <a:ext uri="{FF2B5EF4-FFF2-40B4-BE49-F238E27FC236}">
                  <a16:creationId xmlns:a16="http://schemas.microsoft.com/office/drawing/2014/main" id="{F2B3D337-F01F-4CDD-B882-8341A93C5D12}"/>
                </a:ext>
              </a:extLst>
            </p:cNvPr>
            <p:cNvGraphicFramePr/>
            <p:nvPr>
              <p:extLst>
                <p:ext uri="{D42A27DB-BD31-4B8C-83A1-F6EECF244321}">
                  <p14:modId xmlns:p14="http://schemas.microsoft.com/office/powerpoint/2010/main" val="3482766450"/>
                </p:ext>
              </p:extLst>
            </p:nvPr>
          </p:nvGraphicFramePr>
          <p:xfrm>
            <a:off x="0" y="3789040"/>
            <a:ext cx="4932040" cy="2808312"/>
          </p:xfrm>
          <a:graphic>
            <a:graphicData uri="http://schemas.openxmlformats.org/drawingml/2006/chart">
              <c:chart xmlns:c="http://schemas.openxmlformats.org/drawingml/2006/chart" xmlns:r="http://schemas.openxmlformats.org/officeDocument/2006/relationships" r:id="rId4"/>
            </a:graphicData>
          </a:graphic>
        </p:graphicFrame>
        <p:sp>
          <p:nvSpPr>
            <p:cNvPr id="13" name="TextBox 3">
              <a:extLst>
                <a:ext uri="{FF2B5EF4-FFF2-40B4-BE49-F238E27FC236}">
                  <a16:creationId xmlns:a16="http://schemas.microsoft.com/office/drawing/2014/main" id="{8ED72CEC-2276-4842-9D5F-E945C70294BF}"/>
                </a:ext>
              </a:extLst>
            </p:cNvPr>
            <p:cNvSpPr txBox="1">
              <a:spLocks noChangeArrowheads="1"/>
            </p:cNvSpPr>
            <p:nvPr/>
          </p:nvSpPr>
          <p:spPr bwMode="auto">
            <a:xfrm>
              <a:off x="3886349" y="6074818"/>
              <a:ext cx="661775"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14" name="TextBox 3">
              <a:extLst>
                <a:ext uri="{FF2B5EF4-FFF2-40B4-BE49-F238E27FC236}">
                  <a16:creationId xmlns:a16="http://schemas.microsoft.com/office/drawing/2014/main" id="{198AF743-0222-48D0-B7F4-10051EB2A2DA}"/>
                </a:ext>
              </a:extLst>
            </p:cNvPr>
            <p:cNvSpPr txBox="1">
              <a:spLocks noChangeArrowheads="1"/>
            </p:cNvSpPr>
            <p:nvPr/>
          </p:nvSpPr>
          <p:spPr bwMode="auto">
            <a:xfrm>
              <a:off x="657414" y="6071240"/>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15" name="TextBox 3">
              <a:extLst>
                <a:ext uri="{FF2B5EF4-FFF2-40B4-BE49-F238E27FC236}">
                  <a16:creationId xmlns:a16="http://schemas.microsoft.com/office/drawing/2014/main" id="{57AD023A-F64E-47BD-A4DE-DB565BF9EF67}"/>
                </a:ext>
              </a:extLst>
            </p:cNvPr>
            <p:cNvSpPr txBox="1">
              <a:spLocks noChangeArrowheads="1"/>
            </p:cNvSpPr>
            <p:nvPr/>
          </p:nvSpPr>
          <p:spPr bwMode="auto">
            <a:xfrm>
              <a:off x="1747631" y="6068630"/>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16" name="TextBox 3">
              <a:extLst>
                <a:ext uri="{FF2B5EF4-FFF2-40B4-BE49-F238E27FC236}">
                  <a16:creationId xmlns:a16="http://schemas.microsoft.com/office/drawing/2014/main" id="{12715069-6E2F-4378-9CED-48CC6E1C836A}"/>
                </a:ext>
              </a:extLst>
            </p:cNvPr>
            <p:cNvSpPr txBox="1">
              <a:spLocks noChangeArrowheads="1"/>
            </p:cNvSpPr>
            <p:nvPr/>
          </p:nvSpPr>
          <p:spPr bwMode="auto">
            <a:xfrm>
              <a:off x="2806050" y="6068630"/>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22" name="TextBox 3">
              <a:extLst>
                <a:ext uri="{FF2B5EF4-FFF2-40B4-BE49-F238E27FC236}">
                  <a16:creationId xmlns:a16="http://schemas.microsoft.com/office/drawing/2014/main" id="{8FB11556-0A87-4A44-BB0B-1882718CDC73}"/>
                </a:ext>
              </a:extLst>
            </p:cNvPr>
            <p:cNvSpPr txBox="1">
              <a:spLocks noChangeArrowheads="1"/>
            </p:cNvSpPr>
            <p:nvPr/>
          </p:nvSpPr>
          <p:spPr bwMode="auto">
            <a:xfrm>
              <a:off x="3920219" y="6337525"/>
              <a:ext cx="539552"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D. Other</a:t>
              </a:r>
              <a:endParaRPr lang="zh-CN" altLang="en-US" sz="900" dirty="0"/>
            </a:p>
          </p:txBody>
        </p:sp>
        <p:sp>
          <p:nvSpPr>
            <p:cNvPr id="27" name="TextBox 3">
              <a:extLst>
                <a:ext uri="{FF2B5EF4-FFF2-40B4-BE49-F238E27FC236}">
                  <a16:creationId xmlns:a16="http://schemas.microsoft.com/office/drawing/2014/main" id="{99EB5CC6-3522-4BB4-89F7-73C2DD557EC2}"/>
                </a:ext>
              </a:extLst>
            </p:cNvPr>
            <p:cNvSpPr txBox="1">
              <a:spLocks noChangeArrowheads="1"/>
            </p:cNvSpPr>
            <p:nvPr/>
          </p:nvSpPr>
          <p:spPr bwMode="auto">
            <a:xfrm>
              <a:off x="2883244" y="6208596"/>
              <a:ext cx="919635" cy="41549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C. Real-time monitoring with software</a:t>
              </a:r>
              <a:endParaRPr lang="zh-CN" altLang="en-US" sz="900" dirty="0"/>
            </a:p>
          </p:txBody>
        </p:sp>
        <p:sp>
          <p:nvSpPr>
            <p:cNvPr id="28" name="TextBox 3">
              <a:extLst>
                <a:ext uri="{FF2B5EF4-FFF2-40B4-BE49-F238E27FC236}">
                  <a16:creationId xmlns:a16="http://schemas.microsoft.com/office/drawing/2014/main" id="{643A7603-9F41-415A-97B7-FB5228401F0F}"/>
                </a:ext>
              </a:extLst>
            </p:cNvPr>
            <p:cNvSpPr txBox="1">
              <a:spLocks noChangeArrowheads="1"/>
            </p:cNvSpPr>
            <p:nvPr/>
          </p:nvSpPr>
          <p:spPr bwMode="auto">
            <a:xfrm>
              <a:off x="1834812" y="6297710"/>
              <a:ext cx="96251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B. Remote manual monitoring</a:t>
              </a:r>
              <a:endParaRPr lang="zh-CN" altLang="en-US" sz="900" dirty="0"/>
            </a:p>
          </p:txBody>
        </p:sp>
        <p:sp>
          <p:nvSpPr>
            <p:cNvPr id="29" name="TextBox 3">
              <a:extLst>
                <a:ext uri="{FF2B5EF4-FFF2-40B4-BE49-F238E27FC236}">
                  <a16:creationId xmlns:a16="http://schemas.microsoft.com/office/drawing/2014/main" id="{9BA0D6E3-EB53-4FF1-A332-68471867CA98}"/>
                </a:ext>
              </a:extLst>
            </p:cNvPr>
            <p:cNvSpPr txBox="1">
              <a:spLocks noChangeArrowheads="1"/>
            </p:cNvSpPr>
            <p:nvPr/>
          </p:nvSpPr>
          <p:spPr bwMode="auto">
            <a:xfrm>
              <a:off x="818319" y="6341719"/>
              <a:ext cx="915887"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A. Onsite manual check</a:t>
              </a:r>
              <a:endParaRPr lang="zh-CN" altLang="en-US" sz="900" dirty="0"/>
            </a:p>
          </p:txBody>
        </p:sp>
      </p:grpSp>
      <p:grpSp>
        <p:nvGrpSpPr>
          <p:cNvPr id="4" name="Group 3">
            <a:extLst>
              <a:ext uri="{FF2B5EF4-FFF2-40B4-BE49-F238E27FC236}">
                <a16:creationId xmlns:a16="http://schemas.microsoft.com/office/drawing/2014/main" id="{553170CC-25BB-40DA-B449-0128B438E84C}"/>
              </a:ext>
            </a:extLst>
          </p:cNvPr>
          <p:cNvGrpSpPr/>
          <p:nvPr/>
        </p:nvGrpSpPr>
        <p:grpSpPr>
          <a:xfrm>
            <a:off x="4788024" y="3645024"/>
            <a:ext cx="4176464" cy="2952328"/>
            <a:chOff x="4788024" y="3645024"/>
            <a:chExt cx="4176464" cy="2952328"/>
          </a:xfrm>
        </p:grpSpPr>
        <p:graphicFrame>
          <p:nvGraphicFramePr>
            <p:cNvPr id="8" name="图表 7">
              <a:extLst>
                <a:ext uri="{FF2B5EF4-FFF2-40B4-BE49-F238E27FC236}">
                  <a16:creationId xmlns:a16="http://schemas.microsoft.com/office/drawing/2014/main" id="{2E86AA62-6DA3-4A3D-BB56-26A08A376FA3}"/>
                </a:ext>
              </a:extLst>
            </p:cNvPr>
            <p:cNvGraphicFramePr/>
            <p:nvPr>
              <p:extLst>
                <p:ext uri="{D42A27DB-BD31-4B8C-83A1-F6EECF244321}">
                  <p14:modId xmlns:p14="http://schemas.microsoft.com/office/powerpoint/2010/main" val="2494323170"/>
                </p:ext>
              </p:extLst>
            </p:nvPr>
          </p:nvGraphicFramePr>
          <p:xfrm>
            <a:off x="4788024" y="3645024"/>
            <a:ext cx="4176464" cy="2952328"/>
          </p:xfrm>
          <a:graphic>
            <a:graphicData uri="http://schemas.openxmlformats.org/drawingml/2006/chart">
              <c:chart xmlns:c="http://schemas.openxmlformats.org/drawingml/2006/chart" xmlns:r="http://schemas.openxmlformats.org/officeDocument/2006/relationships" r:id="rId5"/>
            </a:graphicData>
          </a:graphic>
        </p:graphicFrame>
        <p:sp>
          <p:nvSpPr>
            <p:cNvPr id="17" name="TextBox 3">
              <a:extLst>
                <a:ext uri="{FF2B5EF4-FFF2-40B4-BE49-F238E27FC236}">
                  <a16:creationId xmlns:a16="http://schemas.microsoft.com/office/drawing/2014/main" id="{CDEF5318-71E5-457D-B7A7-152E1485317B}"/>
                </a:ext>
              </a:extLst>
            </p:cNvPr>
            <p:cNvSpPr txBox="1">
              <a:spLocks noChangeArrowheads="1"/>
            </p:cNvSpPr>
            <p:nvPr/>
          </p:nvSpPr>
          <p:spPr bwMode="auto">
            <a:xfrm>
              <a:off x="8045656" y="5365267"/>
              <a:ext cx="661775"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18" name="TextBox 3">
              <a:extLst>
                <a:ext uri="{FF2B5EF4-FFF2-40B4-BE49-F238E27FC236}">
                  <a16:creationId xmlns:a16="http://schemas.microsoft.com/office/drawing/2014/main" id="{317F9484-6D3C-47DD-B64A-3E5D87511997}"/>
                </a:ext>
              </a:extLst>
            </p:cNvPr>
            <p:cNvSpPr txBox="1">
              <a:spLocks noChangeArrowheads="1"/>
            </p:cNvSpPr>
            <p:nvPr/>
          </p:nvSpPr>
          <p:spPr bwMode="auto">
            <a:xfrm>
              <a:off x="5349553" y="5373687"/>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19" name="TextBox 3">
              <a:extLst>
                <a:ext uri="{FF2B5EF4-FFF2-40B4-BE49-F238E27FC236}">
                  <a16:creationId xmlns:a16="http://schemas.microsoft.com/office/drawing/2014/main" id="{8B3CBCC3-B963-4124-9FE4-0AF669052F17}"/>
                </a:ext>
              </a:extLst>
            </p:cNvPr>
            <p:cNvSpPr txBox="1">
              <a:spLocks noChangeArrowheads="1"/>
            </p:cNvSpPr>
            <p:nvPr/>
          </p:nvSpPr>
          <p:spPr bwMode="auto">
            <a:xfrm>
              <a:off x="6211959" y="5371076"/>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20" name="TextBox 3">
              <a:extLst>
                <a:ext uri="{FF2B5EF4-FFF2-40B4-BE49-F238E27FC236}">
                  <a16:creationId xmlns:a16="http://schemas.microsoft.com/office/drawing/2014/main" id="{75297C91-3550-459F-87EB-D1128761C7E5}"/>
                </a:ext>
              </a:extLst>
            </p:cNvPr>
            <p:cNvSpPr txBox="1">
              <a:spLocks noChangeArrowheads="1"/>
            </p:cNvSpPr>
            <p:nvPr/>
          </p:nvSpPr>
          <p:spPr bwMode="auto">
            <a:xfrm>
              <a:off x="7121115" y="5365268"/>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23" name="TextBox 3">
              <a:extLst>
                <a:ext uri="{FF2B5EF4-FFF2-40B4-BE49-F238E27FC236}">
                  <a16:creationId xmlns:a16="http://schemas.microsoft.com/office/drawing/2014/main" id="{ED872651-3ADD-47C9-AB2E-031B84920A1D}"/>
                </a:ext>
              </a:extLst>
            </p:cNvPr>
            <p:cNvSpPr txBox="1">
              <a:spLocks noChangeArrowheads="1"/>
            </p:cNvSpPr>
            <p:nvPr/>
          </p:nvSpPr>
          <p:spPr bwMode="auto">
            <a:xfrm>
              <a:off x="5511195" y="6346504"/>
              <a:ext cx="539552"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D. Other</a:t>
              </a:r>
              <a:endParaRPr lang="zh-CN" altLang="en-US" sz="900" dirty="0"/>
            </a:p>
          </p:txBody>
        </p:sp>
        <p:sp>
          <p:nvSpPr>
            <p:cNvPr id="30" name="TextBox 3">
              <a:extLst>
                <a:ext uri="{FF2B5EF4-FFF2-40B4-BE49-F238E27FC236}">
                  <a16:creationId xmlns:a16="http://schemas.microsoft.com/office/drawing/2014/main" id="{5BF356B6-7116-4065-ACF7-442A6B995D87}"/>
                </a:ext>
              </a:extLst>
            </p:cNvPr>
            <p:cNvSpPr txBox="1">
              <a:spLocks noChangeArrowheads="1"/>
            </p:cNvSpPr>
            <p:nvPr/>
          </p:nvSpPr>
          <p:spPr bwMode="auto">
            <a:xfrm>
              <a:off x="5493547" y="5655515"/>
              <a:ext cx="2007450"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A. Learn from experience</a:t>
              </a:r>
              <a:endParaRPr lang="zh-CN" altLang="en-US" sz="900" dirty="0"/>
            </a:p>
          </p:txBody>
        </p:sp>
        <p:sp>
          <p:nvSpPr>
            <p:cNvPr id="31" name="TextBox 3">
              <a:extLst>
                <a:ext uri="{FF2B5EF4-FFF2-40B4-BE49-F238E27FC236}">
                  <a16:creationId xmlns:a16="http://schemas.microsoft.com/office/drawing/2014/main" id="{D8596CB5-4A5C-4EB9-986F-997BA0E94943}"/>
                </a:ext>
              </a:extLst>
            </p:cNvPr>
            <p:cNvSpPr txBox="1">
              <a:spLocks noChangeArrowheads="1"/>
            </p:cNvSpPr>
            <p:nvPr/>
          </p:nvSpPr>
          <p:spPr bwMode="auto">
            <a:xfrm>
              <a:off x="5498640" y="5892197"/>
              <a:ext cx="2262244"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B. Learn from the latest customer feedback</a:t>
              </a:r>
              <a:endParaRPr lang="zh-CN" altLang="en-US" sz="900" dirty="0"/>
            </a:p>
          </p:txBody>
        </p:sp>
        <p:sp>
          <p:nvSpPr>
            <p:cNvPr id="32" name="TextBox 3">
              <a:extLst>
                <a:ext uri="{FF2B5EF4-FFF2-40B4-BE49-F238E27FC236}">
                  <a16:creationId xmlns:a16="http://schemas.microsoft.com/office/drawing/2014/main" id="{371F407C-A94E-476A-BE06-899E5FA36172}"/>
                </a:ext>
              </a:extLst>
            </p:cNvPr>
            <p:cNvSpPr txBox="1">
              <a:spLocks noChangeArrowheads="1"/>
            </p:cNvSpPr>
            <p:nvPr/>
          </p:nvSpPr>
          <p:spPr bwMode="auto">
            <a:xfrm>
              <a:off x="5506777" y="6118596"/>
              <a:ext cx="2926224"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C. Analyze past sales data and market sales data</a:t>
              </a:r>
              <a:endParaRPr lang="zh-CN" altLang="en-US" sz="900" dirty="0"/>
            </a:p>
          </p:txBody>
        </p:sp>
      </p:gr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标题 1">
            <a:extLst>
              <a:ext uri="{FF2B5EF4-FFF2-40B4-BE49-F238E27FC236}">
                <a16:creationId xmlns:a16="http://schemas.microsoft.com/office/drawing/2014/main" id="{0EEA223A-A43D-46F4-BB32-ED1989EDE34A}"/>
              </a:ext>
            </a:extLst>
          </p:cNvPr>
          <p:cNvSpPr>
            <a:spLocks noGrp="1"/>
          </p:cNvSpPr>
          <p:nvPr>
            <p:ph type="title"/>
          </p:nvPr>
        </p:nvSpPr>
        <p:spPr>
          <a:xfrm>
            <a:off x="285750" y="-71438"/>
            <a:ext cx="8471988" cy="1141413"/>
          </a:xfrm>
        </p:spPr>
        <p:txBody>
          <a:bodyPr/>
          <a:lstStyle/>
          <a:p>
            <a:r>
              <a:rPr lang="en-US" altLang="zh-CN" sz="3600" b="0" dirty="0"/>
              <a:t>Digital management: use of electronic management system</a:t>
            </a:r>
            <a:endParaRPr lang="zh-CN" altLang="en-US" sz="3600" dirty="0"/>
          </a:p>
        </p:txBody>
      </p:sp>
      <p:grpSp>
        <p:nvGrpSpPr>
          <p:cNvPr id="2" name="Group 1">
            <a:extLst>
              <a:ext uri="{FF2B5EF4-FFF2-40B4-BE49-F238E27FC236}">
                <a16:creationId xmlns:a16="http://schemas.microsoft.com/office/drawing/2014/main" id="{C35DCB78-0E64-4112-897D-05A5B632AECB}"/>
              </a:ext>
            </a:extLst>
          </p:cNvPr>
          <p:cNvGrpSpPr/>
          <p:nvPr/>
        </p:nvGrpSpPr>
        <p:grpSpPr>
          <a:xfrm>
            <a:off x="72008" y="1052736"/>
            <a:ext cx="7524328" cy="2520280"/>
            <a:chOff x="0" y="1052736"/>
            <a:chExt cx="7524328" cy="2520280"/>
          </a:xfrm>
        </p:grpSpPr>
        <p:graphicFrame>
          <p:nvGraphicFramePr>
            <p:cNvPr id="6" name="图表 5">
              <a:extLst>
                <a:ext uri="{FF2B5EF4-FFF2-40B4-BE49-F238E27FC236}">
                  <a16:creationId xmlns:a16="http://schemas.microsoft.com/office/drawing/2014/main" id="{318EA51C-CF7C-4C85-BB7B-14F1F838A5B4}"/>
                </a:ext>
              </a:extLst>
            </p:cNvPr>
            <p:cNvGraphicFramePr/>
            <p:nvPr>
              <p:extLst>
                <p:ext uri="{D42A27DB-BD31-4B8C-83A1-F6EECF244321}">
                  <p14:modId xmlns:p14="http://schemas.microsoft.com/office/powerpoint/2010/main" val="1770027877"/>
                </p:ext>
              </p:extLst>
            </p:nvPr>
          </p:nvGraphicFramePr>
          <p:xfrm>
            <a:off x="0" y="1052736"/>
            <a:ext cx="7524328" cy="2520280"/>
          </p:xfrm>
          <a:graphic>
            <a:graphicData uri="http://schemas.openxmlformats.org/drawingml/2006/chart">
              <c:chart xmlns:c="http://schemas.openxmlformats.org/drawingml/2006/chart" xmlns:r="http://schemas.openxmlformats.org/officeDocument/2006/relationships" r:id="rId2"/>
            </a:graphicData>
          </a:graphic>
        </p:graphicFrame>
        <p:sp>
          <p:nvSpPr>
            <p:cNvPr id="7" name="椭圆 6">
              <a:extLst>
                <a:ext uri="{FF2B5EF4-FFF2-40B4-BE49-F238E27FC236}">
                  <a16:creationId xmlns:a16="http://schemas.microsoft.com/office/drawing/2014/main" id="{D65FA9CC-0054-47A2-AD24-5364DCB41A86}"/>
                </a:ext>
              </a:extLst>
            </p:cNvPr>
            <p:cNvSpPr/>
            <p:nvPr/>
          </p:nvSpPr>
          <p:spPr>
            <a:xfrm>
              <a:off x="6804025" y="2133600"/>
              <a:ext cx="576263" cy="10080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TextBox 3">
              <a:extLst>
                <a:ext uri="{FF2B5EF4-FFF2-40B4-BE49-F238E27FC236}">
                  <a16:creationId xmlns:a16="http://schemas.microsoft.com/office/drawing/2014/main" id="{B7A730CE-0777-4686-AF19-3868DD6588B2}"/>
                </a:ext>
              </a:extLst>
            </p:cNvPr>
            <p:cNvSpPr txBox="1">
              <a:spLocks noChangeArrowheads="1"/>
            </p:cNvSpPr>
            <p:nvPr/>
          </p:nvSpPr>
          <p:spPr bwMode="auto">
            <a:xfrm>
              <a:off x="6241294" y="2994644"/>
              <a:ext cx="585339" cy="16927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9" name="TextBox 3">
              <a:extLst>
                <a:ext uri="{FF2B5EF4-FFF2-40B4-BE49-F238E27FC236}">
                  <a16:creationId xmlns:a16="http://schemas.microsoft.com/office/drawing/2014/main" id="{2518AFB0-4C80-4F88-9608-BF391582CB43}"/>
                </a:ext>
              </a:extLst>
            </p:cNvPr>
            <p:cNvSpPr txBox="1">
              <a:spLocks noChangeArrowheads="1"/>
            </p:cNvSpPr>
            <p:nvPr/>
          </p:nvSpPr>
          <p:spPr bwMode="auto">
            <a:xfrm>
              <a:off x="1043608" y="2987527"/>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10" name="TextBox 3">
              <a:extLst>
                <a:ext uri="{FF2B5EF4-FFF2-40B4-BE49-F238E27FC236}">
                  <a16:creationId xmlns:a16="http://schemas.microsoft.com/office/drawing/2014/main" id="{6A75CB06-AB5A-4E2F-A94A-6625D8889C9B}"/>
                </a:ext>
              </a:extLst>
            </p:cNvPr>
            <p:cNvSpPr txBox="1">
              <a:spLocks noChangeArrowheads="1"/>
            </p:cNvSpPr>
            <p:nvPr/>
          </p:nvSpPr>
          <p:spPr bwMode="auto">
            <a:xfrm>
              <a:off x="2724599" y="2992855"/>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11" name="TextBox 3">
              <a:extLst>
                <a:ext uri="{FF2B5EF4-FFF2-40B4-BE49-F238E27FC236}">
                  <a16:creationId xmlns:a16="http://schemas.microsoft.com/office/drawing/2014/main" id="{F9ACE34B-A204-4532-BD0B-88F7EC488A8C}"/>
                </a:ext>
              </a:extLst>
            </p:cNvPr>
            <p:cNvSpPr txBox="1">
              <a:spLocks noChangeArrowheads="1"/>
            </p:cNvSpPr>
            <p:nvPr/>
          </p:nvSpPr>
          <p:spPr bwMode="auto">
            <a:xfrm>
              <a:off x="4522586" y="3004373"/>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12" name="TextBox 3">
              <a:extLst>
                <a:ext uri="{FF2B5EF4-FFF2-40B4-BE49-F238E27FC236}">
                  <a16:creationId xmlns:a16="http://schemas.microsoft.com/office/drawing/2014/main" id="{859086F9-74FD-4B9D-9295-D834E1B089FE}"/>
                </a:ext>
              </a:extLst>
            </p:cNvPr>
            <p:cNvSpPr txBox="1">
              <a:spLocks noChangeArrowheads="1"/>
            </p:cNvSpPr>
            <p:nvPr/>
          </p:nvSpPr>
          <p:spPr bwMode="auto">
            <a:xfrm>
              <a:off x="5428411" y="3293141"/>
              <a:ext cx="438254"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E. Other</a:t>
              </a:r>
              <a:endParaRPr lang="zh-CN" altLang="en-US" sz="800" dirty="0"/>
            </a:p>
          </p:txBody>
        </p:sp>
        <p:sp>
          <p:nvSpPr>
            <p:cNvPr id="20" name="TextBox 3">
              <a:extLst>
                <a:ext uri="{FF2B5EF4-FFF2-40B4-BE49-F238E27FC236}">
                  <a16:creationId xmlns:a16="http://schemas.microsoft.com/office/drawing/2014/main" id="{63683B91-364C-45D3-8C01-14E336257444}"/>
                </a:ext>
              </a:extLst>
            </p:cNvPr>
            <p:cNvSpPr txBox="1">
              <a:spLocks noChangeArrowheads="1"/>
            </p:cNvSpPr>
            <p:nvPr/>
          </p:nvSpPr>
          <p:spPr bwMode="auto">
            <a:xfrm>
              <a:off x="6038010" y="3299625"/>
              <a:ext cx="1126278"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F. No usage</a:t>
              </a:r>
              <a:endParaRPr lang="zh-CN" altLang="en-US" sz="800" dirty="0"/>
            </a:p>
          </p:txBody>
        </p:sp>
        <p:sp>
          <p:nvSpPr>
            <p:cNvPr id="21" name="TextBox 3">
              <a:extLst>
                <a:ext uri="{FF2B5EF4-FFF2-40B4-BE49-F238E27FC236}">
                  <a16:creationId xmlns:a16="http://schemas.microsoft.com/office/drawing/2014/main" id="{515CA7FB-0B39-404A-9024-30E460BDB450}"/>
                </a:ext>
              </a:extLst>
            </p:cNvPr>
            <p:cNvSpPr txBox="1">
              <a:spLocks noChangeArrowheads="1"/>
            </p:cNvSpPr>
            <p:nvPr/>
          </p:nvSpPr>
          <p:spPr bwMode="auto">
            <a:xfrm>
              <a:off x="611561" y="3254232"/>
              <a:ext cx="1224135"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A. Production management system</a:t>
              </a:r>
              <a:endParaRPr lang="zh-CN" altLang="en-US" sz="800" dirty="0"/>
            </a:p>
          </p:txBody>
        </p:sp>
        <p:sp>
          <p:nvSpPr>
            <p:cNvPr id="22" name="TextBox 3">
              <a:extLst>
                <a:ext uri="{FF2B5EF4-FFF2-40B4-BE49-F238E27FC236}">
                  <a16:creationId xmlns:a16="http://schemas.microsoft.com/office/drawing/2014/main" id="{613FA4D6-F011-4332-94D1-27EC729E90DA}"/>
                </a:ext>
              </a:extLst>
            </p:cNvPr>
            <p:cNvSpPr txBox="1">
              <a:spLocks noChangeArrowheads="1"/>
            </p:cNvSpPr>
            <p:nvPr/>
          </p:nvSpPr>
          <p:spPr bwMode="auto">
            <a:xfrm>
              <a:off x="2021722" y="3246074"/>
              <a:ext cx="964669"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B. Accounting management system</a:t>
              </a:r>
              <a:endParaRPr lang="zh-CN" altLang="en-US" sz="800" dirty="0"/>
            </a:p>
          </p:txBody>
        </p:sp>
        <p:sp>
          <p:nvSpPr>
            <p:cNvPr id="23" name="TextBox 3">
              <a:extLst>
                <a:ext uri="{FF2B5EF4-FFF2-40B4-BE49-F238E27FC236}">
                  <a16:creationId xmlns:a16="http://schemas.microsoft.com/office/drawing/2014/main" id="{14AD9B68-E409-4B45-87F4-4F4EEB929153}"/>
                </a:ext>
              </a:extLst>
            </p:cNvPr>
            <p:cNvSpPr txBox="1">
              <a:spLocks noChangeArrowheads="1"/>
            </p:cNvSpPr>
            <p:nvPr/>
          </p:nvSpPr>
          <p:spPr bwMode="auto">
            <a:xfrm>
              <a:off x="3137360" y="3245520"/>
              <a:ext cx="1224135"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C. HR management system</a:t>
              </a:r>
              <a:endParaRPr lang="zh-CN" altLang="en-US" sz="800" dirty="0"/>
            </a:p>
          </p:txBody>
        </p:sp>
        <p:sp>
          <p:nvSpPr>
            <p:cNvPr id="24" name="TextBox 3">
              <a:extLst>
                <a:ext uri="{FF2B5EF4-FFF2-40B4-BE49-F238E27FC236}">
                  <a16:creationId xmlns:a16="http://schemas.microsoft.com/office/drawing/2014/main" id="{5DFFD64A-65C2-497F-A5D3-A8E073057CB1}"/>
                </a:ext>
              </a:extLst>
            </p:cNvPr>
            <p:cNvSpPr txBox="1">
              <a:spLocks noChangeArrowheads="1"/>
            </p:cNvSpPr>
            <p:nvPr/>
          </p:nvSpPr>
          <p:spPr bwMode="auto">
            <a:xfrm>
              <a:off x="4570837" y="3250989"/>
              <a:ext cx="684354"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D. Office automation</a:t>
              </a:r>
              <a:endParaRPr lang="zh-CN" altLang="en-US" sz="800" dirty="0"/>
            </a:p>
          </p:txBody>
        </p:sp>
      </p:grpSp>
      <p:grpSp>
        <p:nvGrpSpPr>
          <p:cNvPr id="3" name="Group 2">
            <a:extLst>
              <a:ext uri="{FF2B5EF4-FFF2-40B4-BE49-F238E27FC236}">
                <a16:creationId xmlns:a16="http://schemas.microsoft.com/office/drawing/2014/main" id="{6ABD6C26-0351-4AAB-B0DC-1E62E6FA816B}"/>
              </a:ext>
            </a:extLst>
          </p:cNvPr>
          <p:cNvGrpSpPr/>
          <p:nvPr/>
        </p:nvGrpSpPr>
        <p:grpSpPr>
          <a:xfrm>
            <a:off x="-64681" y="3806581"/>
            <a:ext cx="3960440" cy="3068960"/>
            <a:chOff x="-124056" y="3806581"/>
            <a:chExt cx="3960440" cy="3068960"/>
          </a:xfrm>
        </p:grpSpPr>
        <p:graphicFrame>
          <p:nvGraphicFramePr>
            <p:cNvPr id="5" name="图表 4">
              <a:extLst>
                <a:ext uri="{FF2B5EF4-FFF2-40B4-BE49-F238E27FC236}">
                  <a16:creationId xmlns:a16="http://schemas.microsoft.com/office/drawing/2014/main" id="{5CA8A71C-73CF-4C40-A6D1-FF931421DC90}"/>
                </a:ext>
              </a:extLst>
            </p:cNvPr>
            <p:cNvGraphicFramePr/>
            <p:nvPr>
              <p:extLst>
                <p:ext uri="{D42A27DB-BD31-4B8C-83A1-F6EECF244321}">
                  <p14:modId xmlns:p14="http://schemas.microsoft.com/office/powerpoint/2010/main" val="51625063"/>
                </p:ext>
              </p:extLst>
            </p:nvPr>
          </p:nvGraphicFramePr>
          <p:xfrm>
            <a:off x="-124056" y="3806581"/>
            <a:ext cx="3960440" cy="3068960"/>
          </p:xfrm>
          <a:graphic>
            <a:graphicData uri="http://schemas.openxmlformats.org/drawingml/2006/chart">
              <c:chart xmlns:c="http://schemas.openxmlformats.org/drawingml/2006/chart" xmlns:r="http://schemas.openxmlformats.org/officeDocument/2006/relationships" r:id="rId3"/>
            </a:graphicData>
          </a:graphic>
        </p:graphicFrame>
        <p:sp>
          <p:nvSpPr>
            <p:cNvPr id="13" name="TextBox 3">
              <a:extLst>
                <a:ext uri="{FF2B5EF4-FFF2-40B4-BE49-F238E27FC236}">
                  <a16:creationId xmlns:a16="http://schemas.microsoft.com/office/drawing/2014/main" id="{06B64CB0-08E5-4D49-B710-8BDDA1080447}"/>
                </a:ext>
              </a:extLst>
            </p:cNvPr>
            <p:cNvSpPr txBox="1">
              <a:spLocks noChangeArrowheads="1"/>
            </p:cNvSpPr>
            <p:nvPr/>
          </p:nvSpPr>
          <p:spPr bwMode="auto">
            <a:xfrm>
              <a:off x="2665045" y="6038827"/>
              <a:ext cx="600795"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14" name="TextBox 3">
              <a:extLst>
                <a:ext uri="{FF2B5EF4-FFF2-40B4-BE49-F238E27FC236}">
                  <a16:creationId xmlns:a16="http://schemas.microsoft.com/office/drawing/2014/main" id="{0A7369FB-B71B-4A3A-A2E2-14953280767E}"/>
                </a:ext>
              </a:extLst>
            </p:cNvPr>
            <p:cNvSpPr txBox="1">
              <a:spLocks noChangeArrowheads="1"/>
            </p:cNvSpPr>
            <p:nvPr/>
          </p:nvSpPr>
          <p:spPr bwMode="auto">
            <a:xfrm>
              <a:off x="985806" y="6040711"/>
              <a:ext cx="732604"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25" name="TextBox 3">
              <a:extLst>
                <a:ext uri="{FF2B5EF4-FFF2-40B4-BE49-F238E27FC236}">
                  <a16:creationId xmlns:a16="http://schemas.microsoft.com/office/drawing/2014/main" id="{377844CB-DDCC-401D-89C2-53BD69BD3BCA}"/>
                </a:ext>
              </a:extLst>
            </p:cNvPr>
            <p:cNvSpPr txBox="1">
              <a:spLocks noChangeArrowheads="1"/>
            </p:cNvSpPr>
            <p:nvPr/>
          </p:nvSpPr>
          <p:spPr bwMode="auto">
            <a:xfrm>
              <a:off x="1144494" y="6469558"/>
              <a:ext cx="1302814"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B. It’s expensive</a:t>
              </a:r>
              <a:endParaRPr lang="zh-CN" altLang="en-US" sz="900" dirty="0"/>
            </a:p>
          </p:txBody>
        </p:sp>
        <p:sp>
          <p:nvSpPr>
            <p:cNvPr id="26" name="TextBox 3">
              <a:extLst>
                <a:ext uri="{FF2B5EF4-FFF2-40B4-BE49-F238E27FC236}">
                  <a16:creationId xmlns:a16="http://schemas.microsoft.com/office/drawing/2014/main" id="{28023482-61C7-40A5-88D1-B2C67C78027F}"/>
                </a:ext>
              </a:extLst>
            </p:cNvPr>
            <p:cNvSpPr txBox="1">
              <a:spLocks noChangeArrowheads="1"/>
            </p:cNvSpPr>
            <p:nvPr/>
          </p:nvSpPr>
          <p:spPr bwMode="auto">
            <a:xfrm>
              <a:off x="1144529" y="6322487"/>
              <a:ext cx="1992831"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A. Not need to use</a:t>
              </a:r>
              <a:endParaRPr lang="zh-CN" altLang="en-US" sz="900" dirty="0"/>
            </a:p>
          </p:txBody>
        </p:sp>
        <p:sp>
          <p:nvSpPr>
            <p:cNvPr id="27" name="TextBox 3">
              <a:extLst>
                <a:ext uri="{FF2B5EF4-FFF2-40B4-BE49-F238E27FC236}">
                  <a16:creationId xmlns:a16="http://schemas.microsoft.com/office/drawing/2014/main" id="{7D6B94DB-C54C-4722-8C52-8751F25ACE57}"/>
                </a:ext>
              </a:extLst>
            </p:cNvPr>
            <p:cNvSpPr txBox="1">
              <a:spLocks noChangeArrowheads="1"/>
            </p:cNvSpPr>
            <p:nvPr/>
          </p:nvSpPr>
          <p:spPr bwMode="auto">
            <a:xfrm>
              <a:off x="1134766" y="6622536"/>
              <a:ext cx="1740381"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C. We don’t know how to use it</a:t>
              </a:r>
              <a:endParaRPr lang="zh-CN" altLang="en-US" sz="900" dirty="0"/>
            </a:p>
          </p:txBody>
        </p:sp>
      </p:grpSp>
      <p:grpSp>
        <p:nvGrpSpPr>
          <p:cNvPr id="34" name="Group 33">
            <a:extLst>
              <a:ext uri="{FF2B5EF4-FFF2-40B4-BE49-F238E27FC236}">
                <a16:creationId xmlns:a16="http://schemas.microsoft.com/office/drawing/2014/main" id="{457C4EC8-8595-495D-9C2B-CF8E0D8FB1EF}"/>
              </a:ext>
            </a:extLst>
          </p:cNvPr>
          <p:cNvGrpSpPr/>
          <p:nvPr/>
        </p:nvGrpSpPr>
        <p:grpSpPr>
          <a:xfrm>
            <a:off x="3900178" y="3809914"/>
            <a:ext cx="5220072" cy="3024336"/>
            <a:chOff x="3923928" y="3833664"/>
            <a:chExt cx="5220072" cy="3024336"/>
          </a:xfrm>
        </p:grpSpPr>
        <p:graphicFrame>
          <p:nvGraphicFramePr>
            <p:cNvPr id="4" name="图表 3">
              <a:extLst>
                <a:ext uri="{FF2B5EF4-FFF2-40B4-BE49-F238E27FC236}">
                  <a16:creationId xmlns:a16="http://schemas.microsoft.com/office/drawing/2014/main" id="{2937D28D-BCC6-4AF4-B7B7-D01121D4172F}"/>
                </a:ext>
              </a:extLst>
            </p:cNvPr>
            <p:cNvGraphicFramePr/>
            <p:nvPr>
              <p:extLst>
                <p:ext uri="{D42A27DB-BD31-4B8C-83A1-F6EECF244321}">
                  <p14:modId xmlns:p14="http://schemas.microsoft.com/office/powerpoint/2010/main" val="2900976190"/>
                </p:ext>
              </p:extLst>
            </p:nvPr>
          </p:nvGraphicFramePr>
          <p:xfrm>
            <a:off x="3923928" y="3833664"/>
            <a:ext cx="5220072" cy="3024336"/>
          </p:xfrm>
          <a:graphic>
            <a:graphicData uri="http://schemas.openxmlformats.org/drawingml/2006/chart">
              <c:chart xmlns:c="http://schemas.openxmlformats.org/drawingml/2006/chart" xmlns:r="http://schemas.openxmlformats.org/officeDocument/2006/relationships" r:id="rId4"/>
            </a:graphicData>
          </a:graphic>
        </p:graphicFrame>
        <p:sp>
          <p:nvSpPr>
            <p:cNvPr id="15" name="TextBox 3">
              <a:extLst>
                <a:ext uri="{FF2B5EF4-FFF2-40B4-BE49-F238E27FC236}">
                  <a16:creationId xmlns:a16="http://schemas.microsoft.com/office/drawing/2014/main" id="{BD4E097F-897F-4DDA-87C8-A70D7B03AD7F}"/>
                </a:ext>
              </a:extLst>
            </p:cNvPr>
            <p:cNvSpPr txBox="1">
              <a:spLocks noChangeArrowheads="1"/>
            </p:cNvSpPr>
            <p:nvPr/>
          </p:nvSpPr>
          <p:spPr bwMode="auto">
            <a:xfrm>
              <a:off x="8172400" y="5725709"/>
              <a:ext cx="585339" cy="153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Micro</a:t>
              </a:r>
              <a:endParaRPr lang="zh-CN" altLang="en-US" sz="1000" dirty="0"/>
            </a:p>
          </p:txBody>
        </p:sp>
        <p:sp>
          <p:nvSpPr>
            <p:cNvPr id="16" name="TextBox 3">
              <a:extLst>
                <a:ext uri="{FF2B5EF4-FFF2-40B4-BE49-F238E27FC236}">
                  <a16:creationId xmlns:a16="http://schemas.microsoft.com/office/drawing/2014/main" id="{7518A94C-4EC7-46D0-8DFF-095D412C0DE7}"/>
                </a:ext>
              </a:extLst>
            </p:cNvPr>
            <p:cNvSpPr txBox="1">
              <a:spLocks noChangeArrowheads="1"/>
            </p:cNvSpPr>
            <p:nvPr/>
          </p:nvSpPr>
          <p:spPr bwMode="auto">
            <a:xfrm>
              <a:off x="4494213" y="5728320"/>
              <a:ext cx="917850" cy="153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Large</a:t>
              </a:r>
              <a:endParaRPr lang="zh-CN" altLang="en-US" sz="1000" dirty="0"/>
            </a:p>
          </p:txBody>
        </p:sp>
        <p:sp>
          <p:nvSpPr>
            <p:cNvPr id="17" name="TextBox 3">
              <a:extLst>
                <a:ext uri="{FF2B5EF4-FFF2-40B4-BE49-F238E27FC236}">
                  <a16:creationId xmlns:a16="http://schemas.microsoft.com/office/drawing/2014/main" id="{FDDB82FF-B484-438A-9124-C818425A4374}"/>
                </a:ext>
              </a:extLst>
            </p:cNvPr>
            <p:cNvSpPr txBox="1">
              <a:spLocks noChangeArrowheads="1"/>
            </p:cNvSpPr>
            <p:nvPr/>
          </p:nvSpPr>
          <p:spPr bwMode="auto">
            <a:xfrm>
              <a:off x="5628087" y="5725709"/>
              <a:ext cx="917851" cy="153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Medium</a:t>
              </a:r>
              <a:endParaRPr lang="zh-CN" altLang="en-US" sz="1000" dirty="0"/>
            </a:p>
          </p:txBody>
        </p:sp>
        <p:sp>
          <p:nvSpPr>
            <p:cNvPr id="18" name="TextBox 3">
              <a:extLst>
                <a:ext uri="{FF2B5EF4-FFF2-40B4-BE49-F238E27FC236}">
                  <a16:creationId xmlns:a16="http://schemas.microsoft.com/office/drawing/2014/main" id="{6968C959-04A7-4B4E-8E14-857B6061970B}"/>
                </a:ext>
              </a:extLst>
            </p:cNvPr>
            <p:cNvSpPr txBox="1">
              <a:spLocks noChangeArrowheads="1"/>
            </p:cNvSpPr>
            <p:nvPr/>
          </p:nvSpPr>
          <p:spPr bwMode="auto">
            <a:xfrm>
              <a:off x="6847130" y="5725709"/>
              <a:ext cx="732604" cy="153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Small</a:t>
              </a:r>
              <a:endParaRPr lang="zh-CN" altLang="en-US" sz="1000" dirty="0"/>
            </a:p>
          </p:txBody>
        </p:sp>
        <p:sp>
          <p:nvSpPr>
            <p:cNvPr id="19" name="TextBox 3">
              <a:extLst>
                <a:ext uri="{FF2B5EF4-FFF2-40B4-BE49-F238E27FC236}">
                  <a16:creationId xmlns:a16="http://schemas.microsoft.com/office/drawing/2014/main" id="{BC6F38C9-14DD-4013-BF6C-3AFB8E7472A7}"/>
                </a:ext>
              </a:extLst>
            </p:cNvPr>
            <p:cNvSpPr txBox="1">
              <a:spLocks noChangeArrowheads="1"/>
            </p:cNvSpPr>
            <p:nvPr/>
          </p:nvSpPr>
          <p:spPr bwMode="auto">
            <a:xfrm>
              <a:off x="5083921" y="6626291"/>
              <a:ext cx="539552"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G. Other</a:t>
              </a:r>
              <a:endParaRPr lang="zh-CN" altLang="en-US" sz="900" dirty="0"/>
            </a:p>
          </p:txBody>
        </p:sp>
        <p:sp>
          <p:nvSpPr>
            <p:cNvPr id="28" name="TextBox 3">
              <a:extLst>
                <a:ext uri="{FF2B5EF4-FFF2-40B4-BE49-F238E27FC236}">
                  <a16:creationId xmlns:a16="http://schemas.microsoft.com/office/drawing/2014/main" id="{9F0268E1-5BE3-401D-A71C-97933A8F7156}"/>
                </a:ext>
              </a:extLst>
            </p:cNvPr>
            <p:cNvSpPr txBox="1">
              <a:spLocks noChangeArrowheads="1"/>
            </p:cNvSpPr>
            <p:nvPr/>
          </p:nvSpPr>
          <p:spPr bwMode="auto">
            <a:xfrm>
              <a:off x="5077090" y="5981691"/>
              <a:ext cx="1158223"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A. Reduce labor cost</a:t>
              </a:r>
              <a:endParaRPr lang="zh-CN" altLang="en-US" sz="900" dirty="0"/>
            </a:p>
          </p:txBody>
        </p:sp>
        <p:sp>
          <p:nvSpPr>
            <p:cNvPr id="29" name="TextBox 3">
              <a:extLst>
                <a:ext uri="{FF2B5EF4-FFF2-40B4-BE49-F238E27FC236}">
                  <a16:creationId xmlns:a16="http://schemas.microsoft.com/office/drawing/2014/main" id="{9202BC17-40B8-46DE-9318-E604B2FC725B}"/>
                </a:ext>
              </a:extLst>
            </p:cNvPr>
            <p:cNvSpPr txBox="1">
              <a:spLocks noChangeArrowheads="1"/>
            </p:cNvSpPr>
            <p:nvPr/>
          </p:nvSpPr>
          <p:spPr bwMode="auto">
            <a:xfrm>
              <a:off x="6660272" y="5977938"/>
              <a:ext cx="1654595"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B. Price is acceptable</a:t>
              </a:r>
              <a:endParaRPr lang="zh-CN" altLang="en-US" sz="900" dirty="0"/>
            </a:p>
          </p:txBody>
        </p:sp>
        <p:sp>
          <p:nvSpPr>
            <p:cNvPr id="30" name="TextBox 3">
              <a:extLst>
                <a:ext uri="{FF2B5EF4-FFF2-40B4-BE49-F238E27FC236}">
                  <a16:creationId xmlns:a16="http://schemas.microsoft.com/office/drawing/2014/main" id="{F6F8892F-1094-4F82-911D-31797D014AD4}"/>
                </a:ext>
              </a:extLst>
            </p:cNvPr>
            <p:cNvSpPr txBox="1">
              <a:spLocks noChangeArrowheads="1"/>
            </p:cNvSpPr>
            <p:nvPr/>
          </p:nvSpPr>
          <p:spPr bwMode="auto">
            <a:xfrm>
              <a:off x="5078441" y="6194122"/>
              <a:ext cx="1135635"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C. Improve efficiency</a:t>
              </a:r>
              <a:endParaRPr lang="zh-CN" altLang="en-US" sz="900" dirty="0"/>
            </a:p>
          </p:txBody>
        </p:sp>
        <p:sp>
          <p:nvSpPr>
            <p:cNvPr id="31" name="TextBox 3">
              <a:extLst>
                <a:ext uri="{FF2B5EF4-FFF2-40B4-BE49-F238E27FC236}">
                  <a16:creationId xmlns:a16="http://schemas.microsoft.com/office/drawing/2014/main" id="{48794064-FAB2-4748-8C4B-14774FE49559}"/>
                </a:ext>
              </a:extLst>
            </p:cNvPr>
            <p:cNvSpPr txBox="1">
              <a:spLocks noChangeArrowheads="1"/>
            </p:cNvSpPr>
            <p:nvPr/>
          </p:nvSpPr>
          <p:spPr bwMode="auto">
            <a:xfrm>
              <a:off x="6661742" y="6140913"/>
              <a:ext cx="1753923" cy="28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D. Required by government or industry associations</a:t>
              </a:r>
              <a:endParaRPr lang="zh-CN" altLang="en-US" sz="900" dirty="0"/>
            </a:p>
          </p:txBody>
        </p:sp>
        <p:sp>
          <p:nvSpPr>
            <p:cNvPr id="32" name="TextBox 3">
              <a:extLst>
                <a:ext uri="{FF2B5EF4-FFF2-40B4-BE49-F238E27FC236}">
                  <a16:creationId xmlns:a16="http://schemas.microsoft.com/office/drawing/2014/main" id="{CADEFD9B-5673-42CB-AA0A-2F00E7F44A4F}"/>
                </a:ext>
              </a:extLst>
            </p:cNvPr>
            <p:cNvSpPr txBox="1">
              <a:spLocks noChangeArrowheads="1"/>
            </p:cNvSpPr>
            <p:nvPr/>
          </p:nvSpPr>
          <p:spPr bwMode="auto">
            <a:xfrm>
              <a:off x="5073744" y="6347904"/>
              <a:ext cx="1481922"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E. Required by upstream or downstream companies</a:t>
              </a:r>
              <a:endParaRPr lang="zh-CN" altLang="en-US" sz="900" dirty="0"/>
            </a:p>
          </p:txBody>
        </p:sp>
        <p:sp>
          <p:nvSpPr>
            <p:cNvPr id="33" name="TextBox 3">
              <a:extLst>
                <a:ext uri="{FF2B5EF4-FFF2-40B4-BE49-F238E27FC236}">
                  <a16:creationId xmlns:a16="http://schemas.microsoft.com/office/drawing/2014/main" id="{A2D5F35D-5F20-4E86-82FC-C4AF9E6158EE}"/>
                </a:ext>
              </a:extLst>
            </p:cNvPr>
            <p:cNvSpPr txBox="1">
              <a:spLocks noChangeArrowheads="1"/>
            </p:cNvSpPr>
            <p:nvPr/>
          </p:nvSpPr>
          <p:spPr bwMode="auto">
            <a:xfrm>
              <a:off x="6668682" y="6424237"/>
              <a:ext cx="2089055" cy="138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F. It works well in other companies</a:t>
              </a:r>
              <a:endParaRPr lang="zh-CN" altLang="en-US" sz="900" dirty="0"/>
            </a:p>
          </p:txBody>
        </p:sp>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标题 1">
            <a:extLst>
              <a:ext uri="{FF2B5EF4-FFF2-40B4-BE49-F238E27FC236}">
                <a16:creationId xmlns:a16="http://schemas.microsoft.com/office/drawing/2014/main" id="{82948D5F-0B05-4933-9337-2F521187E76F}"/>
              </a:ext>
            </a:extLst>
          </p:cNvPr>
          <p:cNvSpPr>
            <a:spLocks noGrp="1"/>
          </p:cNvSpPr>
          <p:nvPr>
            <p:ph type="title"/>
          </p:nvPr>
        </p:nvSpPr>
        <p:spPr>
          <a:xfrm>
            <a:off x="209476" y="3175"/>
            <a:ext cx="8102674" cy="1141413"/>
          </a:xfrm>
        </p:spPr>
        <p:txBody>
          <a:bodyPr/>
          <a:lstStyle/>
          <a:p>
            <a:r>
              <a:rPr lang="en-US" altLang="zh-CN" sz="3200" dirty="0"/>
              <a:t>IV. Evaluation of and empowerment in innovation capabilities</a:t>
            </a:r>
            <a:endParaRPr lang="zh-CN" altLang="en-US" sz="3200" dirty="0"/>
          </a:p>
        </p:txBody>
      </p:sp>
      <p:sp>
        <p:nvSpPr>
          <p:cNvPr id="59395" name="内容占位符 2">
            <a:extLst>
              <a:ext uri="{FF2B5EF4-FFF2-40B4-BE49-F238E27FC236}">
                <a16:creationId xmlns:a16="http://schemas.microsoft.com/office/drawing/2014/main" id="{55CC1415-50C7-4ECB-9C2D-EA332190AC20}"/>
              </a:ext>
            </a:extLst>
          </p:cNvPr>
          <p:cNvSpPr>
            <a:spLocks noGrp="1"/>
          </p:cNvSpPr>
          <p:nvPr>
            <p:ph idx="1"/>
          </p:nvPr>
        </p:nvSpPr>
        <p:spPr>
          <a:xfrm>
            <a:off x="0" y="1125538"/>
            <a:ext cx="9144000" cy="479591"/>
          </a:xfrm>
        </p:spPr>
        <p:txBody>
          <a:bodyPr/>
          <a:lstStyle/>
          <a:p>
            <a:r>
              <a:rPr lang="en-US" altLang="zh-CN" sz="2800" dirty="0"/>
              <a:t>Areas of business innovation and importance</a:t>
            </a:r>
            <a:endParaRPr lang="zh-CN" altLang="en-US" sz="2800" dirty="0"/>
          </a:p>
        </p:txBody>
      </p:sp>
      <p:grpSp>
        <p:nvGrpSpPr>
          <p:cNvPr id="2" name="Group 1">
            <a:extLst>
              <a:ext uri="{FF2B5EF4-FFF2-40B4-BE49-F238E27FC236}">
                <a16:creationId xmlns:a16="http://schemas.microsoft.com/office/drawing/2014/main" id="{9702FCE6-B9F9-4567-B73D-99A71267C18C}"/>
              </a:ext>
            </a:extLst>
          </p:cNvPr>
          <p:cNvGrpSpPr/>
          <p:nvPr/>
        </p:nvGrpSpPr>
        <p:grpSpPr>
          <a:xfrm>
            <a:off x="0" y="1773238"/>
            <a:ext cx="5300663" cy="3455987"/>
            <a:chOff x="0" y="1773238"/>
            <a:chExt cx="5300663" cy="3455987"/>
          </a:xfrm>
        </p:grpSpPr>
        <p:pic>
          <p:nvPicPr>
            <p:cNvPr id="59396" name="图片 3">
              <a:extLst>
                <a:ext uri="{FF2B5EF4-FFF2-40B4-BE49-F238E27FC236}">
                  <a16:creationId xmlns:a16="http://schemas.microsoft.com/office/drawing/2014/main" id="{AA0365E3-160A-48DE-BEA5-BB6F296612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3238"/>
              <a:ext cx="4284663" cy="345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8" name="TextBox 5">
              <a:extLst>
                <a:ext uri="{FF2B5EF4-FFF2-40B4-BE49-F238E27FC236}">
                  <a16:creationId xmlns:a16="http://schemas.microsoft.com/office/drawing/2014/main" id="{95B33C72-3E53-4724-97A7-7D30691EC9D5}"/>
                </a:ext>
              </a:extLst>
            </p:cNvPr>
            <p:cNvSpPr txBox="1">
              <a:spLocks noChangeArrowheads="1"/>
            </p:cNvSpPr>
            <p:nvPr/>
          </p:nvSpPr>
          <p:spPr bwMode="auto">
            <a:xfrm>
              <a:off x="4821238" y="2829314"/>
              <a:ext cx="479425"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Construction</a:t>
              </a:r>
              <a:endParaRPr lang="zh-CN" altLang="en-US" sz="600" dirty="0"/>
            </a:p>
          </p:txBody>
        </p:sp>
        <p:sp>
          <p:nvSpPr>
            <p:cNvPr id="14" name="TextBox 3">
              <a:extLst>
                <a:ext uri="{FF2B5EF4-FFF2-40B4-BE49-F238E27FC236}">
                  <a16:creationId xmlns:a16="http://schemas.microsoft.com/office/drawing/2014/main" id="{79019CCD-0527-4F2D-AC95-E8FF7F607282}"/>
                </a:ext>
              </a:extLst>
            </p:cNvPr>
            <p:cNvSpPr txBox="1">
              <a:spLocks noChangeArrowheads="1"/>
            </p:cNvSpPr>
            <p:nvPr/>
          </p:nvSpPr>
          <p:spPr bwMode="auto">
            <a:xfrm>
              <a:off x="716008" y="5029692"/>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Micro</a:t>
              </a:r>
              <a:endParaRPr lang="zh-CN" altLang="en-US" sz="600" dirty="0"/>
            </a:p>
          </p:txBody>
        </p:sp>
        <p:sp>
          <p:nvSpPr>
            <p:cNvPr id="15" name="TextBox 3">
              <a:extLst>
                <a:ext uri="{FF2B5EF4-FFF2-40B4-BE49-F238E27FC236}">
                  <a16:creationId xmlns:a16="http://schemas.microsoft.com/office/drawing/2014/main" id="{386C94CF-72C2-4E87-9DC8-4706A1B2242C}"/>
                </a:ext>
              </a:extLst>
            </p:cNvPr>
            <p:cNvSpPr txBox="1">
              <a:spLocks noChangeArrowheads="1"/>
            </p:cNvSpPr>
            <p:nvPr/>
          </p:nvSpPr>
          <p:spPr bwMode="auto">
            <a:xfrm>
              <a:off x="1043608" y="5031869"/>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Small</a:t>
              </a:r>
              <a:endParaRPr lang="zh-CN" altLang="en-US" sz="600" dirty="0"/>
            </a:p>
          </p:txBody>
        </p:sp>
        <p:sp>
          <p:nvSpPr>
            <p:cNvPr id="16" name="TextBox 3">
              <a:extLst>
                <a:ext uri="{FF2B5EF4-FFF2-40B4-BE49-F238E27FC236}">
                  <a16:creationId xmlns:a16="http://schemas.microsoft.com/office/drawing/2014/main" id="{17F042E3-8754-48E8-AE4D-18AE53F07EFC}"/>
                </a:ext>
              </a:extLst>
            </p:cNvPr>
            <p:cNvSpPr txBox="1">
              <a:spLocks noChangeArrowheads="1"/>
            </p:cNvSpPr>
            <p:nvPr/>
          </p:nvSpPr>
          <p:spPr bwMode="auto">
            <a:xfrm>
              <a:off x="1389057" y="5029693"/>
              <a:ext cx="298360"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Medium</a:t>
              </a:r>
              <a:endParaRPr lang="zh-CN" altLang="en-US" sz="600" dirty="0"/>
            </a:p>
          </p:txBody>
        </p:sp>
        <p:sp>
          <p:nvSpPr>
            <p:cNvPr id="17" name="TextBox 3">
              <a:extLst>
                <a:ext uri="{FF2B5EF4-FFF2-40B4-BE49-F238E27FC236}">
                  <a16:creationId xmlns:a16="http://schemas.microsoft.com/office/drawing/2014/main" id="{1C853DC1-7F8E-4CBE-98D5-90DB067E8F69}"/>
                </a:ext>
              </a:extLst>
            </p:cNvPr>
            <p:cNvSpPr txBox="1">
              <a:spLocks noChangeArrowheads="1"/>
            </p:cNvSpPr>
            <p:nvPr/>
          </p:nvSpPr>
          <p:spPr bwMode="auto">
            <a:xfrm>
              <a:off x="388408" y="5025146"/>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Large</a:t>
              </a:r>
              <a:endParaRPr lang="zh-CN" altLang="en-US" sz="600" dirty="0"/>
            </a:p>
          </p:txBody>
        </p:sp>
        <p:sp>
          <p:nvSpPr>
            <p:cNvPr id="18" name="TextBox 3">
              <a:extLst>
                <a:ext uri="{FF2B5EF4-FFF2-40B4-BE49-F238E27FC236}">
                  <a16:creationId xmlns:a16="http://schemas.microsoft.com/office/drawing/2014/main" id="{335C9866-958F-4071-9BB9-FB56A7D7E8B0}"/>
                </a:ext>
              </a:extLst>
            </p:cNvPr>
            <p:cNvSpPr txBox="1">
              <a:spLocks noChangeArrowheads="1"/>
            </p:cNvSpPr>
            <p:nvPr/>
          </p:nvSpPr>
          <p:spPr bwMode="auto">
            <a:xfrm>
              <a:off x="299275" y="4835562"/>
              <a:ext cx="758793"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Product</a:t>
              </a:r>
              <a:endParaRPr lang="zh-CN" altLang="en-US" sz="800" dirty="0"/>
            </a:p>
          </p:txBody>
        </p:sp>
        <p:sp>
          <p:nvSpPr>
            <p:cNvPr id="19" name="TextBox 3">
              <a:extLst>
                <a:ext uri="{FF2B5EF4-FFF2-40B4-BE49-F238E27FC236}">
                  <a16:creationId xmlns:a16="http://schemas.microsoft.com/office/drawing/2014/main" id="{34246842-3423-47EB-A005-67458F114226}"/>
                </a:ext>
              </a:extLst>
            </p:cNvPr>
            <p:cNvSpPr txBox="1">
              <a:spLocks noChangeArrowheads="1"/>
            </p:cNvSpPr>
            <p:nvPr/>
          </p:nvSpPr>
          <p:spPr bwMode="auto">
            <a:xfrm>
              <a:off x="1046362" y="4834518"/>
              <a:ext cx="862385"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Management</a:t>
              </a:r>
              <a:endParaRPr lang="zh-CN" altLang="en-US" sz="800" dirty="0"/>
            </a:p>
          </p:txBody>
        </p:sp>
        <p:sp>
          <p:nvSpPr>
            <p:cNvPr id="20" name="TextBox 3">
              <a:extLst>
                <a:ext uri="{FF2B5EF4-FFF2-40B4-BE49-F238E27FC236}">
                  <a16:creationId xmlns:a16="http://schemas.microsoft.com/office/drawing/2014/main" id="{7FDD9170-B9AE-4A93-BF9C-4B119EBBF613}"/>
                </a:ext>
              </a:extLst>
            </p:cNvPr>
            <p:cNvSpPr txBox="1">
              <a:spLocks noChangeArrowheads="1"/>
            </p:cNvSpPr>
            <p:nvPr/>
          </p:nvSpPr>
          <p:spPr bwMode="auto">
            <a:xfrm>
              <a:off x="1850692" y="4832558"/>
              <a:ext cx="798419"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Technology</a:t>
              </a:r>
              <a:endParaRPr lang="zh-CN" altLang="en-US" sz="800" dirty="0"/>
            </a:p>
          </p:txBody>
        </p:sp>
        <p:sp>
          <p:nvSpPr>
            <p:cNvPr id="21" name="TextBox 3">
              <a:extLst>
                <a:ext uri="{FF2B5EF4-FFF2-40B4-BE49-F238E27FC236}">
                  <a16:creationId xmlns:a16="http://schemas.microsoft.com/office/drawing/2014/main" id="{2F302076-CE5B-4663-9ED8-55C6B5764B21}"/>
                </a:ext>
              </a:extLst>
            </p:cNvPr>
            <p:cNvSpPr txBox="1">
              <a:spLocks noChangeArrowheads="1"/>
            </p:cNvSpPr>
            <p:nvPr/>
          </p:nvSpPr>
          <p:spPr bwMode="auto">
            <a:xfrm>
              <a:off x="2601639" y="4833821"/>
              <a:ext cx="862385"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Business model</a:t>
              </a:r>
              <a:endParaRPr lang="zh-CN" altLang="en-US" sz="800" dirty="0"/>
            </a:p>
          </p:txBody>
        </p:sp>
        <p:sp>
          <p:nvSpPr>
            <p:cNvPr id="22" name="TextBox 3">
              <a:extLst>
                <a:ext uri="{FF2B5EF4-FFF2-40B4-BE49-F238E27FC236}">
                  <a16:creationId xmlns:a16="http://schemas.microsoft.com/office/drawing/2014/main" id="{B3AE57BA-56E8-44B3-ACFD-9535B6140D54}"/>
                </a:ext>
              </a:extLst>
            </p:cNvPr>
            <p:cNvSpPr txBox="1">
              <a:spLocks noChangeArrowheads="1"/>
            </p:cNvSpPr>
            <p:nvPr/>
          </p:nvSpPr>
          <p:spPr bwMode="auto">
            <a:xfrm>
              <a:off x="3486905" y="4831581"/>
              <a:ext cx="651694"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Marketing</a:t>
              </a:r>
              <a:endParaRPr lang="zh-CN" altLang="en-US" sz="800" dirty="0"/>
            </a:p>
          </p:txBody>
        </p:sp>
      </p:grpSp>
      <p:grpSp>
        <p:nvGrpSpPr>
          <p:cNvPr id="3" name="Group 2">
            <a:extLst>
              <a:ext uri="{FF2B5EF4-FFF2-40B4-BE49-F238E27FC236}">
                <a16:creationId xmlns:a16="http://schemas.microsoft.com/office/drawing/2014/main" id="{0122EDF8-211B-4032-AEC9-DD25BB8BF9BB}"/>
              </a:ext>
            </a:extLst>
          </p:cNvPr>
          <p:cNvGrpSpPr/>
          <p:nvPr/>
        </p:nvGrpSpPr>
        <p:grpSpPr>
          <a:xfrm>
            <a:off x="4284663" y="2708275"/>
            <a:ext cx="4859337" cy="4183172"/>
            <a:chOff x="4284663" y="2708275"/>
            <a:chExt cx="4859337" cy="4183172"/>
          </a:xfrm>
        </p:grpSpPr>
        <p:pic>
          <p:nvPicPr>
            <p:cNvPr id="59397" name="图片 4">
              <a:extLst>
                <a:ext uri="{FF2B5EF4-FFF2-40B4-BE49-F238E27FC236}">
                  <a16:creationId xmlns:a16="http://schemas.microsoft.com/office/drawing/2014/main" id="{5E5C8DAE-6465-400B-B125-0F1853AFB3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4663" y="2708275"/>
              <a:ext cx="4859337" cy="414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9" name="TextBox 6">
              <a:extLst>
                <a:ext uri="{FF2B5EF4-FFF2-40B4-BE49-F238E27FC236}">
                  <a16:creationId xmlns:a16="http://schemas.microsoft.com/office/drawing/2014/main" id="{B8EDE6F7-12B5-4B29-89FE-01DBBB65C618}"/>
                </a:ext>
              </a:extLst>
            </p:cNvPr>
            <p:cNvSpPr txBox="1">
              <a:spLocks noChangeArrowheads="1"/>
            </p:cNvSpPr>
            <p:nvPr/>
          </p:nvSpPr>
          <p:spPr bwMode="auto">
            <a:xfrm>
              <a:off x="8201924" y="2829913"/>
              <a:ext cx="508000"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Manufacturing</a:t>
              </a:r>
              <a:endParaRPr lang="zh-CN" altLang="en-US" sz="600" dirty="0"/>
            </a:p>
          </p:txBody>
        </p:sp>
        <p:sp>
          <p:nvSpPr>
            <p:cNvPr id="59400" name="TextBox 7">
              <a:extLst>
                <a:ext uri="{FF2B5EF4-FFF2-40B4-BE49-F238E27FC236}">
                  <a16:creationId xmlns:a16="http://schemas.microsoft.com/office/drawing/2014/main" id="{9AC01B4A-9B0D-4B4E-BEB8-C76130864923}"/>
                </a:ext>
              </a:extLst>
            </p:cNvPr>
            <p:cNvSpPr txBox="1">
              <a:spLocks noChangeArrowheads="1"/>
            </p:cNvSpPr>
            <p:nvPr/>
          </p:nvSpPr>
          <p:spPr bwMode="auto">
            <a:xfrm>
              <a:off x="5777512" y="2812661"/>
              <a:ext cx="819150"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Agriculture, Forestry, Husbandry &amp; Fishery </a:t>
              </a:r>
            </a:p>
          </p:txBody>
        </p:sp>
        <p:sp>
          <p:nvSpPr>
            <p:cNvPr id="59401" name="TextBox 8">
              <a:extLst>
                <a:ext uri="{FF2B5EF4-FFF2-40B4-BE49-F238E27FC236}">
                  <a16:creationId xmlns:a16="http://schemas.microsoft.com/office/drawing/2014/main" id="{50F271E0-C54C-4E11-81B7-39E17966EB68}"/>
                </a:ext>
              </a:extLst>
            </p:cNvPr>
            <p:cNvSpPr txBox="1">
              <a:spLocks noChangeArrowheads="1"/>
            </p:cNvSpPr>
            <p:nvPr/>
          </p:nvSpPr>
          <p:spPr bwMode="auto">
            <a:xfrm>
              <a:off x="4749980" y="4588684"/>
              <a:ext cx="6381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Accommodation &amp; Catering</a:t>
              </a:r>
            </a:p>
          </p:txBody>
        </p:sp>
        <p:sp>
          <p:nvSpPr>
            <p:cNvPr id="59402" name="TextBox 9">
              <a:extLst>
                <a:ext uri="{FF2B5EF4-FFF2-40B4-BE49-F238E27FC236}">
                  <a16:creationId xmlns:a16="http://schemas.microsoft.com/office/drawing/2014/main" id="{159760E6-6983-41EE-B88B-975205AB10FD}"/>
                </a:ext>
              </a:extLst>
            </p:cNvPr>
            <p:cNvSpPr txBox="1">
              <a:spLocks noChangeArrowheads="1"/>
            </p:cNvSpPr>
            <p:nvPr/>
          </p:nvSpPr>
          <p:spPr bwMode="auto">
            <a:xfrm>
              <a:off x="6928030" y="2824162"/>
              <a:ext cx="773113"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Wholesaling &amp; Retailing</a:t>
              </a:r>
            </a:p>
          </p:txBody>
        </p:sp>
        <p:sp>
          <p:nvSpPr>
            <p:cNvPr id="59403" name="TextBox 10">
              <a:extLst>
                <a:ext uri="{FF2B5EF4-FFF2-40B4-BE49-F238E27FC236}">
                  <a16:creationId xmlns:a16="http://schemas.microsoft.com/office/drawing/2014/main" id="{49601C51-800E-4E84-A0E3-62A0BDE79740}"/>
                </a:ext>
              </a:extLst>
            </p:cNvPr>
            <p:cNvSpPr txBox="1">
              <a:spLocks noChangeArrowheads="1"/>
            </p:cNvSpPr>
            <p:nvPr/>
          </p:nvSpPr>
          <p:spPr bwMode="auto">
            <a:xfrm>
              <a:off x="5809651" y="4577362"/>
              <a:ext cx="77628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Leasing &amp; Business Services</a:t>
              </a:r>
            </a:p>
          </p:txBody>
        </p:sp>
        <p:sp>
          <p:nvSpPr>
            <p:cNvPr id="59404" name="TextBox 11">
              <a:extLst>
                <a:ext uri="{FF2B5EF4-FFF2-40B4-BE49-F238E27FC236}">
                  <a16:creationId xmlns:a16="http://schemas.microsoft.com/office/drawing/2014/main" id="{5E0DAE67-E9A6-45CE-8BC3-BDC9AA321FA0}"/>
                </a:ext>
              </a:extLst>
            </p:cNvPr>
            <p:cNvSpPr txBox="1">
              <a:spLocks noChangeArrowheads="1"/>
            </p:cNvSpPr>
            <p:nvPr/>
          </p:nvSpPr>
          <p:spPr bwMode="auto">
            <a:xfrm>
              <a:off x="8151573" y="4591858"/>
              <a:ext cx="608177"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IT &amp; Software</a:t>
              </a:r>
            </a:p>
          </p:txBody>
        </p:sp>
        <p:sp>
          <p:nvSpPr>
            <p:cNvPr id="59405" name="TextBox 12">
              <a:extLst>
                <a:ext uri="{FF2B5EF4-FFF2-40B4-BE49-F238E27FC236}">
                  <a16:creationId xmlns:a16="http://schemas.microsoft.com/office/drawing/2014/main" id="{6B799587-E852-4C04-8141-DA96F6053432}"/>
                </a:ext>
              </a:extLst>
            </p:cNvPr>
            <p:cNvSpPr txBox="1">
              <a:spLocks noChangeArrowheads="1"/>
            </p:cNvSpPr>
            <p:nvPr/>
          </p:nvSpPr>
          <p:spPr bwMode="auto">
            <a:xfrm>
              <a:off x="6937346" y="4569424"/>
              <a:ext cx="776287" cy="185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Transportation, Warehousing &amp; Postal </a:t>
              </a:r>
            </a:p>
          </p:txBody>
        </p:sp>
        <p:sp>
          <p:nvSpPr>
            <p:cNvPr id="24" name="Rectangle 23">
              <a:extLst>
                <a:ext uri="{FF2B5EF4-FFF2-40B4-BE49-F238E27FC236}">
                  <a16:creationId xmlns:a16="http://schemas.microsoft.com/office/drawing/2014/main" id="{A6854993-1041-4268-A749-89BCF37FBD34}"/>
                </a:ext>
              </a:extLst>
            </p:cNvPr>
            <p:cNvSpPr/>
            <p:nvPr/>
          </p:nvSpPr>
          <p:spPr>
            <a:xfrm>
              <a:off x="4337796" y="6229695"/>
              <a:ext cx="4753069" cy="51167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3">
              <a:extLst>
                <a:ext uri="{FF2B5EF4-FFF2-40B4-BE49-F238E27FC236}">
                  <a16:creationId xmlns:a16="http://schemas.microsoft.com/office/drawing/2014/main" id="{8F2EA240-DD60-4067-8BF1-86265A1EED02}"/>
                </a:ext>
              </a:extLst>
            </p:cNvPr>
            <p:cNvSpPr txBox="1">
              <a:spLocks noChangeArrowheads="1"/>
            </p:cNvSpPr>
            <p:nvPr/>
          </p:nvSpPr>
          <p:spPr bwMode="auto">
            <a:xfrm rot="2700000">
              <a:off x="8673804" y="6340966"/>
              <a:ext cx="499871" cy="123111"/>
            </a:xfrm>
            <a:prstGeom prst="rect">
              <a:avLst/>
            </a:prstGeom>
            <a:noFill/>
            <a:ln>
              <a:noFill/>
            </a:ln>
            <a:extLst/>
          </p:spPr>
          <p:txBody>
            <a:bodyPr wrap="square" lIns="0" tIns="0" rIns="0" bIns="0">
              <a:spAutoFit/>
            </a:bodyPr>
            <a:lstStyle/>
            <a:p>
              <a:r>
                <a:rPr lang="en-US" altLang="zh-CN" sz="800" dirty="0"/>
                <a:t>Marketing</a:t>
              </a:r>
              <a:endParaRPr lang="zh-CN" altLang="en-US" sz="800" dirty="0"/>
            </a:p>
          </p:txBody>
        </p:sp>
        <p:sp>
          <p:nvSpPr>
            <p:cNvPr id="25" name="TextBox 3">
              <a:extLst>
                <a:ext uri="{FF2B5EF4-FFF2-40B4-BE49-F238E27FC236}">
                  <a16:creationId xmlns:a16="http://schemas.microsoft.com/office/drawing/2014/main" id="{76134496-498E-4E0A-BBEF-3BE7412A32B9}"/>
                </a:ext>
              </a:extLst>
            </p:cNvPr>
            <p:cNvSpPr txBox="1">
              <a:spLocks noChangeArrowheads="1"/>
            </p:cNvSpPr>
            <p:nvPr/>
          </p:nvSpPr>
          <p:spPr bwMode="auto">
            <a:xfrm rot="2700000">
              <a:off x="8437260" y="6423975"/>
              <a:ext cx="741140" cy="123111"/>
            </a:xfrm>
            <a:prstGeom prst="rect">
              <a:avLst/>
            </a:prstGeom>
            <a:noFill/>
            <a:ln>
              <a:noFill/>
            </a:ln>
            <a:extLst/>
          </p:spPr>
          <p:txBody>
            <a:bodyPr wrap="square" lIns="0" tIns="0" rIns="0" bIns="0">
              <a:spAutoFit/>
            </a:bodyPr>
            <a:lstStyle/>
            <a:p>
              <a:pPr algn="ctr"/>
              <a:r>
                <a:rPr lang="en-US" altLang="zh-CN" sz="800" dirty="0"/>
                <a:t>Business model</a:t>
              </a:r>
              <a:endParaRPr lang="zh-CN" altLang="en-US" sz="800" dirty="0"/>
            </a:p>
          </p:txBody>
        </p:sp>
        <p:sp>
          <p:nvSpPr>
            <p:cNvPr id="26" name="TextBox 3">
              <a:extLst>
                <a:ext uri="{FF2B5EF4-FFF2-40B4-BE49-F238E27FC236}">
                  <a16:creationId xmlns:a16="http://schemas.microsoft.com/office/drawing/2014/main" id="{4C23FBE6-186F-4849-B0EA-A02AADC63D85}"/>
                </a:ext>
              </a:extLst>
            </p:cNvPr>
            <p:cNvSpPr txBox="1">
              <a:spLocks noChangeArrowheads="1"/>
            </p:cNvSpPr>
            <p:nvPr/>
          </p:nvSpPr>
          <p:spPr bwMode="auto">
            <a:xfrm rot="2700000">
              <a:off x="8259880" y="6425043"/>
              <a:ext cx="741140" cy="123111"/>
            </a:xfrm>
            <a:prstGeom prst="rect">
              <a:avLst/>
            </a:prstGeom>
            <a:noFill/>
            <a:ln>
              <a:noFill/>
            </a:ln>
            <a:extLst/>
          </p:spPr>
          <p:txBody>
            <a:bodyPr wrap="square" lIns="0" tIns="0" rIns="0" bIns="0">
              <a:spAutoFit/>
            </a:bodyPr>
            <a:lstStyle/>
            <a:p>
              <a:r>
                <a:rPr lang="en-US" altLang="zh-CN" sz="800" dirty="0"/>
                <a:t>Technology</a:t>
              </a:r>
              <a:endParaRPr lang="zh-CN" altLang="en-US" sz="800" dirty="0"/>
            </a:p>
          </p:txBody>
        </p:sp>
        <p:sp>
          <p:nvSpPr>
            <p:cNvPr id="27" name="TextBox 3">
              <a:extLst>
                <a:ext uri="{FF2B5EF4-FFF2-40B4-BE49-F238E27FC236}">
                  <a16:creationId xmlns:a16="http://schemas.microsoft.com/office/drawing/2014/main" id="{7CF1E540-958D-4325-96CF-8AFC67BA5209}"/>
                </a:ext>
              </a:extLst>
            </p:cNvPr>
            <p:cNvSpPr txBox="1">
              <a:spLocks noChangeArrowheads="1"/>
            </p:cNvSpPr>
            <p:nvPr/>
          </p:nvSpPr>
          <p:spPr bwMode="auto">
            <a:xfrm rot="2700000">
              <a:off x="8087797" y="6452923"/>
              <a:ext cx="741140" cy="123111"/>
            </a:xfrm>
            <a:prstGeom prst="rect">
              <a:avLst/>
            </a:prstGeom>
            <a:noFill/>
            <a:ln>
              <a:noFill/>
            </a:ln>
            <a:extLst/>
          </p:spPr>
          <p:txBody>
            <a:bodyPr wrap="square" lIns="0" tIns="0" rIns="0" bIns="0">
              <a:spAutoFit/>
            </a:bodyPr>
            <a:lstStyle/>
            <a:p>
              <a:r>
                <a:rPr lang="en-US" altLang="zh-CN" sz="800" dirty="0"/>
                <a:t>Management</a:t>
              </a:r>
              <a:endParaRPr lang="zh-CN" altLang="en-US" sz="800" dirty="0"/>
            </a:p>
          </p:txBody>
        </p:sp>
        <p:sp>
          <p:nvSpPr>
            <p:cNvPr id="28" name="TextBox 3">
              <a:extLst>
                <a:ext uri="{FF2B5EF4-FFF2-40B4-BE49-F238E27FC236}">
                  <a16:creationId xmlns:a16="http://schemas.microsoft.com/office/drawing/2014/main" id="{E6E80286-75C6-4757-B881-491A0F631DB4}"/>
                </a:ext>
              </a:extLst>
            </p:cNvPr>
            <p:cNvSpPr txBox="1">
              <a:spLocks noChangeArrowheads="1"/>
            </p:cNvSpPr>
            <p:nvPr/>
          </p:nvSpPr>
          <p:spPr bwMode="auto">
            <a:xfrm rot="2700000">
              <a:off x="7922593" y="6450631"/>
              <a:ext cx="741140" cy="123111"/>
            </a:xfrm>
            <a:prstGeom prst="rect">
              <a:avLst/>
            </a:prstGeom>
            <a:noFill/>
            <a:ln>
              <a:noFill/>
            </a:ln>
            <a:extLst/>
          </p:spPr>
          <p:txBody>
            <a:bodyPr wrap="square" lIns="0" tIns="0" rIns="0" bIns="0">
              <a:spAutoFit/>
            </a:bodyPr>
            <a:lstStyle/>
            <a:p>
              <a:r>
                <a:rPr lang="en-US" altLang="zh-CN" sz="800" dirty="0"/>
                <a:t>Product</a:t>
              </a:r>
              <a:endParaRPr lang="zh-CN" altLang="en-US" sz="800" dirty="0"/>
            </a:p>
          </p:txBody>
        </p:sp>
        <p:sp>
          <p:nvSpPr>
            <p:cNvPr id="29" name="TextBox 3">
              <a:extLst>
                <a:ext uri="{FF2B5EF4-FFF2-40B4-BE49-F238E27FC236}">
                  <a16:creationId xmlns:a16="http://schemas.microsoft.com/office/drawing/2014/main" id="{710084E1-9DE7-4EA0-894F-7AD8564BE5A8}"/>
                </a:ext>
              </a:extLst>
            </p:cNvPr>
            <p:cNvSpPr txBox="1">
              <a:spLocks noChangeArrowheads="1"/>
            </p:cNvSpPr>
            <p:nvPr/>
          </p:nvSpPr>
          <p:spPr bwMode="auto">
            <a:xfrm rot="2700000">
              <a:off x="7523783" y="6340968"/>
              <a:ext cx="499871" cy="123111"/>
            </a:xfrm>
            <a:prstGeom prst="rect">
              <a:avLst/>
            </a:prstGeom>
            <a:noFill/>
            <a:ln>
              <a:noFill/>
            </a:ln>
            <a:extLst/>
          </p:spPr>
          <p:txBody>
            <a:bodyPr wrap="square" lIns="0" tIns="0" rIns="0" bIns="0">
              <a:spAutoFit/>
            </a:bodyPr>
            <a:lstStyle/>
            <a:p>
              <a:r>
                <a:rPr lang="en-US" altLang="zh-CN" sz="800" dirty="0"/>
                <a:t>Marketing</a:t>
              </a:r>
              <a:endParaRPr lang="zh-CN" altLang="en-US" sz="800" dirty="0"/>
            </a:p>
          </p:txBody>
        </p:sp>
        <p:sp>
          <p:nvSpPr>
            <p:cNvPr id="30" name="TextBox 3">
              <a:extLst>
                <a:ext uri="{FF2B5EF4-FFF2-40B4-BE49-F238E27FC236}">
                  <a16:creationId xmlns:a16="http://schemas.microsoft.com/office/drawing/2014/main" id="{2C4AD65D-FA24-4B55-9A54-93BD74AC81B8}"/>
                </a:ext>
              </a:extLst>
            </p:cNvPr>
            <p:cNvSpPr txBox="1">
              <a:spLocks noChangeArrowheads="1"/>
            </p:cNvSpPr>
            <p:nvPr/>
          </p:nvSpPr>
          <p:spPr bwMode="auto">
            <a:xfrm rot="2700000">
              <a:off x="7287239" y="6423977"/>
              <a:ext cx="741140" cy="123111"/>
            </a:xfrm>
            <a:prstGeom prst="rect">
              <a:avLst/>
            </a:prstGeom>
            <a:noFill/>
            <a:ln>
              <a:noFill/>
            </a:ln>
            <a:extLst/>
          </p:spPr>
          <p:txBody>
            <a:bodyPr wrap="square" lIns="0" tIns="0" rIns="0" bIns="0">
              <a:spAutoFit/>
            </a:bodyPr>
            <a:lstStyle/>
            <a:p>
              <a:pPr algn="ctr"/>
              <a:r>
                <a:rPr lang="en-US" altLang="zh-CN" sz="800" dirty="0"/>
                <a:t>Business model</a:t>
              </a:r>
              <a:endParaRPr lang="zh-CN" altLang="en-US" sz="800" dirty="0"/>
            </a:p>
          </p:txBody>
        </p:sp>
        <p:sp>
          <p:nvSpPr>
            <p:cNvPr id="31" name="TextBox 3">
              <a:extLst>
                <a:ext uri="{FF2B5EF4-FFF2-40B4-BE49-F238E27FC236}">
                  <a16:creationId xmlns:a16="http://schemas.microsoft.com/office/drawing/2014/main" id="{991B11CD-5C07-4618-8094-B6F4FF8CC05A}"/>
                </a:ext>
              </a:extLst>
            </p:cNvPr>
            <p:cNvSpPr txBox="1">
              <a:spLocks noChangeArrowheads="1"/>
            </p:cNvSpPr>
            <p:nvPr/>
          </p:nvSpPr>
          <p:spPr bwMode="auto">
            <a:xfrm rot="2700000">
              <a:off x="7109859" y="6425045"/>
              <a:ext cx="741140" cy="123111"/>
            </a:xfrm>
            <a:prstGeom prst="rect">
              <a:avLst/>
            </a:prstGeom>
            <a:noFill/>
            <a:ln>
              <a:noFill/>
            </a:ln>
            <a:extLst/>
          </p:spPr>
          <p:txBody>
            <a:bodyPr wrap="square" lIns="0" tIns="0" rIns="0" bIns="0">
              <a:spAutoFit/>
            </a:bodyPr>
            <a:lstStyle/>
            <a:p>
              <a:r>
                <a:rPr lang="en-US" altLang="zh-CN" sz="800" dirty="0"/>
                <a:t>Technology</a:t>
              </a:r>
              <a:endParaRPr lang="zh-CN" altLang="en-US" sz="800" dirty="0"/>
            </a:p>
          </p:txBody>
        </p:sp>
        <p:sp>
          <p:nvSpPr>
            <p:cNvPr id="32" name="TextBox 3">
              <a:extLst>
                <a:ext uri="{FF2B5EF4-FFF2-40B4-BE49-F238E27FC236}">
                  <a16:creationId xmlns:a16="http://schemas.microsoft.com/office/drawing/2014/main" id="{08879253-FC20-46A2-BE0D-2EFB8574F092}"/>
                </a:ext>
              </a:extLst>
            </p:cNvPr>
            <p:cNvSpPr txBox="1">
              <a:spLocks noChangeArrowheads="1"/>
            </p:cNvSpPr>
            <p:nvPr/>
          </p:nvSpPr>
          <p:spPr bwMode="auto">
            <a:xfrm rot="2700000">
              <a:off x="6937776" y="6452925"/>
              <a:ext cx="741140" cy="123111"/>
            </a:xfrm>
            <a:prstGeom prst="rect">
              <a:avLst/>
            </a:prstGeom>
            <a:noFill/>
            <a:ln>
              <a:noFill/>
            </a:ln>
            <a:extLst/>
          </p:spPr>
          <p:txBody>
            <a:bodyPr wrap="square" lIns="0" tIns="0" rIns="0" bIns="0">
              <a:spAutoFit/>
            </a:bodyPr>
            <a:lstStyle/>
            <a:p>
              <a:r>
                <a:rPr lang="en-US" altLang="zh-CN" sz="800" dirty="0"/>
                <a:t>Management</a:t>
              </a:r>
              <a:endParaRPr lang="zh-CN" altLang="en-US" sz="800" dirty="0"/>
            </a:p>
          </p:txBody>
        </p:sp>
        <p:sp>
          <p:nvSpPr>
            <p:cNvPr id="33" name="TextBox 3">
              <a:extLst>
                <a:ext uri="{FF2B5EF4-FFF2-40B4-BE49-F238E27FC236}">
                  <a16:creationId xmlns:a16="http://schemas.microsoft.com/office/drawing/2014/main" id="{79802398-5B91-4A76-8983-9BBB2395D880}"/>
                </a:ext>
              </a:extLst>
            </p:cNvPr>
            <p:cNvSpPr txBox="1">
              <a:spLocks noChangeArrowheads="1"/>
            </p:cNvSpPr>
            <p:nvPr/>
          </p:nvSpPr>
          <p:spPr bwMode="auto">
            <a:xfrm rot="2700000">
              <a:off x="6772572" y="6450633"/>
              <a:ext cx="741140" cy="123111"/>
            </a:xfrm>
            <a:prstGeom prst="rect">
              <a:avLst/>
            </a:prstGeom>
            <a:noFill/>
            <a:ln>
              <a:noFill/>
            </a:ln>
            <a:extLst/>
          </p:spPr>
          <p:txBody>
            <a:bodyPr wrap="square" lIns="0" tIns="0" rIns="0" bIns="0">
              <a:spAutoFit/>
            </a:bodyPr>
            <a:lstStyle/>
            <a:p>
              <a:r>
                <a:rPr lang="en-US" altLang="zh-CN" sz="800" dirty="0"/>
                <a:t>Product</a:t>
              </a:r>
              <a:endParaRPr lang="zh-CN" altLang="en-US" sz="800" dirty="0"/>
            </a:p>
          </p:txBody>
        </p:sp>
        <p:sp>
          <p:nvSpPr>
            <p:cNvPr id="34" name="TextBox 3">
              <a:extLst>
                <a:ext uri="{FF2B5EF4-FFF2-40B4-BE49-F238E27FC236}">
                  <a16:creationId xmlns:a16="http://schemas.microsoft.com/office/drawing/2014/main" id="{0A1EF022-EE63-4A48-98A5-ECE0931D0F0A}"/>
                </a:ext>
              </a:extLst>
            </p:cNvPr>
            <p:cNvSpPr txBox="1">
              <a:spLocks noChangeArrowheads="1"/>
            </p:cNvSpPr>
            <p:nvPr/>
          </p:nvSpPr>
          <p:spPr bwMode="auto">
            <a:xfrm rot="2700000">
              <a:off x="6398866" y="6345071"/>
              <a:ext cx="499871" cy="123111"/>
            </a:xfrm>
            <a:prstGeom prst="rect">
              <a:avLst/>
            </a:prstGeom>
            <a:noFill/>
            <a:ln>
              <a:noFill/>
            </a:ln>
            <a:extLst/>
          </p:spPr>
          <p:txBody>
            <a:bodyPr wrap="square" lIns="0" tIns="0" rIns="0" bIns="0">
              <a:spAutoFit/>
            </a:bodyPr>
            <a:lstStyle/>
            <a:p>
              <a:r>
                <a:rPr lang="en-US" altLang="zh-CN" sz="800" dirty="0"/>
                <a:t>Marketing</a:t>
              </a:r>
              <a:endParaRPr lang="zh-CN" altLang="en-US" sz="800" dirty="0"/>
            </a:p>
          </p:txBody>
        </p:sp>
        <p:sp>
          <p:nvSpPr>
            <p:cNvPr id="35" name="TextBox 3">
              <a:extLst>
                <a:ext uri="{FF2B5EF4-FFF2-40B4-BE49-F238E27FC236}">
                  <a16:creationId xmlns:a16="http://schemas.microsoft.com/office/drawing/2014/main" id="{4BFD2E6F-EF18-4DE9-BFF0-2BEBBBACE1C2}"/>
                </a:ext>
              </a:extLst>
            </p:cNvPr>
            <p:cNvSpPr txBox="1">
              <a:spLocks noChangeArrowheads="1"/>
            </p:cNvSpPr>
            <p:nvPr/>
          </p:nvSpPr>
          <p:spPr bwMode="auto">
            <a:xfrm rot="2700000">
              <a:off x="6162322" y="6428080"/>
              <a:ext cx="741140" cy="123111"/>
            </a:xfrm>
            <a:prstGeom prst="rect">
              <a:avLst/>
            </a:prstGeom>
            <a:noFill/>
            <a:ln>
              <a:noFill/>
            </a:ln>
            <a:extLst/>
          </p:spPr>
          <p:txBody>
            <a:bodyPr wrap="square" lIns="0" tIns="0" rIns="0" bIns="0">
              <a:spAutoFit/>
            </a:bodyPr>
            <a:lstStyle/>
            <a:p>
              <a:pPr algn="ctr"/>
              <a:r>
                <a:rPr lang="en-US" altLang="zh-CN" sz="800" dirty="0"/>
                <a:t>Business model</a:t>
              </a:r>
              <a:endParaRPr lang="zh-CN" altLang="en-US" sz="800" dirty="0"/>
            </a:p>
          </p:txBody>
        </p:sp>
        <p:sp>
          <p:nvSpPr>
            <p:cNvPr id="36" name="TextBox 3">
              <a:extLst>
                <a:ext uri="{FF2B5EF4-FFF2-40B4-BE49-F238E27FC236}">
                  <a16:creationId xmlns:a16="http://schemas.microsoft.com/office/drawing/2014/main" id="{2E5E9CA3-62FA-4015-BA59-36E5784DD49B}"/>
                </a:ext>
              </a:extLst>
            </p:cNvPr>
            <p:cNvSpPr txBox="1">
              <a:spLocks noChangeArrowheads="1"/>
            </p:cNvSpPr>
            <p:nvPr/>
          </p:nvSpPr>
          <p:spPr bwMode="auto">
            <a:xfrm rot="2700000">
              <a:off x="5984942" y="6429148"/>
              <a:ext cx="741140" cy="123111"/>
            </a:xfrm>
            <a:prstGeom prst="rect">
              <a:avLst/>
            </a:prstGeom>
            <a:noFill/>
            <a:ln>
              <a:noFill/>
            </a:ln>
            <a:extLst/>
          </p:spPr>
          <p:txBody>
            <a:bodyPr wrap="square" lIns="0" tIns="0" rIns="0" bIns="0">
              <a:spAutoFit/>
            </a:bodyPr>
            <a:lstStyle/>
            <a:p>
              <a:r>
                <a:rPr lang="en-US" altLang="zh-CN" sz="800" dirty="0"/>
                <a:t>Technology</a:t>
              </a:r>
              <a:endParaRPr lang="zh-CN" altLang="en-US" sz="800" dirty="0"/>
            </a:p>
          </p:txBody>
        </p:sp>
        <p:sp>
          <p:nvSpPr>
            <p:cNvPr id="37" name="TextBox 3">
              <a:extLst>
                <a:ext uri="{FF2B5EF4-FFF2-40B4-BE49-F238E27FC236}">
                  <a16:creationId xmlns:a16="http://schemas.microsoft.com/office/drawing/2014/main" id="{DB96863C-DF56-47B9-930F-55345E31E3A5}"/>
                </a:ext>
              </a:extLst>
            </p:cNvPr>
            <p:cNvSpPr txBox="1">
              <a:spLocks noChangeArrowheads="1"/>
            </p:cNvSpPr>
            <p:nvPr/>
          </p:nvSpPr>
          <p:spPr bwMode="auto">
            <a:xfrm rot="2700000">
              <a:off x="5812859" y="6457028"/>
              <a:ext cx="741140" cy="123111"/>
            </a:xfrm>
            <a:prstGeom prst="rect">
              <a:avLst/>
            </a:prstGeom>
            <a:noFill/>
            <a:ln>
              <a:noFill/>
            </a:ln>
            <a:extLst/>
          </p:spPr>
          <p:txBody>
            <a:bodyPr wrap="square" lIns="0" tIns="0" rIns="0" bIns="0">
              <a:spAutoFit/>
            </a:bodyPr>
            <a:lstStyle/>
            <a:p>
              <a:r>
                <a:rPr lang="en-US" altLang="zh-CN" sz="800" dirty="0"/>
                <a:t>Management</a:t>
              </a:r>
              <a:endParaRPr lang="zh-CN" altLang="en-US" sz="800" dirty="0"/>
            </a:p>
          </p:txBody>
        </p:sp>
        <p:sp>
          <p:nvSpPr>
            <p:cNvPr id="38" name="TextBox 3">
              <a:extLst>
                <a:ext uri="{FF2B5EF4-FFF2-40B4-BE49-F238E27FC236}">
                  <a16:creationId xmlns:a16="http://schemas.microsoft.com/office/drawing/2014/main" id="{CE544AD6-79A9-4438-8729-DD2200B8134A}"/>
                </a:ext>
              </a:extLst>
            </p:cNvPr>
            <p:cNvSpPr txBox="1">
              <a:spLocks noChangeArrowheads="1"/>
            </p:cNvSpPr>
            <p:nvPr/>
          </p:nvSpPr>
          <p:spPr bwMode="auto">
            <a:xfrm rot="2700000">
              <a:off x="5647655" y="6454736"/>
              <a:ext cx="741140" cy="123111"/>
            </a:xfrm>
            <a:prstGeom prst="rect">
              <a:avLst/>
            </a:prstGeom>
            <a:noFill/>
            <a:ln>
              <a:noFill/>
            </a:ln>
            <a:extLst/>
          </p:spPr>
          <p:txBody>
            <a:bodyPr wrap="square" lIns="0" tIns="0" rIns="0" bIns="0">
              <a:spAutoFit/>
            </a:bodyPr>
            <a:lstStyle/>
            <a:p>
              <a:r>
                <a:rPr lang="en-US" altLang="zh-CN" sz="800" dirty="0"/>
                <a:t>Product</a:t>
              </a:r>
              <a:endParaRPr lang="zh-CN" altLang="en-US" sz="800" dirty="0"/>
            </a:p>
          </p:txBody>
        </p:sp>
        <p:sp>
          <p:nvSpPr>
            <p:cNvPr id="39" name="TextBox 3">
              <a:extLst>
                <a:ext uri="{FF2B5EF4-FFF2-40B4-BE49-F238E27FC236}">
                  <a16:creationId xmlns:a16="http://schemas.microsoft.com/office/drawing/2014/main" id="{D9AEF268-EAC4-493D-85A7-B5532F4027E1}"/>
                </a:ext>
              </a:extLst>
            </p:cNvPr>
            <p:cNvSpPr txBox="1">
              <a:spLocks noChangeArrowheads="1"/>
            </p:cNvSpPr>
            <p:nvPr/>
          </p:nvSpPr>
          <p:spPr bwMode="auto">
            <a:xfrm rot="2700000">
              <a:off x="5258200" y="6347364"/>
              <a:ext cx="499871" cy="123111"/>
            </a:xfrm>
            <a:prstGeom prst="rect">
              <a:avLst/>
            </a:prstGeom>
            <a:noFill/>
            <a:ln>
              <a:noFill/>
            </a:ln>
            <a:extLst/>
          </p:spPr>
          <p:txBody>
            <a:bodyPr wrap="square" lIns="0" tIns="0" rIns="0" bIns="0">
              <a:spAutoFit/>
            </a:bodyPr>
            <a:lstStyle/>
            <a:p>
              <a:r>
                <a:rPr lang="en-US" altLang="zh-CN" sz="800" dirty="0"/>
                <a:t>Marketing</a:t>
              </a:r>
              <a:endParaRPr lang="zh-CN" altLang="en-US" sz="800" dirty="0"/>
            </a:p>
          </p:txBody>
        </p:sp>
        <p:sp>
          <p:nvSpPr>
            <p:cNvPr id="40" name="TextBox 3">
              <a:extLst>
                <a:ext uri="{FF2B5EF4-FFF2-40B4-BE49-F238E27FC236}">
                  <a16:creationId xmlns:a16="http://schemas.microsoft.com/office/drawing/2014/main" id="{AF27D95A-5630-47AD-8363-CDB51C7BA086}"/>
                </a:ext>
              </a:extLst>
            </p:cNvPr>
            <p:cNvSpPr txBox="1">
              <a:spLocks noChangeArrowheads="1"/>
            </p:cNvSpPr>
            <p:nvPr/>
          </p:nvSpPr>
          <p:spPr bwMode="auto">
            <a:xfrm rot="2700000">
              <a:off x="5021656" y="6430373"/>
              <a:ext cx="741140" cy="123111"/>
            </a:xfrm>
            <a:prstGeom prst="rect">
              <a:avLst/>
            </a:prstGeom>
            <a:noFill/>
            <a:ln>
              <a:noFill/>
            </a:ln>
            <a:extLst/>
          </p:spPr>
          <p:txBody>
            <a:bodyPr wrap="square" lIns="0" tIns="0" rIns="0" bIns="0">
              <a:spAutoFit/>
            </a:bodyPr>
            <a:lstStyle/>
            <a:p>
              <a:pPr algn="ctr"/>
              <a:r>
                <a:rPr lang="en-US" altLang="zh-CN" sz="800" dirty="0"/>
                <a:t>Business model</a:t>
              </a:r>
              <a:endParaRPr lang="zh-CN" altLang="en-US" sz="800" dirty="0"/>
            </a:p>
          </p:txBody>
        </p:sp>
        <p:sp>
          <p:nvSpPr>
            <p:cNvPr id="41" name="TextBox 3">
              <a:extLst>
                <a:ext uri="{FF2B5EF4-FFF2-40B4-BE49-F238E27FC236}">
                  <a16:creationId xmlns:a16="http://schemas.microsoft.com/office/drawing/2014/main" id="{807A5AFF-4127-423A-8B8C-EC4CB1F55E64}"/>
                </a:ext>
              </a:extLst>
            </p:cNvPr>
            <p:cNvSpPr txBox="1">
              <a:spLocks noChangeArrowheads="1"/>
            </p:cNvSpPr>
            <p:nvPr/>
          </p:nvSpPr>
          <p:spPr bwMode="auto">
            <a:xfrm rot="2700000">
              <a:off x="4844276" y="6431441"/>
              <a:ext cx="741140" cy="123111"/>
            </a:xfrm>
            <a:prstGeom prst="rect">
              <a:avLst/>
            </a:prstGeom>
            <a:noFill/>
            <a:ln>
              <a:noFill/>
            </a:ln>
            <a:extLst/>
          </p:spPr>
          <p:txBody>
            <a:bodyPr wrap="square" lIns="0" tIns="0" rIns="0" bIns="0">
              <a:spAutoFit/>
            </a:bodyPr>
            <a:lstStyle/>
            <a:p>
              <a:r>
                <a:rPr lang="en-US" altLang="zh-CN" sz="800" dirty="0"/>
                <a:t>Technology</a:t>
              </a:r>
              <a:endParaRPr lang="zh-CN" altLang="en-US" sz="800" dirty="0"/>
            </a:p>
          </p:txBody>
        </p:sp>
        <p:sp>
          <p:nvSpPr>
            <p:cNvPr id="42" name="TextBox 3">
              <a:extLst>
                <a:ext uri="{FF2B5EF4-FFF2-40B4-BE49-F238E27FC236}">
                  <a16:creationId xmlns:a16="http://schemas.microsoft.com/office/drawing/2014/main" id="{DE04CED2-CD81-44B3-8E9C-94A99CC111D7}"/>
                </a:ext>
              </a:extLst>
            </p:cNvPr>
            <p:cNvSpPr txBox="1">
              <a:spLocks noChangeArrowheads="1"/>
            </p:cNvSpPr>
            <p:nvPr/>
          </p:nvSpPr>
          <p:spPr bwMode="auto">
            <a:xfrm rot="2700000">
              <a:off x="4672193" y="6459321"/>
              <a:ext cx="741140" cy="123111"/>
            </a:xfrm>
            <a:prstGeom prst="rect">
              <a:avLst/>
            </a:prstGeom>
            <a:noFill/>
            <a:ln>
              <a:noFill/>
            </a:ln>
            <a:extLst/>
          </p:spPr>
          <p:txBody>
            <a:bodyPr wrap="square" lIns="0" tIns="0" rIns="0" bIns="0">
              <a:spAutoFit/>
            </a:bodyPr>
            <a:lstStyle/>
            <a:p>
              <a:r>
                <a:rPr lang="en-US" altLang="zh-CN" sz="800" dirty="0"/>
                <a:t>Management</a:t>
              </a:r>
              <a:endParaRPr lang="zh-CN" altLang="en-US" sz="800" dirty="0"/>
            </a:p>
          </p:txBody>
        </p:sp>
        <p:sp>
          <p:nvSpPr>
            <p:cNvPr id="43" name="TextBox 3">
              <a:extLst>
                <a:ext uri="{FF2B5EF4-FFF2-40B4-BE49-F238E27FC236}">
                  <a16:creationId xmlns:a16="http://schemas.microsoft.com/office/drawing/2014/main" id="{757CEA9F-C625-476A-8CE0-1EB470D0F1CB}"/>
                </a:ext>
              </a:extLst>
            </p:cNvPr>
            <p:cNvSpPr txBox="1">
              <a:spLocks noChangeArrowheads="1"/>
            </p:cNvSpPr>
            <p:nvPr/>
          </p:nvSpPr>
          <p:spPr bwMode="auto">
            <a:xfrm rot="2700000">
              <a:off x="4506989" y="6457029"/>
              <a:ext cx="741140" cy="123111"/>
            </a:xfrm>
            <a:prstGeom prst="rect">
              <a:avLst/>
            </a:prstGeom>
            <a:noFill/>
            <a:ln>
              <a:noFill/>
            </a:ln>
            <a:extLst/>
          </p:spPr>
          <p:txBody>
            <a:bodyPr wrap="square" lIns="0" tIns="0" rIns="0" bIns="0">
              <a:spAutoFit/>
            </a:bodyPr>
            <a:lstStyle/>
            <a:p>
              <a:r>
                <a:rPr lang="en-US" altLang="zh-CN" sz="800" dirty="0"/>
                <a:t>Product</a:t>
              </a:r>
              <a:endParaRPr lang="zh-CN" altLang="en-US" sz="800" dirty="0"/>
            </a:p>
          </p:txBody>
        </p:sp>
      </p:grpSp>
      <p:sp>
        <p:nvSpPr>
          <p:cNvPr id="46" name="TextBox 6">
            <a:extLst>
              <a:ext uri="{FF2B5EF4-FFF2-40B4-BE49-F238E27FC236}">
                <a16:creationId xmlns:a16="http://schemas.microsoft.com/office/drawing/2014/main" id="{D19FA3F8-54C5-4000-A66F-DFDF8818EE09}"/>
              </a:ext>
            </a:extLst>
          </p:cNvPr>
          <p:cNvSpPr txBox="1">
            <a:spLocks noChangeArrowheads="1"/>
          </p:cNvSpPr>
          <p:nvPr/>
        </p:nvSpPr>
        <p:spPr bwMode="auto">
          <a:xfrm>
            <a:off x="4797306" y="2826941"/>
            <a:ext cx="479425"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Construction</a:t>
            </a:r>
            <a:endParaRPr lang="zh-CN" altLang="en-US" sz="6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内容占位符 5">
            <a:extLst>
              <a:ext uri="{FF2B5EF4-FFF2-40B4-BE49-F238E27FC236}">
                <a16:creationId xmlns:a16="http://schemas.microsoft.com/office/drawing/2014/main" id="{01059FD5-AF8A-46D3-8FC5-AAA3C04FF755}"/>
              </a:ext>
            </a:extLst>
          </p:cNvPr>
          <p:cNvSpPr>
            <a:spLocks noGrp="1"/>
          </p:cNvSpPr>
          <p:nvPr>
            <p:ph idx="1"/>
          </p:nvPr>
        </p:nvSpPr>
        <p:spPr>
          <a:xfrm>
            <a:off x="0" y="188913"/>
            <a:ext cx="8229600" cy="575791"/>
          </a:xfrm>
        </p:spPr>
        <p:txBody>
          <a:bodyPr/>
          <a:lstStyle/>
          <a:p>
            <a:r>
              <a:rPr lang="en-US" altLang="zh-CN" dirty="0"/>
              <a:t>Innovation output</a:t>
            </a:r>
            <a:endParaRPr lang="zh-CN" altLang="en-US" dirty="0"/>
          </a:p>
        </p:txBody>
      </p:sp>
      <p:grpSp>
        <p:nvGrpSpPr>
          <p:cNvPr id="2" name="Group 1">
            <a:extLst>
              <a:ext uri="{FF2B5EF4-FFF2-40B4-BE49-F238E27FC236}">
                <a16:creationId xmlns:a16="http://schemas.microsoft.com/office/drawing/2014/main" id="{29FA21A2-E3BF-496D-8B45-D08858EA1626}"/>
              </a:ext>
            </a:extLst>
          </p:cNvPr>
          <p:cNvGrpSpPr/>
          <p:nvPr/>
        </p:nvGrpSpPr>
        <p:grpSpPr>
          <a:xfrm>
            <a:off x="0" y="764704"/>
            <a:ext cx="6012160" cy="2994407"/>
            <a:chOff x="0" y="764704"/>
            <a:chExt cx="6012160" cy="2994407"/>
          </a:xfrm>
        </p:grpSpPr>
        <p:graphicFrame>
          <p:nvGraphicFramePr>
            <p:cNvPr id="7" name="图表 6">
              <a:extLst>
                <a:ext uri="{FF2B5EF4-FFF2-40B4-BE49-F238E27FC236}">
                  <a16:creationId xmlns:a16="http://schemas.microsoft.com/office/drawing/2014/main" id="{C957C9EA-898B-46FC-8065-C9ADB06E6211}"/>
                </a:ext>
              </a:extLst>
            </p:cNvPr>
            <p:cNvGraphicFramePr/>
            <p:nvPr>
              <p:extLst>
                <p:ext uri="{D42A27DB-BD31-4B8C-83A1-F6EECF244321}">
                  <p14:modId xmlns:p14="http://schemas.microsoft.com/office/powerpoint/2010/main" val="2054268857"/>
                </p:ext>
              </p:extLst>
            </p:nvPr>
          </p:nvGraphicFramePr>
          <p:xfrm>
            <a:off x="0" y="764704"/>
            <a:ext cx="6012160" cy="2743200"/>
          </p:xfrm>
          <a:graphic>
            <a:graphicData uri="http://schemas.openxmlformats.org/drawingml/2006/chart">
              <c:chart xmlns:c="http://schemas.openxmlformats.org/drawingml/2006/chart" xmlns:r="http://schemas.openxmlformats.org/officeDocument/2006/relationships" r:id="rId2"/>
            </a:graphicData>
          </a:graphic>
        </p:graphicFrame>
        <p:sp>
          <p:nvSpPr>
            <p:cNvPr id="60421" name="TextBox 4">
              <a:extLst>
                <a:ext uri="{FF2B5EF4-FFF2-40B4-BE49-F238E27FC236}">
                  <a16:creationId xmlns:a16="http://schemas.microsoft.com/office/drawing/2014/main" id="{0729CB1D-0F45-4C21-9CC3-D1169D14E146}"/>
                </a:ext>
              </a:extLst>
            </p:cNvPr>
            <p:cNvSpPr txBox="1">
              <a:spLocks noChangeArrowheads="1"/>
            </p:cNvSpPr>
            <p:nvPr/>
          </p:nvSpPr>
          <p:spPr bwMode="auto">
            <a:xfrm>
              <a:off x="4562475" y="3667036"/>
              <a:ext cx="479425" cy="92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Construction</a:t>
              </a:r>
              <a:endParaRPr lang="zh-CN" altLang="en-US" sz="600" dirty="0"/>
            </a:p>
          </p:txBody>
        </p:sp>
        <p:sp>
          <p:nvSpPr>
            <p:cNvPr id="13" name="TextBox 3">
              <a:extLst>
                <a:ext uri="{FF2B5EF4-FFF2-40B4-BE49-F238E27FC236}">
                  <a16:creationId xmlns:a16="http://schemas.microsoft.com/office/drawing/2014/main" id="{166B794F-40E9-4B31-9BE4-CB6D6BD717D2}"/>
                </a:ext>
              </a:extLst>
            </p:cNvPr>
            <p:cNvSpPr txBox="1">
              <a:spLocks noChangeArrowheads="1"/>
            </p:cNvSpPr>
            <p:nvPr/>
          </p:nvSpPr>
          <p:spPr bwMode="auto">
            <a:xfrm>
              <a:off x="4114800" y="3196787"/>
              <a:ext cx="70461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14" name="TextBox 3">
              <a:extLst>
                <a:ext uri="{FF2B5EF4-FFF2-40B4-BE49-F238E27FC236}">
                  <a16:creationId xmlns:a16="http://schemas.microsoft.com/office/drawing/2014/main" id="{B3C38EF9-B16F-47A8-A56B-6097990ADFFB}"/>
                </a:ext>
              </a:extLst>
            </p:cNvPr>
            <p:cNvSpPr txBox="1">
              <a:spLocks noChangeArrowheads="1"/>
            </p:cNvSpPr>
            <p:nvPr/>
          </p:nvSpPr>
          <p:spPr bwMode="auto">
            <a:xfrm>
              <a:off x="1403648" y="3199398"/>
              <a:ext cx="70461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15" name="TextBox 3">
              <a:extLst>
                <a:ext uri="{FF2B5EF4-FFF2-40B4-BE49-F238E27FC236}">
                  <a16:creationId xmlns:a16="http://schemas.microsoft.com/office/drawing/2014/main" id="{318CD46B-6BE2-42C1-B573-18AED13D8CE9}"/>
                </a:ext>
              </a:extLst>
            </p:cNvPr>
            <p:cNvSpPr txBox="1">
              <a:spLocks noChangeArrowheads="1"/>
            </p:cNvSpPr>
            <p:nvPr/>
          </p:nvSpPr>
          <p:spPr bwMode="auto">
            <a:xfrm>
              <a:off x="2322639" y="3204726"/>
              <a:ext cx="732605"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16" name="TextBox 3">
              <a:extLst>
                <a:ext uri="{FF2B5EF4-FFF2-40B4-BE49-F238E27FC236}">
                  <a16:creationId xmlns:a16="http://schemas.microsoft.com/office/drawing/2014/main" id="{9D0083E6-5445-4102-AA87-981A2BB17D8F}"/>
                </a:ext>
              </a:extLst>
            </p:cNvPr>
            <p:cNvSpPr txBox="1">
              <a:spLocks noChangeArrowheads="1"/>
            </p:cNvSpPr>
            <p:nvPr/>
          </p:nvSpPr>
          <p:spPr bwMode="auto">
            <a:xfrm>
              <a:off x="3215953" y="3196788"/>
              <a:ext cx="635967"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17" name="TextBox 3">
              <a:extLst>
                <a:ext uri="{FF2B5EF4-FFF2-40B4-BE49-F238E27FC236}">
                  <a16:creationId xmlns:a16="http://schemas.microsoft.com/office/drawing/2014/main" id="{DE2570DD-FBF9-4849-9DA4-E03030788285}"/>
                </a:ext>
              </a:extLst>
            </p:cNvPr>
            <p:cNvSpPr txBox="1">
              <a:spLocks noChangeArrowheads="1"/>
            </p:cNvSpPr>
            <p:nvPr/>
          </p:nvSpPr>
          <p:spPr bwMode="auto">
            <a:xfrm>
              <a:off x="458019" y="2924944"/>
              <a:ext cx="862385"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Product</a:t>
              </a:r>
              <a:endParaRPr lang="zh-CN" altLang="en-US" sz="1000" dirty="0"/>
            </a:p>
          </p:txBody>
        </p:sp>
        <p:sp>
          <p:nvSpPr>
            <p:cNvPr id="23" name="TextBox 3">
              <a:extLst>
                <a:ext uri="{FF2B5EF4-FFF2-40B4-BE49-F238E27FC236}">
                  <a16:creationId xmlns:a16="http://schemas.microsoft.com/office/drawing/2014/main" id="{DBD999AC-1CAA-4756-A55F-4DD6E149FFCE}"/>
                </a:ext>
              </a:extLst>
            </p:cNvPr>
            <p:cNvSpPr txBox="1">
              <a:spLocks noChangeArrowheads="1"/>
            </p:cNvSpPr>
            <p:nvPr/>
          </p:nvSpPr>
          <p:spPr bwMode="auto">
            <a:xfrm>
              <a:off x="1517258" y="2924944"/>
              <a:ext cx="862385"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Technology</a:t>
              </a:r>
              <a:endParaRPr lang="zh-CN" altLang="en-US" sz="1000" dirty="0"/>
            </a:p>
          </p:txBody>
        </p:sp>
        <p:sp>
          <p:nvSpPr>
            <p:cNvPr id="24" name="椭圆 6">
              <a:extLst>
                <a:ext uri="{FF2B5EF4-FFF2-40B4-BE49-F238E27FC236}">
                  <a16:creationId xmlns:a16="http://schemas.microsoft.com/office/drawing/2014/main" id="{3CAFB8AE-D1AD-43BC-90AC-49684F72103F}"/>
                </a:ext>
              </a:extLst>
            </p:cNvPr>
            <p:cNvSpPr/>
            <p:nvPr/>
          </p:nvSpPr>
          <p:spPr>
            <a:xfrm>
              <a:off x="1488684" y="902115"/>
              <a:ext cx="890960" cy="207280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5" name="TextBox 3">
              <a:extLst>
                <a:ext uri="{FF2B5EF4-FFF2-40B4-BE49-F238E27FC236}">
                  <a16:creationId xmlns:a16="http://schemas.microsoft.com/office/drawing/2014/main" id="{D9F5BD91-E05A-441A-B014-A135573238E7}"/>
                </a:ext>
              </a:extLst>
            </p:cNvPr>
            <p:cNvSpPr txBox="1">
              <a:spLocks noChangeArrowheads="1"/>
            </p:cNvSpPr>
            <p:nvPr/>
          </p:nvSpPr>
          <p:spPr bwMode="auto">
            <a:xfrm>
              <a:off x="2525955" y="2924944"/>
              <a:ext cx="1058578"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Business model</a:t>
              </a:r>
              <a:endParaRPr lang="zh-CN" altLang="en-US" sz="1000" dirty="0"/>
            </a:p>
          </p:txBody>
        </p:sp>
        <p:sp>
          <p:nvSpPr>
            <p:cNvPr id="26" name="TextBox 3">
              <a:extLst>
                <a:ext uri="{FF2B5EF4-FFF2-40B4-BE49-F238E27FC236}">
                  <a16:creationId xmlns:a16="http://schemas.microsoft.com/office/drawing/2014/main" id="{80DB38B8-0D11-4D92-9E3B-3F18B35FDC45}"/>
                </a:ext>
              </a:extLst>
            </p:cNvPr>
            <p:cNvSpPr txBox="1">
              <a:spLocks noChangeArrowheads="1"/>
            </p:cNvSpPr>
            <p:nvPr/>
          </p:nvSpPr>
          <p:spPr bwMode="auto">
            <a:xfrm>
              <a:off x="3621330" y="2924944"/>
              <a:ext cx="1058578"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Management</a:t>
              </a:r>
              <a:endParaRPr lang="zh-CN" altLang="en-US" sz="1000" dirty="0"/>
            </a:p>
          </p:txBody>
        </p:sp>
        <p:sp>
          <p:nvSpPr>
            <p:cNvPr id="27" name="TextBox 3">
              <a:extLst>
                <a:ext uri="{FF2B5EF4-FFF2-40B4-BE49-F238E27FC236}">
                  <a16:creationId xmlns:a16="http://schemas.microsoft.com/office/drawing/2014/main" id="{A7E157F8-FF5F-4808-B8E6-42A58E0D9AD3}"/>
                </a:ext>
              </a:extLst>
            </p:cNvPr>
            <p:cNvSpPr txBox="1">
              <a:spLocks noChangeArrowheads="1"/>
            </p:cNvSpPr>
            <p:nvPr/>
          </p:nvSpPr>
          <p:spPr bwMode="auto">
            <a:xfrm>
              <a:off x="4671361" y="2923125"/>
              <a:ext cx="1058578"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Marketing</a:t>
              </a:r>
              <a:endParaRPr lang="zh-CN" altLang="en-US" sz="1000" dirty="0"/>
            </a:p>
          </p:txBody>
        </p:sp>
      </p:grpSp>
      <p:grpSp>
        <p:nvGrpSpPr>
          <p:cNvPr id="3" name="Group 2">
            <a:extLst>
              <a:ext uri="{FF2B5EF4-FFF2-40B4-BE49-F238E27FC236}">
                <a16:creationId xmlns:a16="http://schemas.microsoft.com/office/drawing/2014/main" id="{2CABF0D0-E7F0-400B-BE0D-99203AE8F69F}"/>
              </a:ext>
            </a:extLst>
          </p:cNvPr>
          <p:cNvGrpSpPr/>
          <p:nvPr/>
        </p:nvGrpSpPr>
        <p:grpSpPr>
          <a:xfrm>
            <a:off x="3995738" y="3380742"/>
            <a:ext cx="5148262" cy="3600843"/>
            <a:chOff x="3995738" y="3568700"/>
            <a:chExt cx="5148262" cy="3600843"/>
          </a:xfrm>
        </p:grpSpPr>
        <p:pic>
          <p:nvPicPr>
            <p:cNvPr id="60418" name="图片 4">
              <a:extLst>
                <a:ext uri="{FF2B5EF4-FFF2-40B4-BE49-F238E27FC236}">
                  <a16:creationId xmlns:a16="http://schemas.microsoft.com/office/drawing/2014/main" id="{17BE2F17-475F-4899-A79E-8E32F70E28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738" y="3568700"/>
              <a:ext cx="5148262" cy="346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2" name="TextBox 5">
              <a:extLst>
                <a:ext uri="{FF2B5EF4-FFF2-40B4-BE49-F238E27FC236}">
                  <a16:creationId xmlns:a16="http://schemas.microsoft.com/office/drawing/2014/main" id="{0BD12672-4B66-4F05-9431-98DA811894E5}"/>
                </a:ext>
              </a:extLst>
            </p:cNvPr>
            <p:cNvSpPr txBox="1">
              <a:spLocks noChangeArrowheads="1"/>
            </p:cNvSpPr>
            <p:nvPr/>
          </p:nvSpPr>
          <p:spPr bwMode="auto">
            <a:xfrm>
              <a:off x="8161583" y="3660507"/>
              <a:ext cx="506413" cy="92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Manufacturing</a:t>
              </a:r>
              <a:endParaRPr lang="zh-CN" altLang="en-US" sz="600" dirty="0"/>
            </a:p>
          </p:txBody>
        </p:sp>
        <p:sp>
          <p:nvSpPr>
            <p:cNvPr id="60423" name="TextBox 7">
              <a:extLst>
                <a:ext uri="{FF2B5EF4-FFF2-40B4-BE49-F238E27FC236}">
                  <a16:creationId xmlns:a16="http://schemas.microsoft.com/office/drawing/2014/main" id="{E803B532-2345-4EFF-8B2B-371FA2DE9274}"/>
                </a:ext>
              </a:extLst>
            </p:cNvPr>
            <p:cNvSpPr txBox="1">
              <a:spLocks noChangeArrowheads="1"/>
            </p:cNvSpPr>
            <p:nvPr/>
          </p:nvSpPr>
          <p:spPr bwMode="auto">
            <a:xfrm>
              <a:off x="5614652" y="3660506"/>
              <a:ext cx="819150" cy="185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Agriculture, Forestry, Husbandry &amp; Fishery </a:t>
              </a:r>
            </a:p>
          </p:txBody>
        </p:sp>
        <p:sp>
          <p:nvSpPr>
            <p:cNvPr id="60424" name="TextBox 8">
              <a:extLst>
                <a:ext uri="{FF2B5EF4-FFF2-40B4-BE49-F238E27FC236}">
                  <a16:creationId xmlns:a16="http://schemas.microsoft.com/office/drawing/2014/main" id="{23B52DF9-048B-4B5F-85A3-D7D2EF9B053A}"/>
                </a:ext>
              </a:extLst>
            </p:cNvPr>
            <p:cNvSpPr txBox="1">
              <a:spLocks noChangeArrowheads="1"/>
            </p:cNvSpPr>
            <p:nvPr/>
          </p:nvSpPr>
          <p:spPr bwMode="auto">
            <a:xfrm>
              <a:off x="4517399" y="5133349"/>
              <a:ext cx="6381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Accommodation &amp; Catering</a:t>
              </a:r>
            </a:p>
          </p:txBody>
        </p:sp>
        <p:sp>
          <p:nvSpPr>
            <p:cNvPr id="60425" name="TextBox 9">
              <a:extLst>
                <a:ext uri="{FF2B5EF4-FFF2-40B4-BE49-F238E27FC236}">
                  <a16:creationId xmlns:a16="http://schemas.microsoft.com/office/drawing/2014/main" id="{5780FAA6-0163-49BE-A6A9-6C1BB2AE9DEB}"/>
                </a:ext>
              </a:extLst>
            </p:cNvPr>
            <p:cNvSpPr txBox="1">
              <a:spLocks noChangeArrowheads="1"/>
            </p:cNvSpPr>
            <p:nvPr/>
          </p:nvSpPr>
          <p:spPr bwMode="auto">
            <a:xfrm>
              <a:off x="6822404" y="3666946"/>
              <a:ext cx="773113"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Wholesaling &amp; Retailing</a:t>
              </a:r>
            </a:p>
          </p:txBody>
        </p:sp>
        <p:sp>
          <p:nvSpPr>
            <p:cNvPr id="60426" name="TextBox 10">
              <a:extLst>
                <a:ext uri="{FF2B5EF4-FFF2-40B4-BE49-F238E27FC236}">
                  <a16:creationId xmlns:a16="http://schemas.microsoft.com/office/drawing/2014/main" id="{25D2006C-73F2-41BB-AF40-B8F57A679FD0}"/>
                </a:ext>
              </a:extLst>
            </p:cNvPr>
            <p:cNvSpPr txBox="1">
              <a:spLocks noChangeArrowheads="1"/>
            </p:cNvSpPr>
            <p:nvPr/>
          </p:nvSpPr>
          <p:spPr bwMode="auto">
            <a:xfrm>
              <a:off x="5632271" y="5124092"/>
              <a:ext cx="776288"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Leasing &amp; Business Services</a:t>
              </a:r>
            </a:p>
          </p:txBody>
        </p:sp>
        <p:sp>
          <p:nvSpPr>
            <p:cNvPr id="60427" name="TextBox 11">
              <a:extLst>
                <a:ext uri="{FF2B5EF4-FFF2-40B4-BE49-F238E27FC236}">
                  <a16:creationId xmlns:a16="http://schemas.microsoft.com/office/drawing/2014/main" id="{FB7AD77C-8CFD-4493-822E-7351113DBE83}"/>
                </a:ext>
              </a:extLst>
            </p:cNvPr>
            <p:cNvSpPr txBox="1">
              <a:spLocks noChangeArrowheads="1"/>
            </p:cNvSpPr>
            <p:nvPr/>
          </p:nvSpPr>
          <p:spPr bwMode="auto">
            <a:xfrm>
              <a:off x="8109866" y="5136525"/>
              <a:ext cx="632158" cy="923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IT &amp; Software</a:t>
              </a:r>
            </a:p>
          </p:txBody>
        </p:sp>
        <p:sp>
          <p:nvSpPr>
            <p:cNvPr id="60428" name="TextBox 12">
              <a:extLst>
                <a:ext uri="{FF2B5EF4-FFF2-40B4-BE49-F238E27FC236}">
                  <a16:creationId xmlns:a16="http://schemas.microsoft.com/office/drawing/2014/main" id="{8120842E-7E20-49E5-94C8-D86820A4A778}"/>
                </a:ext>
              </a:extLst>
            </p:cNvPr>
            <p:cNvSpPr txBox="1">
              <a:spLocks noChangeArrowheads="1"/>
            </p:cNvSpPr>
            <p:nvPr/>
          </p:nvSpPr>
          <p:spPr bwMode="auto">
            <a:xfrm>
              <a:off x="6824327" y="5122595"/>
              <a:ext cx="776288"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Transportation, Warehousing &amp; Postal </a:t>
              </a:r>
            </a:p>
          </p:txBody>
        </p:sp>
        <p:sp>
          <p:nvSpPr>
            <p:cNvPr id="22" name="Rectangle 21">
              <a:extLst>
                <a:ext uri="{FF2B5EF4-FFF2-40B4-BE49-F238E27FC236}">
                  <a16:creationId xmlns:a16="http://schemas.microsoft.com/office/drawing/2014/main" id="{AC25B6EF-E353-4E20-8CF0-B6C339E68F35}"/>
                </a:ext>
              </a:extLst>
            </p:cNvPr>
            <p:cNvSpPr/>
            <p:nvPr/>
          </p:nvSpPr>
          <p:spPr>
            <a:xfrm>
              <a:off x="4283426" y="6511723"/>
              <a:ext cx="4753069" cy="42406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3">
              <a:extLst>
                <a:ext uri="{FF2B5EF4-FFF2-40B4-BE49-F238E27FC236}">
                  <a16:creationId xmlns:a16="http://schemas.microsoft.com/office/drawing/2014/main" id="{E8B0EB6B-C177-4CDC-8379-53C742657082}"/>
                </a:ext>
              </a:extLst>
            </p:cNvPr>
            <p:cNvSpPr txBox="1">
              <a:spLocks noChangeArrowheads="1"/>
            </p:cNvSpPr>
            <p:nvPr/>
          </p:nvSpPr>
          <p:spPr bwMode="auto">
            <a:xfrm rot="2700000">
              <a:off x="8619202" y="6619065"/>
              <a:ext cx="499871" cy="123111"/>
            </a:xfrm>
            <a:prstGeom prst="rect">
              <a:avLst/>
            </a:prstGeom>
            <a:noFill/>
            <a:ln>
              <a:noFill/>
            </a:ln>
            <a:extLst/>
          </p:spPr>
          <p:txBody>
            <a:bodyPr wrap="square" lIns="0" tIns="0" rIns="0" bIns="0">
              <a:spAutoFit/>
            </a:bodyPr>
            <a:lstStyle/>
            <a:p>
              <a:r>
                <a:rPr lang="en-US" altLang="zh-CN" sz="800" dirty="0"/>
                <a:t>Marketing</a:t>
              </a:r>
              <a:endParaRPr lang="zh-CN" altLang="en-US" sz="800" dirty="0"/>
            </a:p>
          </p:txBody>
        </p:sp>
        <p:sp>
          <p:nvSpPr>
            <p:cNvPr id="50" name="TextBox 3">
              <a:extLst>
                <a:ext uri="{FF2B5EF4-FFF2-40B4-BE49-F238E27FC236}">
                  <a16:creationId xmlns:a16="http://schemas.microsoft.com/office/drawing/2014/main" id="{ACF39FFF-B532-402F-AC78-3E31F629FBEE}"/>
                </a:ext>
              </a:extLst>
            </p:cNvPr>
            <p:cNvSpPr txBox="1">
              <a:spLocks noChangeArrowheads="1"/>
            </p:cNvSpPr>
            <p:nvPr/>
          </p:nvSpPr>
          <p:spPr bwMode="auto">
            <a:xfrm rot="2700000">
              <a:off x="8382658" y="6702074"/>
              <a:ext cx="741140" cy="123111"/>
            </a:xfrm>
            <a:prstGeom prst="rect">
              <a:avLst/>
            </a:prstGeom>
            <a:noFill/>
            <a:ln>
              <a:noFill/>
            </a:ln>
            <a:extLst/>
          </p:spPr>
          <p:txBody>
            <a:bodyPr wrap="square" lIns="0" tIns="0" rIns="0" bIns="0">
              <a:spAutoFit/>
            </a:bodyPr>
            <a:lstStyle/>
            <a:p>
              <a:pPr algn="ctr"/>
              <a:r>
                <a:rPr lang="en-US" altLang="zh-CN" sz="800" dirty="0"/>
                <a:t>Business model</a:t>
              </a:r>
              <a:endParaRPr lang="zh-CN" altLang="en-US" sz="800" dirty="0"/>
            </a:p>
          </p:txBody>
        </p:sp>
        <p:sp>
          <p:nvSpPr>
            <p:cNvPr id="51" name="TextBox 3">
              <a:extLst>
                <a:ext uri="{FF2B5EF4-FFF2-40B4-BE49-F238E27FC236}">
                  <a16:creationId xmlns:a16="http://schemas.microsoft.com/office/drawing/2014/main" id="{5B6FB3A5-352B-492A-B000-3D93B1BAEAFD}"/>
                </a:ext>
              </a:extLst>
            </p:cNvPr>
            <p:cNvSpPr txBox="1">
              <a:spLocks noChangeArrowheads="1"/>
            </p:cNvSpPr>
            <p:nvPr/>
          </p:nvSpPr>
          <p:spPr bwMode="auto">
            <a:xfrm rot="2700000">
              <a:off x="8205278" y="6703142"/>
              <a:ext cx="741140" cy="123111"/>
            </a:xfrm>
            <a:prstGeom prst="rect">
              <a:avLst/>
            </a:prstGeom>
            <a:noFill/>
            <a:ln>
              <a:noFill/>
            </a:ln>
            <a:extLst/>
          </p:spPr>
          <p:txBody>
            <a:bodyPr wrap="square" lIns="0" tIns="0" rIns="0" bIns="0">
              <a:spAutoFit/>
            </a:bodyPr>
            <a:lstStyle/>
            <a:p>
              <a:r>
                <a:rPr lang="en-US" altLang="zh-CN" sz="800" dirty="0"/>
                <a:t>Technology</a:t>
              </a:r>
              <a:endParaRPr lang="zh-CN" altLang="en-US" sz="800" dirty="0"/>
            </a:p>
          </p:txBody>
        </p:sp>
        <p:sp>
          <p:nvSpPr>
            <p:cNvPr id="52" name="TextBox 3">
              <a:extLst>
                <a:ext uri="{FF2B5EF4-FFF2-40B4-BE49-F238E27FC236}">
                  <a16:creationId xmlns:a16="http://schemas.microsoft.com/office/drawing/2014/main" id="{1E92C5F0-8244-4661-8219-DDCF6BFB851C}"/>
                </a:ext>
              </a:extLst>
            </p:cNvPr>
            <p:cNvSpPr txBox="1">
              <a:spLocks noChangeArrowheads="1"/>
            </p:cNvSpPr>
            <p:nvPr/>
          </p:nvSpPr>
          <p:spPr bwMode="auto">
            <a:xfrm rot="2700000">
              <a:off x="8033195" y="6731022"/>
              <a:ext cx="741140" cy="123111"/>
            </a:xfrm>
            <a:prstGeom prst="rect">
              <a:avLst/>
            </a:prstGeom>
            <a:noFill/>
            <a:ln>
              <a:noFill/>
            </a:ln>
            <a:extLst/>
          </p:spPr>
          <p:txBody>
            <a:bodyPr wrap="square" lIns="0" tIns="0" rIns="0" bIns="0">
              <a:spAutoFit/>
            </a:bodyPr>
            <a:lstStyle/>
            <a:p>
              <a:r>
                <a:rPr lang="en-US" altLang="zh-CN" sz="800" dirty="0"/>
                <a:t>Management</a:t>
              </a:r>
              <a:endParaRPr lang="zh-CN" altLang="en-US" sz="800" dirty="0"/>
            </a:p>
          </p:txBody>
        </p:sp>
        <p:sp>
          <p:nvSpPr>
            <p:cNvPr id="53" name="TextBox 3">
              <a:extLst>
                <a:ext uri="{FF2B5EF4-FFF2-40B4-BE49-F238E27FC236}">
                  <a16:creationId xmlns:a16="http://schemas.microsoft.com/office/drawing/2014/main" id="{0A7F1974-74EF-417F-9F45-7730E1708661}"/>
                </a:ext>
              </a:extLst>
            </p:cNvPr>
            <p:cNvSpPr txBox="1">
              <a:spLocks noChangeArrowheads="1"/>
            </p:cNvSpPr>
            <p:nvPr/>
          </p:nvSpPr>
          <p:spPr bwMode="auto">
            <a:xfrm rot="2700000">
              <a:off x="7867991" y="6728730"/>
              <a:ext cx="741140" cy="123111"/>
            </a:xfrm>
            <a:prstGeom prst="rect">
              <a:avLst/>
            </a:prstGeom>
            <a:noFill/>
            <a:ln>
              <a:noFill/>
            </a:ln>
            <a:extLst/>
          </p:spPr>
          <p:txBody>
            <a:bodyPr wrap="square" lIns="0" tIns="0" rIns="0" bIns="0">
              <a:spAutoFit/>
            </a:bodyPr>
            <a:lstStyle/>
            <a:p>
              <a:r>
                <a:rPr lang="en-US" altLang="zh-CN" sz="800" dirty="0"/>
                <a:t>Product</a:t>
              </a:r>
              <a:endParaRPr lang="zh-CN" altLang="en-US" sz="800" dirty="0"/>
            </a:p>
          </p:txBody>
        </p:sp>
        <p:sp>
          <p:nvSpPr>
            <p:cNvPr id="54" name="TextBox 3">
              <a:extLst>
                <a:ext uri="{FF2B5EF4-FFF2-40B4-BE49-F238E27FC236}">
                  <a16:creationId xmlns:a16="http://schemas.microsoft.com/office/drawing/2014/main" id="{E5ED1CAB-4AEB-4A29-BEE6-3F7159E94B50}"/>
                </a:ext>
              </a:extLst>
            </p:cNvPr>
            <p:cNvSpPr txBox="1">
              <a:spLocks noChangeArrowheads="1"/>
            </p:cNvSpPr>
            <p:nvPr/>
          </p:nvSpPr>
          <p:spPr bwMode="auto">
            <a:xfrm rot="2700000">
              <a:off x="7434101" y="6619064"/>
              <a:ext cx="499871" cy="123111"/>
            </a:xfrm>
            <a:prstGeom prst="rect">
              <a:avLst/>
            </a:prstGeom>
            <a:noFill/>
            <a:ln>
              <a:noFill/>
            </a:ln>
            <a:extLst/>
          </p:spPr>
          <p:txBody>
            <a:bodyPr wrap="square" lIns="0" tIns="0" rIns="0" bIns="0">
              <a:spAutoFit/>
            </a:bodyPr>
            <a:lstStyle/>
            <a:p>
              <a:r>
                <a:rPr lang="en-US" altLang="zh-CN" sz="800" dirty="0"/>
                <a:t>Marketing</a:t>
              </a:r>
              <a:endParaRPr lang="zh-CN" altLang="en-US" sz="800" dirty="0"/>
            </a:p>
          </p:txBody>
        </p:sp>
        <p:sp>
          <p:nvSpPr>
            <p:cNvPr id="55" name="TextBox 3">
              <a:extLst>
                <a:ext uri="{FF2B5EF4-FFF2-40B4-BE49-F238E27FC236}">
                  <a16:creationId xmlns:a16="http://schemas.microsoft.com/office/drawing/2014/main" id="{5BBD3DAD-611C-4C76-AF04-936810831C66}"/>
                </a:ext>
              </a:extLst>
            </p:cNvPr>
            <p:cNvSpPr txBox="1">
              <a:spLocks noChangeArrowheads="1"/>
            </p:cNvSpPr>
            <p:nvPr/>
          </p:nvSpPr>
          <p:spPr bwMode="auto">
            <a:xfrm rot="2700000">
              <a:off x="7197557" y="6702073"/>
              <a:ext cx="741140" cy="123111"/>
            </a:xfrm>
            <a:prstGeom prst="rect">
              <a:avLst/>
            </a:prstGeom>
            <a:noFill/>
            <a:ln>
              <a:noFill/>
            </a:ln>
            <a:extLst/>
          </p:spPr>
          <p:txBody>
            <a:bodyPr wrap="square" lIns="0" tIns="0" rIns="0" bIns="0">
              <a:spAutoFit/>
            </a:bodyPr>
            <a:lstStyle/>
            <a:p>
              <a:pPr algn="ctr"/>
              <a:r>
                <a:rPr lang="en-US" altLang="zh-CN" sz="800" dirty="0"/>
                <a:t>Business model</a:t>
              </a:r>
              <a:endParaRPr lang="zh-CN" altLang="en-US" sz="800" dirty="0"/>
            </a:p>
          </p:txBody>
        </p:sp>
        <p:sp>
          <p:nvSpPr>
            <p:cNvPr id="56" name="TextBox 3">
              <a:extLst>
                <a:ext uri="{FF2B5EF4-FFF2-40B4-BE49-F238E27FC236}">
                  <a16:creationId xmlns:a16="http://schemas.microsoft.com/office/drawing/2014/main" id="{1224AEBD-AE96-4C18-A431-8382971056C6}"/>
                </a:ext>
              </a:extLst>
            </p:cNvPr>
            <p:cNvSpPr txBox="1">
              <a:spLocks noChangeArrowheads="1"/>
            </p:cNvSpPr>
            <p:nvPr/>
          </p:nvSpPr>
          <p:spPr bwMode="auto">
            <a:xfrm rot="2700000">
              <a:off x="7020177" y="6703141"/>
              <a:ext cx="741140" cy="123111"/>
            </a:xfrm>
            <a:prstGeom prst="rect">
              <a:avLst/>
            </a:prstGeom>
            <a:noFill/>
            <a:ln>
              <a:noFill/>
            </a:ln>
            <a:extLst/>
          </p:spPr>
          <p:txBody>
            <a:bodyPr wrap="square" lIns="0" tIns="0" rIns="0" bIns="0">
              <a:spAutoFit/>
            </a:bodyPr>
            <a:lstStyle/>
            <a:p>
              <a:r>
                <a:rPr lang="en-US" altLang="zh-CN" sz="800" dirty="0"/>
                <a:t>Technology</a:t>
              </a:r>
              <a:endParaRPr lang="zh-CN" altLang="en-US" sz="800" dirty="0"/>
            </a:p>
          </p:txBody>
        </p:sp>
        <p:sp>
          <p:nvSpPr>
            <p:cNvPr id="57" name="TextBox 3">
              <a:extLst>
                <a:ext uri="{FF2B5EF4-FFF2-40B4-BE49-F238E27FC236}">
                  <a16:creationId xmlns:a16="http://schemas.microsoft.com/office/drawing/2014/main" id="{2A685D18-0AC6-41A2-A2D5-05BFD76DA6C2}"/>
                </a:ext>
              </a:extLst>
            </p:cNvPr>
            <p:cNvSpPr txBox="1">
              <a:spLocks noChangeArrowheads="1"/>
            </p:cNvSpPr>
            <p:nvPr/>
          </p:nvSpPr>
          <p:spPr bwMode="auto">
            <a:xfrm rot="2700000">
              <a:off x="6848094" y="6731021"/>
              <a:ext cx="741140" cy="123111"/>
            </a:xfrm>
            <a:prstGeom prst="rect">
              <a:avLst/>
            </a:prstGeom>
            <a:noFill/>
            <a:ln>
              <a:noFill/>
            </a:ln>
            <a:extLst/>
          </p:spPr>
          <p:txBody>
            <a:bodyPr wrap="square" lIns="0" tIns="0" rIns="0" bIns="0">
              <a:spAutoFit/>
            </a:bodyPr>
            <a:lstStyle/>
            <a:p>
              <a:r>
                <a:rPr lang="en-US" altLang="zh-CN" sz="800" dirty="0"/>
                <a:t>Management</a:t>
              </a:r>
              <a:endParaRPr lang="zh-CN" altLang="en-US" sz="800" dirty="0"/>
            </a:p>
          </p:txBody>
        </p:sp>
        <p:sp>
          <p:nvSpPr>
            <p:cNvPr id="58" name="TextBox 3">
              <a:extLst>
                <a:ext uri="{FF2B5EF4-FFF2-40B4-BE49-F238E27FC236}">
                  <a16:creationId xmlns:a16="http://schemas.microsoft.com/office/drawing/2014/main" id="{9B5D9464-E2AF-4F4B-9925-0B7ED113A439}"/>
                </a:ext>
              </a:extLst>
            </p:cNvPr>
            <p:cNvSpPr txBox="1">
              <a:spLocks noChangeArrowheads="1"/>
            </p:cNvSpPr>
            <p:nvPr/>
          </p:nvSpPr>
          <p:spPr bwMode="auto">
            <a:xfrm rot="2700000">
              <a:off x="6682890" y="6728729"/>
              <a:ext cx="741140" cy="123111"/>
            </a:xfrm>
            <a:prstGeom prst="rect">
              <a:avLst/>
            </a:prstGeom>
            <a:noFill/>
            <a:ln>
              <a:noFill/>
            </a:ln>
            <a:extLst/>
          </p:spPr>
          <p:txBody>
            <a:bodyPr wrap="square" lIns="0" tIns="0" rIns="0" bIns="0">
              <a:spAutoFit/>
            </a:bodyPr>
            <a:lstStyle/>
            <a:p>
              <a:r>
                <a:rPr lang="en-US" altLang="zh-CN" sz="800" dirty="0"/>
                <a:t>Product</a:t>
              </a:r>
              <a:endParaRPr lang="zh-CN" altLang="en-US" sz="800" dirty="0"/>
            </a:p>
          </p:txBody>
        </p:sp>
        <p:sp>
          <p:nvSpPr>
            <p:cNvPr id="59" name="TextBox 3">
              <a:extLst>
                <a:ext uri="{FF2B5EF4-FFF2-40B4-BE49-F238E27FC236}">
                  <a16:creationId xmlns:a16="http://schemas.microsoft.com/office/drawing/2014/main" id="{A9AB63D1-460D-4C47-975B-C46CF7FA1A25}"/>
                </a:ext>
              </a:extLst>
            </p:cNvPr>
            <p:cNvSpPr txBox="1">
              <a:spLocks noChangeArrowheads="1"/>
            </p:cNvSpPr>
            <p:nvPr/>
          </p:nvSpPr>
          <p:spPr bwMode="auto">
            <a:xfrm rot="2700000">
              <a:off x="6238574" y="6621357"/>
              <a:ext cx="499871" cy="123111"/>
            </a:xfrm>
            <a:prstGeom prst="rect">
              <a:avLst/>
            </a:prstGeom>
            <a:noFill/>
            <a:ln>
              <a:noFill/>
            </a:ln>
            <a:extLst/>
          </p:spPr>
          <p:txBody>
            <a:bodyPr wrap="square" lIns="0" tIns="0" rIns="0" bIns="0">
              <a:spAutoFit/>
            </a:bodyPr>
            <a:lstStyle/>
            <a:p>
              <a:r>
                <a:rPr lang="en-US" altLang="zh-CN" sz="800" dirty="0"/>
                <a:t>Marketing</a:t>
              </a:r>
              <a:endParaRPr lang="zh-CN" altLang="en-US" sz="800" dirty="0"/>
            </a:p>
          </p:txBody>
        </p:sp>
        <p:sp>
          <p:nvSpPr>
            <p:cNvPr id="60" name="TextBox 3">
              <a:extLst>
                <a:ext uri="{FF2B5EF4-FFF2-40B4-BE49-F238E27FC236}">
                  <a16:creationId xmlns:a16="http://schemas.microsoft.com/office/drawing/2014/main" id="{E7660E33-E417-4B73-9B37-2A8A1FFA8A3D}"/>
                </a:ext>
              </a:extLst>
            </p:cNvPr>
            <p:cNvSpPr txBox="1">
              <a:spLocks noChangeArrowheads="1"/>
            </p:cNvSpPr>
            <p:nvPr/>
          </p:nvSpPr>
          <p:spPr bwMode="auto">
            <a:xfrm rot="2700000">
              <a:off x="6002030" y="6704366"/>
              <a:ext cx="741140" cy="123111"/>
            </a:xfrm>
            <a:prstGeom prst="rect">
              <a:avLst/>
            </a:prstGeom>
            <a:noFill/>
            <a:ln>
              <a:noFill/>
            </a:ln>
            <a:extLst/>
          </p:spPr>
          <p:txBody>
            <a:bodyPr wrap="square" lIns="0" tIns="0" rIns="0" bIns="0">
              <a:spAutoFit/>
            </a:bodyPr>
            <a:lstStyle/>
            <a:p>
              <a:pPr algn="ctr"/>
              <a:r>
                <a:rPr lang="en-US" altLang="zh-CN" sz="800" dirty="0"/>
                <a:t>Business model</a:t>
              </a:r>
              <a:endParaRPr lang="zh-CN" altLang="en-US" sz="800" dirty="0"/>
            </a:p>
          </p:txBody>
        </p:sp>
        <p:sp>
          <p:nvSpPr>
            <p:cNvPr id="61" name="TextBox 3">
              <a:extLst>
                <a:ext uri="{FF2B5EF4-FFF2-40B4-BE49-F238E27FC236}">
                  <a16:creationId xmlns:a16="http://schemas.microsoft.com/office/drawing/2014/main" id="{56DA2342-388E-4214-9D78-EAA5AA4CBC96}"/>
                </a:ext>
              </a:extLst>
            </p:cNvPr>
            <p:cNvSpPr txBox="1">
              <a:spLocks noChangeArrowheads="1"/>
            </p:cNvSpPr>
            <p:nvPr/>
          </p:nvSpPr>
          <p:spPr bwMode="auto">
            <a:xfrm rot="2700000">
              <a:off x="5824650" y="6705434"/>
              <a:ext cx="741140" cy="123111"/>
            </a:xfrm>
            <a:prstGeom prst="rect">
              <a:avLst/>
            </a:prstGeom>
            <a:noFill/>
            <a:ln>
              <a:noFill/>
            </a:ln>
            <a:extLst/>
          </p:spPr>
          <p:txBody>
            <a:bodyPr wrap="square" lIns="0" tIns="0" rIns="0" bIns="0">
              <a:spAutoFit/>
            </a:bodyPr>
            <a:lstStyle/>
            <a:p>
              <a:r>
                <a:rPr lang="en-US" altLang="zh-CN" sz="800" dirty="0"/>
                <a:t>Technology</a:t>
              </a:r>
              <a:endParaRPr lang="zh-CN" altLang="en-US" sz="800" dirty="0"/>
            </a:p>
          </p:txBody>
        </p:sp>
        <p:sp>
          <p:nvSpPr>
            <p:cNvPr id="62" name="TextBox 3">
              <a:extLst>
                <a:ext uri="{FF2B5EF4-FFF2-40B4-BE49-F238E27FC236}">
                  <a16:creationId xmlns:a16="http://schemas.microsoft.com/office/drawing/2014/main" id="{4DB2BB14-C6D0-4CEC-8849-86EFD20A0CAE}"/>
                </a:ext>
              </a:extLst>
            </p:cNvPr>
            <p:cNvSpPr txBox="1">
              <a:spLocks noChangeArrowheads="1"/>
            </p:cNvSpPr>
            <p:nvPr/>
          </p:nvSpPr>
          <p:spPr bwMode="auto">
            <a:xfrm rot="2700000">
              <a:off x="5652567" y="6733314"/>
              <a:ext cx="741140" cy="123111"/>
            </a:xfrm>
            <a:prstGeom prst="rect">
              <a:avLst/>
            </a:prstGeom>
            <a:noFill/>
            <a:ln>
              <a:noFill/>
            </a:ln>
            <a:extLst/>
          </p:spPr>
          <p:txBody>
            <a:bodyPr wrap="square" lIns="0" tIns="0" rIns="0" bIns="0">
              <a:spAutoFit/>
            </a:bodyPr>
            <a:lstStyle/>
            <a:p>
              <a:r>
                <a:rPr lang="en-US" altLang="zh-CN" sz="800" dirty="0"/>
                <a:t>Management</a:t>
              </a:r>
              <a:endParaRPr lang="zh-CN" altLang="en-US" sz="800" dirty="0"/>
            </a:p>
          </p:txBody>
        </p:sp>
        <p:sp>
          <p:nvSpPr>
            <p:cNvPr id="63" name="TextBox 3">
              <a:extLst>
                <a:ext uri="{FF2B5EF4-FFF2-40B4-BE49-F238E27FC236}">
                  <a16:creationId xmlns:a16="http://schemas.microsoft.com/office/drawing/2014/main" id="{2EDB1473-888C-4B98-9FE0-152F10CC800D}"/>
                </a:ext>
              </a:extLst>
            </p:cNvPr>
            <p:cNvSpPr txBox="1">
              <a:spLocks noChangeArrowheads="1"/>
            </p:cNvSpPr>
            <p:nvPr/>
          </p:nvSpPr>
          <p:spPr bwMode="auto">
            <a:xfrm rot="2700000">
              <a:off x="5487363" y="6731022"/>
              <a:ext cx="741140" cy="123111"/>
            </a:xfrm>
            <a:prstGeom prst="rect">
              <a:avLst/>
            </a:prstGeom>
            <a:noFill/>
            <a:ln>
              <a:noFill/>
            </a:ln>
            <a:extLst/>
          </p:spPr>
          <p:txBody>
            <a:bodyPr wrap="square" lIns="0" tIns="0" rIns="0" bIns="0">
              <a:spAutoFit/>
            </a:bodyPr>
            <a:lstStyle/>
            <a:p>
              <a:r>
                <a:rPr lang="en-US" altLang="zh-CN" sz="800" dirty="0"/>
                <a:t>Product</a:t>
              </a:r>
              <a:endParaRPr lang="zh-CN" altLang="en-US" sz="800" dirty="0"/>
            </a:p>
          </p:txBody>
        </p:sp>
        <p:sp>
          <p:nvSpPr>
            <p:cNvPr id="64" name="TextBox 3">
              <a:extLst>
                <a:ext uri="{FF2B5EF4-FFF2-40B4-BE49-F238E27FC236}">
                  <a16:creationId xmlns:a16="http://schemas.microsoft.com/office/drawing/2014/main" id="{490DC7EB-BA20-4043-B97C-757C10D1C35C}"/>
                </a:ext>
              </a:extLst>
            </p:cNvPr>
            <p:cNvSpPr txBox="1">
              <a:spLocks noChangeArrowheads="1"/>
            </p:cNvSpPr>
            <p:nvPr/>
          </p:nvSpPr>
          <p:spPr bwMode="auto">
            <a:xfrm rot="2700000">
              <a:off x="5016448" y="6625460"/>
              <a:ext cx="499871" cy="123111"/>
            </a:xfrm>
            <a:prstGeom prst="rect">
              <a:avLst/>
            </a:prstGeom>
            <a:noFill/>
            <a:ln>
              <a:noFill/>
            </a:ln>
            <a:extLst/>
          </p:spPr>
          <p:txBody>
            <a:bodyPr wrap="square" lIns="0" tIns="0" rIns="0" bIns="0">
              <a:spAutoFit/>
            </a:bodyPr>
            <a:lstStyle/>
            <a:p>
              <a:r>
                <a:rPr lang="en-US" altLang="zh-CN" sz="800" dirty="0"/>
                <a:t>Marketing</a:t>
              </a:r>
              <a:endParaRPr lang="zh-CN" altLang="en-US" sz="800" dirty="0"/>
            </a:p>
          </p:txBody>
        </p:sp>
        <p:sp>
          <p:nvSpPr>
            <p:cNvPr id="65" name="TextBox 3">
              <a:extLst>
                <a:ext uri="{FF2B5EF4-FFF2-40B4-BE49-F238E27FC236}">
                  <a16:creationId xmlns:a16="http://schemas.microsoft.com/office/drawing/2014/main" id="{520850C4-8C66-43E8-BA2C-D524D8219919}"/>
                </a:ext>
              </a:extLst>
            </p:cNvPr>
            <p:cNvSpPr txBox="1">
              <a:spLocks noChangeArrowheads="1"/>
            </p:cNvSpPr>
            <p:nvPr/>
          </p:nvSpPr>
          <p:spPr bwMode="auto">
            <a:xfrm rot="2700000">
              <a:off x="4779904" y="6708469"/>
              <a:ext cx="741140" cy="123111"/>
            </a:xfrm>
            <a:prstGeom prst="rect">
              <a:avLst/>
            </a:prstGeom>
            <a:noFill/>
            <a:ln>
              <a:noFill/>
            </a:ln>
            <a:extLst/>
          </p:spPr>
          <p:txBody>
            <a:bodyPr wrap="square" lIns="0" tIns="0" rIns="0" bIns="0">
              <a:spAutoFit/>
            </a:bodyPr>
            <a:lstStyle/>
            <a:p>
              <a:pPr algn="ctr"/>
              <a:r>
                <a:rPr lang="en-US" altLang="zh-CN" sz="800" dirty="0"/>
                <a:t>Business model</a:t>
              </a:r>
              <a:endParaRPr lang="zh-CN" altLang="en-US" sz="800" dirty="0"/>
            </a:p>
          </p:txBody>
        </p:sp>
        <p:sp>
          <p:nvSpPr>
            <p:cNvPr id="66" name="TextBox 3">
              <a:extLst>
                <a:ext uri="{FF2B5EF4-FFF2-40B4-BE49-F238E27FC236}">
                  <a16:creationId xmlns:a16="http://schemas.microsoft.com/office/drawing/2014/main" id="{38F73082-5AC9-47C8-89F0-642E1CA698DD}"/>
                </a:ext>
              </a:extLst>
            </p:cNvPr>
            <p:cNvSpPr txBox="1">
              <a:spLocks noChangeArrowheads="1"/>
            </p:cNvSpPr>
            <p:nvPr/>
          </p:nvSpPr>
          <p:spPr bwMode="auto">
            <a:xfrm rot="2700000">
              <a:off x="4602524" y="6709537"/>
              <a:ext cx="741140" cy="123111"/>
            </a:xfrm>
            <a:prstGeom prst="rect">
              <a:avLst/>
            </a:prstGeom>
            <a:noFill/>
            <a:ln>
              <a:noFill/>
            </a:ln>
            <a:extLst/>
          </p:spPr>
          <p:txBody>
            <a:bodyPr wrap="square" lIns="0" tIns="0" rIns="0" bIns="0">
              <a:spAutoFit/>
            </a:bodyPr>
            <a:lstStyle/>
            <a:p>
              <a:r>
                <a:rPr lang="en-US" altLang="zh-CN" sz="800" dirty="0"/>
                <a:t>Technology</a:t>
              </a:r>
              <a:endParaRPr lang="zh-CN" altLang="en-US" sz="800" dirty="0"/>
            </a:p>
          </p:txBody>
        </p:sp>
        <p:sp>
          <p:nvSpPr>
            <p:cNvPr id="67" name="TextBox 3">
              <a:extLst>
                <a:ext uri="{FF2B5EF4-FFF2-40B4-BE49-F238E27FC236}">
                  <a16:creationId xmlns:a16="http://schemas.microsoft.com/office/drawing/2014/main" id="{086BADF9-7736-4775-9974-636E5FA78161}"/>
                </a:ext>
              </a:extLst>
            </p:cNvPr>
            <p:cNvSpPr txBox="1">
              <a:spLocks noChangeArrowheads="1"/>
            </p:cNvSpPr>
            <p:nvPr/>
          </p:nvSpPr>
          <p:spPr bwMode="auto">
            <a:xfrm rot="2700000">
              <a:off x="4430441" y="6737417"/>
              <a:ext cx="741140" cy="123111"/>
            </a:xfrm>
            <a:prstGeom prst="rect">
              <a:avLst/>
            </a:prstGeom>
            <a:noFill/>
            <a:ln>
              <a:noFill/>
            </a:ln>
            <a:extLst/>
          </p:spPr>
          <p:txBody>
            <a:bodyPr wrap="square" lIns="0" tIns="0" rIns="0" bIns="0">
              <a:spAutoFit/>
            </a:bodyPr>
            <a:lstStyle/>
            <a:p>
              <a:r>
                <a:rPr lang="en-US" altLang="zh-CN" sz="800" dirty="0"/>
                <a:t>Management</a:t>
              </a:r>
              <a:endParaRPr lang="zh-CN" altLang="en-US" sz="800" dirty="0"/>
            </a:p>
          </p:txBody>
        </p:sp>
        <p:sp>
          <p:nvSpPr>
            <p:cNvPr id="68" name="TextBox 3">
              <a:extLst>
                <a:ext uri="{FF2B5EF4-FFF2-40B4-BE49-F238E27FC236}">
                  <a16:creationId xmlns:a16="http://schemas.microsoft.com/office/drawing/2014/main" id="{A8537254-B0A3-43C9-93BE-D446386F7A61}"/>
                </a:ext>
              </a:extLst>
            </p:cNvPr>
            <p:cNvSpPr txBox="1">
              <a:spLocks noChangeArrowheads="1"/>
            </p:cNvSpPr>
            <p:nvPr/>
          </p:nvSpPr>
          <p:spPr bwMode="auto">
            <a:xfrm rot="2700000">
              <a:off x="4265237" y="6735125"/>
              <a:ext cx="741140" cy="123111"/>
            </a:xfrm>
            <a:prstGeom prst="rect">
              <a:avLst/>
            </a:prstGeom>
            <a:noFill/>
            <a:ln>
              <a:noFill/>
            </a:ln>
            <a:extLst/>
          </p:spPr>
          <p:txBody>
            <a:bodyPr wrap="square" lIns="0" tIns="0" rIns="0" bIns="0">
              <a:spAutoFit/>
            </a:bodyPr>
            <a:lstStyle/>
            <a:p>
              <a:r>
                <a:rPr lang="en-US" altLang="zh-CN" sz="800" dirty="0"/>
                <a:t>Product</a:t>
              </a:r>
              <a:endParaRPr lang="zh-CN" altLang="en-US" sz="800" dirty="0"/>
            </a:p>
          </p:txBody>
        </p:sp>
      </p:grpSp>
      <p:sp>
        <p:nvSpPr>
          <p:cNvPr id="46" name="TextBox 6">
            <a:extLst>
              <a:ext uri="{FF2B5EF4-FFF2-40B4-BE49-F238E27FC236}">
                <a16:creationId xmlns:a16="http://schemas.microsoft.com/office/drawing/2014/main" id="{6F758CE0-D28E-40DC-8F3B-3797F31E69AB}"/>
              </a:ext>
            </a:extLst>
          </p:cNvPr>
          <p:cNvSpPr txBox="1">
            <a:spLocks noChangeArrowheads="1"/>
          </p:cNvSpPr>
          <p:nvPr/>
        </p:nvSpPr>
        <p:spPr bwMode="auto">
          <a:xfrm>
            <a:off x="4588877" y="3472400"/>
            <a:ext cx="479425"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Construction</a:t>
            </a:r>
            <a:endParaRPr lang="zh-CN" altLang="en-US" sz="6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内容占位符 2">
            <a:extLst>
              <a:ext uri="{FF2B5EF4-FFF2-40B4-BE49-F238E27FC236}">
                <a16:creationId xmlns:a16="http://schemas.microsoft.com/office/drawing/2014/main" id="{EE0D27F4-5C60-49BD-8A79-98F3588B6D45}"/>
              </a:ext>
            </a:extLst>
          </p:cNvPr>
          <p:cNvSpPr>
            <a:spLocks noGrp="1"/>
          </p:cNvSpPr>
          <p:nvPr>
            <p:ph idx="1"/>
          </p:nvPr>
        </p:nvSpPr>
        <p:spPr>
          <a:xfrm>
            <a:off x="0" y="125631"/>
            <a:ext cx="8229600" cy="596071"/>
          </a:xfrm>
        </p:spPr>
        <p:txBody>
          <a:bodyPr/>
          <a:lstStyle/>
          <a:p>
            <a:r>
              <a:rPr lang="en-US" altLang="zh-CN" dirty="0"/>
              <a:t>Approaches to innovation</a:t>
            </a:r>
            <a:endParaRPr lang="zh-CN" altLang="en-US" dirty="0"/>
          </a:p>
        </p:txBody>
      </p:sp>
      <p:sp>
        <p:nvSpPr>
          <p:cNvPr id="61445" name="TextBox 5">
            <a:extLst>
              <a:ext uri="{FF2B5EF4-FFF2-40B4-BE49-F238E27FC236}">
                <a16:creationId xmlns:a16="http://schemas.microsoft.com/office/drawing/2014/main" id="{E3003EC3-4C5A-4F3E-8BF7-C9FC053A6DCA}"/>
              </a:ext>
            </a:extLst>
          </p:cNvPr>
          <p:cNvSpPr txBox="1">
            <a:spLocks noChangeArrowheads="1"/>
          </p:cNvSpPr>
          <p:nvPr/>
        </p:nvSpPr>
        <p:spPr bwMode="auto">
          <a:xfrm>
            <a:off x="4628542" y="1217553"/>
            <a:ext cx="4142945" cy="1754326"/>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dirty="0"/>
              <a:t>Manufacturers and IT companies usually conduct independent R&amp;D and introduce new technologies.</a:t>
            </a:r>
          </a:p>
          <a:p>
            <a:endParaRPr lang="en-US" altLang="zh-CN" dirty="0"/>
          </a:p>
          <a:p>
            <a:r>
              <a:rPr lang="en-US" altLang="zh-CN" dirty="0"/>
              <a:t>In other industries, companies tend to imitate other innovators</a:t>
            </a:r>
            <a:endParaRPr lang="zh-CN" altLang="en-US" dirty="0"/>
          </a:p>
        </p:txBody>
      </p:sp>
      <p:grpSp>
        <p:nvGrpSpPr>
          <p:cNvPr id="2" name="Group 1">
            <a:extLst>
              <a:ext uri="{FF2B5EF4-FFF2-40B4-BE49-F238E27FC236}">
                <a16:creationId xmlns:a16="http://schemas.microsoft.com/office/drawing/2014/main" id="{5180BC93-D13F-448E-AF33-FE270D2DE184}"/>
              </a:ext>
            </a:extLst>
          </p:cNvPr>
          <p:cNvGrpSpPr/>
          <p:nvPr/>
        </p:nvGrpSpPr>
        <p:grpSpPr>
          <a:xfrm>
            <a:off x="0" y="692150"/>
            <a:ext cx="4427538" cy="3384550"/>
            <a:chOff x="0" y="692150"/>
            <a:chExt cx="4427538" cy="3384550"/>
          </a:xfrm>
        </p:grpSpPr>
        <p:pic>
          <p:nvPicPr>
            <p:cNvPr id="61443" name="图片 3">
              <a:extLst>
                <a:ext uri="{FF2B5EF4-FFF2-40B4-BE49-F238E27FC236}">
                  <a16:creationId xmlns:a16="http://schemas.microsoft.com/office/drawing/2014/main" id="{8F76EFC8-636E-4EFF-B788-9F6657DCFA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150"/>
              <a:ext cx="4427538"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3">
              <a:extLst>
                <a:ext uri="{FF2B5EF4-FFF2-40B4-BE49-F238E27FC236}">
                  <a16:creationId xmlns:a16="http://schemas.microsoft.com/office/drawing/2014/main" id="{8090CBC9-FAF3-49DD-84FA-730088A64CE3}"/>
                </a:ext>
              </a:extLst>
            </p:cNvPr>
            <p:cNvSpPr txBox="1">
              <a:spLocks noChangeArrowheads="1"/>
            </p:cNvSpPr>
            <p:nvPr/>
          </p:nvSpPr>
          <p:spPr bwMode="auto">
            <a:xfrm>
              <a:off x="730728" y="3887558"/>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Micro</a:t>
              </a:r>
              <a:endParaRPr lang="zh-CN" altLang="en-US" sz="600" dirty="0"/>
            </a:p>
          </p:txBody>
        </p:sp>
        <p:sp>
          <p:nvSpPr>
            <p:cNvPr id="7" name="TextBox 3">
              <a:extLst>
                <a:ext uri="{FF2B5EF4-FFF2-40B4-BE49-F238E27FC236}">
                  <a16:creationId xmlns:a16="http://schemas.microsoft.com/office/drawing/2014/main" id="{51486252-6EBD-4C20-B66F-1C0E332E6F9B}"/>
                </a:ext>
              </a:extLst>
            </p:cNvPr>
            <p:cNvSpPr txBox="1">
              <a:spLocks noChangeArrowheads="1"/>
            </p:cNvSpPr>
            <p:nvPr/>
          </p:nvSpPr>
          <p:spPr bwMode="auto">
            <a:xfrm>
              <a:off x="1074031" y="3883012"/>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Small</a:t>
              </a:r>
              <a:endParaRPr lang="zh-CN" altLang="en-US" sz="600" dirty="0"/>
            </a:p>
          </p:txBody>
        </p:sp>
        <p:sp>
          <p:nvSpPr>
            <p:cNvPr id="8" name="TextBox 3">
              <a:extLst>
                <a:ext uri="{FF2B5EF4-FFF2-40B4-BE49-F238E27FC236}">
                  <a16:creationId xmlns:a16="http://schemas.microsoft.com/office/drawing/2014/main" id="{EAF36DB2-94EF-4134-B21E-00587DF76ABC}"/>
                </a:ext>
              </a:extLst>
            </p:cNvPr>
            <p:cNvSpPr txBox="1">
              <a:spLocks noChangeArrowheads="1"/>
            </p:cNvSpPr>
            <p:nvPr/>
          </p:nvSpPr>
          <p:spPr bwMode="auto">
            <a:xfrm>
              <a:off x="1413173" y="3887559"/>
              <a:ext cx="298360"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Medium</a:t>
              </a:r>
              <a:endParaRPr lang="zh-CN" altLang="en-US" sz="600" dirty="0"/>
            </a:p>
          </p:txBody>
        </p:sp>
        <p:sp>
          <p:nvSpPr>
            <p:cNvPr id="9" name="TextBox 3">
              <a:extLst>
                <a:ext uri="{FF2B5EF4-FFF2-40B4-BE49-F238E27FC236}">
                  <a16:creationId xmlns:a16="http://schemas.microsoft.com/office/drawing/2014/main" id="{8581E574-6190-4479-BF7A-38DF0B61E9A2}"/>
                </a:ext>
              </a:extLst>
            </p:cNvPr>
            <p:cNvSpPr txBox="1">
              <a:spLocks noChangeArrowheads="1"/>
            </p:cNvSpPr>
            <p:nvPr/>
          </p:nvSpPr>
          <p:spPr bwMode="auto">
            <a:xfrm>
              <a:off x="382347" y="3883012"/>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Large</a:t>
              </a:r>
              <a:endParaRPr lang="zh-CN" altLang="en-US" sz="600" dirty="0"/>
            </a:p>
          </p:txBody>
        </p:sp>
        <p:sp>
          <p:nvSpPr>
            <p:cNvPr id="18" name="TextBox 3">
              <a:extLst>
                <a:ext uri="{FF2B5EF4-FFF2-40B4-BE49-F238E27FC236}">
                  <a16:creationId xmlns:a16="http://schemas.microsoft.com/office/drawing/2014/main" id="{36FF1414-1951-44FD-899C-4BDF05CF2B3B}"/>
                </a:ext>
              </a:extLst>
            </p:cNvPr>
            <p:cNvSpPr txBox="1">
              <a:spLocks noChangeArrowheads="1"/>
            </p:cNvSpPr>
            <p:nvPr/>
          </p:nvSpPr>
          <p:spPr bwMode="auto">
            <a:xfrm>
              <a:off x="1115616" y="3683307"/>
              <a:ext cx="758793"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Imitation</a:t>
              </a:r>
              <a:endParaRPr lang="zh-CN" altLang="en-US" sz="800" dirty="0"/>
            </a:p>
          </p:txBody>
        </p:sp>
        <p:sp>
          <p:nvSpPr>
            <p:cNvPr id="19" name="TextBox 3">
              <a:extLst>
                <a:ext uri="{FF2B5EF4-FFF2-40B4-BE49-F238E27FC236}">
                  <a16:creationId xmlns:a16="http://schemas.microsoft.com/office/drawing/2014/main" id="{A177D5D6-EBC1-4CF7-A1FE-B48412C1FBE8}"/>
                </a:ext>
              </a:extLst>
            </p:cNvPr>
            <p:cNvSpPr txBox="1">
              <a:spLocks noChangeArrowheads="1"/>
            </p:cNvSpPr>
            <p:nvPr/>
          </p:nvSpPr>
          <p:spPr bwMode="auto">
            <a:xfrm>
              <a:off x="2747767" y="3683307"/>
              <a:ext cx="758793"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Technology introduction</a:t>
              </a:r>
              <a:endParaRPr lang="zh-CN" altLang="en-US" sz="800" dirty="0"/>
            </a:p>
          </p:txBody>
        </p:sp>
        <p:sp>
          <p:nvSpPr>
            <p:cNvPr id="20" name="TextBox 3">
              <a:extLst>
                <a:ext uri="{FF2B5EF4-FFF2-40B4-BE49-F238E27FC236}">
                  <a16:creationId xmlns:a16="http://schemas.microsoft.com/office/drawing/2014/main" id="{8DEF3F92-1FB2-40A8-9769-DD320929CFC2}"/>
                </a:ext>
              </a:extLst>
            </p:cNvPr>
            <p:cNvSpPr txBox="1">
              <a:spLocks noChangeArrowheads="1"/>
            </p:cNvSpPr>
            <p:nvPr/>
          </p:nvSpPr>
          <p:spPr bwMode="auto">
            <a:xfrm>
              <a:off x="3584694" y="3683306"/>
              <a:ext cx="758793"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Independent R&amp;D</a:t>
              </a:r>
              <a:endParaRPr lang="zh-CN" altLang="en-US" sz="800" dirty="0"/>
            </a:p>
          </p:txBody>
        </p:sp>
        <p:sp>
          <p:nvSpPr>
            <p:cNvPr id="21" name="TextBox 3">
              <a:extLst>
                <a:ext uri="{FF2B5EF4-FFF2-40B4-BE49-F238E27FC236}">
                  <a16:creationId xmlns:a16="http://schemas.microsoft.com/office/drawing/2014/main" id="{0F401220-F18D-42EF-A508-682C2A242E80}"/>
                </a:ext>
              </a:extLst>
            </p:cNvPr>
            <p:cNvSpPr txBox="1">
              <a:spLocks noChangeArrowheads="1"/>
            </p:cNvSpPr>
            <p:nvPr/>
          </p:nvSpPr>
          <p:spPr bwMode="auto">
            <a:xfrm>
              <a:off x="289840" y="3683306"/>
              <a:ext cx="779645"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R&amp;D cooperation</a:t>
              </a:r>
              <a:endParaRPr lang="zh-CN" altLang="en-US" sz="800" dirty="0"/>
            </a:p>
          </p:txBody>
        </p:sp>
        <p:sp>
          <p:nvSpPr>
            <p:cNvPr id="22" name="TextBox 3">
              <a:extLst>
                <a:ext uri="{FF2B5EF4-FFF2-40B4-BE49-F238E27FC236}">
                  <a16:creationId xmlns:a16="http://schemas.microsoft.com/office/drawing/2014/main" id="{0FE902C0-80E6-4CAB-9710-501B3441DFCE}"/>
                </a:ext>
              </a:extLst>
            </p:cNvPr>
            <p:cNvSpPr txBox="1">
              <a:spLocks noChangeArrowheads="1"/>
            </p:cNvSpPr>
            <p:nvPr/>
          </p:nvSpPr>
          <p:spPr bwMode="auto">
            <a:xfrm>
              <a:off x="1945181" y="3683307"/>
              <a:ext cx="758793"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Commissioned R&amp;D</a:t>
              </a:r>
              <a:endParaRPr lang="zh-CN" altLang="en-US" sz="800" dirty="0"/>
            </a:p>
          </p:txBody>
        </p:sp>
      </p:grpSp>
      <p:grpSp>
        <p:nvGrpSpPr>
          <p:cNvPr id="3" name="Group 2">
            <a:extLst>
              <a:ext uri="{FF2B5EF4-FFF2-40B4-BE49-F238E27FC236}">
                <a16:creationId xmlns:a16="http://schemas.microsoft.com/office/drawing/2014/main" id="{858FD3D9-41D4-4396-B681-99742238AFF6}"/>
              </a:ext>
            </a:extLst>
          </p:cNvPr>
          <p:cNvGrpSpPr/>
          <p:nvPr/>
        </p:nvGrpSpPr>
        <p:grpSpPr>
          <a:xfrm>
            <a:off x="4343487" y="3018782"/>
            <a:ext cx="4716462" cy="3942768"/>
            <a:chOff x="4427538" y="3284538"/>
            <a:chExt cx="4716462" cy="3942768"/>
          </a:xfrm>
          <a:solidFill>
            <a:schemeClr val="bg1"/>
          </a:solidFill>
        </p:grpSpPr>
        <p:pic>
          <p:nvPicPr>
            <p:cNvPr id="61444" name="图片 4">
              <a:extLst>
                <a:ext uri="{FF2B5EF4-FFF2-40B4-BE49-F238E27FC236}">
                  <a16:creationId xmlns:a16="http://schemas.microsoft.com/office/drawing/2014/main" id="{32688D5C-CE08-4148-A8A3-197CB8166A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3284538"/>
              <a:ext cx="4716462" cy="37480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0" name="TextBox 4">
              <a:extLst>
                <a:ext uri="{FF2B5EF4-FFF2-40B4-BE49-F238E27FC236}">
                  <a16:creationId xmlns:a16="http://schemas.microsoft.com/office/drawing/2014/main" id="{FD2CB681-2083-40AE-BBA9-EE96B4A73842}"/>
                </a:ext>
              </a:extLst>
            </p:cNvPr>
            <p:cNvSpPr txBox="1">
              <a:spLocks noChangeArrowheads="1"/>
            </p:cNvSpPr>
            <p:nvPr/>
          </p:nvSpPr>
          <p:spPr bwMode="auto">
            <a:xfrm>
              <a:off x="4913358" y="3382961"/>
              <a:ext cx="479425" cy="10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Construction</a:t>
              </a:r>
              <a:endParaRPr lang="zh-CN" altLang="en-US" sz="600" dirty="0"/>
            </a:p>
          </p:txBody>
        </p:sp>
        <p:sp>
          <p:nvSpPr>
            <p:cNvPr id="11" name="TextBox 5">
              <a:extLst>
                <a:ext uri="{FF2B5EF4-FFF2-40B4-BE49-F238E27FC236}">
                  <a16:creationId xmlns:a16="http://schemas.microsoft.com/office/drawing/2014/main" id="{D03E6FB6-4573-4850-9BE0-B1077FD356C6}"/>
                </a:ext>
              </a:extLst>
            </p:cNvPr>
            <p:cNvSpPr txBox="1">
              <a:spLocks noChangeArrowheads="1"/>
            </p:cNvSpPr>
            <p:nvPr/>
          </p:nvSpPr>
          <p:spPr bwMode="auto">
            <a:xfrm>
              <a:off x="8203813" y="3389311"/>
              <a:ext cx="506413" cy="10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Manufacturing</a:t>
              </a:r>
              <a:endParaRPr lang="zh-CN" altLang="en-US" sz="600" dirty="0"/>
            </a:p>
          </p:txBody>
        </p:sp>
        <p:sp>
          <p:nvSpPr>
            <p:cNvPr id="12" name="TextBox 7">
              <a:extLst>
                <a:ext uri="{FF2B5EF4-FFF2-40B4-BE49-F238E27FC236}">
                  <a16:creationId xmlns:a16="http://schemas.microsoft.com/office/drawing/2014/main" id="{C768B49E-CACD-453E-A0FA-4122F7B3F83C}"/>
                </a:ext>
              </a:extLst>
            </p:cNvPr>
            <p:cNvSpPr txBox="1">
              <a:spLocks noChangeArrowheads="1"/>
            </p:cNvSpPr>
            <p:nvPr/>
          </p:nvSpPr>
          <p:spPr bwMode="auto">
            <a:xfrm>
              <a:off x="5870187" y="3384116"/>
              <a:ext cx="81915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Agriculture, Forestry, Husbandry &amp; Fishery </a:t>
              </a:r>
            </a:p>
          </p:txBody>
        </p:sp>
        <p:sp>
          <p:nvSpPr>
            <p:cNvPr id="13" name="TextBox 8">
              <a:extLst>
                <a:ext uri="{FF2B5EF4-FFF2-40B4-BE49-F238E27FC236}">
                  <a16:creationId xmlns:a16="http://schemas.microsoft.com/office/drawing/2014/main" id="{1C4AA65C-2B99-46B2-A1E5-9DF2AA242393}"/>
                </a:ext>
              </a:extLst>
            </p:cNvPr>
            <p:cNvSpPr txBox="1">
              <a:spLocks noChangeArrowheads="1"/>
            </p:cNvSpPr>
            <p:nvPr/>
          </p:nvSpPr>
          <p:spPr bwMode="auto">
            <a:xfrm>
              <a:off x="4869697" y="5043052"/>
              <a:ext cx="638175" cy="18466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Accommodation &amp; Catering</a:t>
              </a:r>
            </a:p>
          </p:txBody>
        </p:sp>
        <p:sp>
          <p:nvSpPr>
            <p:cNvPr id="14" name="TextBox 9">
              <a:extLst>
                <a:ext uri="{FF2B5EF4-FFF2-40B4-BE49-F238E27FC236}">
                  <a16:creationId xmlns:a16="http://schemas.microsoft.com/office/drawing/2014/main" id="{7062A78F-5EB1-47A9-B8E3-B2AED8B63007}"/>
                </a:ext>
              </a:extLst>
            </p:cNvPr>
            <p:cNvSpPr txBox="1">
              <a:spLocks noChangeArrowheads="1"/>
            </p:cNvSpPr>
            <p:nvPr/>
          </p:nvSpPr>
          <p:spPr bwMode="auto">
            <a:xfrm>
              <a:off x="6992983" y="3389311"/>
              <a:ext cx="773113" cy="18466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Wholesaling &amp; Retailing</a:t>
              </a:r>
            </a:p>
          </p:txBody>
        </p:sp>
        <p:sp>
          <p:nvSpPr>
            <p:cNvPr id="15" name="TextBox 10">
              <a:extLst>
                <a:ext uri="{FF2B5EF4-FFF2-40B4-BE49-F238E27FC236}">
                  <a16:creationId xmlns:a16="http://schemas.microsoft.com/office/drawing/2014/main" id="{759380E6-AA86-46B9-9A98-A3E62443A67D}"/>
                </a:ext>
              </a:extLst>
            </p:cNvPr>
            <p:cNvSpPr txBox="1">
              <a:spLocks noChangeArrowheads="1"/>
            </p:cNvSpPr>
            <p:nvPr/>
          </p:nvSpPr>
          <p:spPr bwMode="auto">
            <a:xfrm>
              <a:off x="5900418" y="5040456"/>
              <a:ext cx="776288" cy="1841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Leasing &amp; Commercial Service</a:t>
              </a:r>
            </a:p>
          </p:txBody>
        </p:sp>
        <p:sp>
          <p:nvSpPr>
            <p:cNvPr id="16" name="TextBox 11">
              <a:extLst>
                <a:ext uri="{FF2B5EF4-FFF2-40B4-BE49-F238E27FC236}">
                  <a16:creationId xmlns:a16="http://schemas.microsoft.com/office/drawing/2014/main" id="{F7656516-97AC-4C7E-8DA0-D9AA62419F07}"/>
                </a:ext>
              </a:extLst>
            </p:cNvPr>
            <p:cNvSpPr txBox="1">
              <a:spLocks noChangeArrowheads="1"/>
            </p:cNvSpPr>
            <p:nvPr/>
          </p:nvSpPr>
          <p:spPr bwMode="auto">
            <a:xfrm>
              <a:off x="8184830" y="5051423"/>
              <a:ext cx="589611" cy="10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IT &amp; Software</a:t>
              </a:r>
            </a:p>
          </p:txBody>
        </p:sp>
        <p:sp>
          <p:nvSpPr>
            <p:cNvPr id="17" name="TextBox 12">
              <a:extLst>
                <a:ext uri="{FF2B5EF4-FFF2-40B4-BE49-F238E27FC236}">
                  <a16:creationId xmlns:a16="http://schemas.microsoft.com/office/drawing/2014/main" id="{5046FD2E-6797-4D59-B062-A1E150EEA911}"/>
                </a:ext>
              </a:extLst>
            </p:cNvPr>
            <p:cNvSpPr txBox="1">
              <a:spLocks noChangeArrowheads="1"/>
            </p:cNvSpPr>
            <p:nvPr/>
          </p:nvSpPr>
          <p:spPr bwMode="auto">
            <a:xfrm>
              <a:off x="6989442" y="5042909"/>
              <a:ext cx="776288" cy="1841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Transportation, Warehousing &amp; Postal </a:t>
              </a:r>
            </a:p>
          </p:txBody>
        </p:sp>
        <p:sp>
          <p:nvSpPr>
            <p:cNvPr id="23" name="Rectangle 22">
              <a:extLst>
                <a:ext uri="{FF2B5EF4-FFF2-40B4-BE49-F238E27FC236}">
                  <a16:creationId xmlns:a16="http://schemas.microsoft.com/office/drawing/2014/main" id="{7BBE578B-1230-4D8F-9406-58C0AE5A436A}"/>
                </a:ext>
              </a:extLst>
            </p:cNvPr>
            <p:cNvSpPr/>
            <p:nvPr/>
          </p:nvSpPr>
          <p:spPr>
            <a:xfrm>
              <a:off x="4716015" y="6617994"/>
              <a:ext cx="4320479" cy="52682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extBox 3">
              <a:extLst>
                <a:ext uri="{FF2B5EF4-FFF2-40B4-BE49-F238E27FC236}">
                  <a16:creationId xmlns:a16="http://schemas.microsoft.com/office/drawing/2014/main" id="{35DF9638-0F06-400D-8518-D416FE59E47F}"/>
                </a:ext>
              </a:extLst>
            </p:cNvPr>
            <p:cNvSpPr txBox="1">
              <a:spLocks noChangeArrowheads="1"/>
            </p:cNvSpPr>
            <p:nvPr/>
          </p:nvSpPr>
          <p:spPr bwMode="auto">
            <a:xfrm rot="2739314">
              <a:off x="8684958" y="6768355"/>
              <a:ext cx="552788" cy="107722"/>
            </a:xfrm>
            <a:prstGeom prst="rect">
              <a:avLst/>
            </a:prstGeom>
            <a:grpFill/>
            <a:ln>
              <a:noFill/>
            </a:ln>
            <a:extLst/>
          </p:spPr>
          <p:txBody>
            <a:bodyPr wrap="square" lIns="0" tIns="0" rIns="0" bIns="0">
              <a:spAutoFit/>
            </a:bodyPr>
            <a:lstStyle/>
            <a:p>
              <a:r>
                <a:rPr lang="en-US" altLang="zh-CN" sz="700" dirty="0"/>
                <a:t>Independent</a:t>
              </a:r>
            </a:p>
          </p:txBody>
        </p:sp>
        <p:sp>
          <p:nvSpPr>
            <p:cNvPr id="45" name="TextBox 3">
              <a:extLst>
                <a:ext uri="{FF2B5EF4-FFF2-40B4-BE49-F238E27FC236}">
                  <a16:creationId xmlns:a16="http://schemas.microsoft.com/office/drawing/2014/main" id="{5EE129CE-C12D-4AAC-9049-412788677AB7}"/>
                </a:ext>
              </a:extLst>
            </p:cNvPr>
            <p:cNvSpPr txBox="1">
              <a:spLocks noChangeArrowheads="1"/>
            </p:cNvSpPr>
            <p:nvPr/>
          </p:nvSpPr>
          <p:spPr bwMode="auto">
            <a:xfrm rot="2700000">
              <a:off x="8506700" y="6761220"/>
              <a:ext cx="599175" cy="215444"/>
            </a:xfrm>
            <a:prstGeom prst="rect">
              <a:avLst/>
            </a:prstGeom>
            <a:grpFill/>
            <a:ln>
              <a:noFill/>
            </a:ln>
            <a:extLst/>
          </p:spPr>
          <p:txBody>
            <a:bodyPr wrap="square" lIns="0" tIns="0" rIns="0" bIns="0">
              <a:spAutoFit/>
            </a:bodyPr>
            <a:lstStyle/>
            <a:p>
              <a:r>
                <a:rPr lang="en-US" altLang="zh-CN" sz="700" dirty="0"/>
                <a:t>Technology introduction</a:t>
              </a:r>
            </a:p>
          </p:txBody>
        </p:sp>
        <p:sp>
          <p:nvSpPr>
            <p:cNvPr id="46" name="TextBox 3">
              <a:extLst>
                <a:ext uri="{FF2B5EF4-FFF2-40B4-BE49-F238E27FC236}">
                  <a16:creationId xmlns:a16="http://schemas.microsoft.com/office/drawing/2014/main" id="{7DB6C2CD-C4A2-465A-A4E1-FB5B888FEEF5}"/>
                </a:ext>
              </a:extLst>
            </p:cNvPr>
            <p:cNvSpPr txBox="1">
              <a:spLocks noChangeArrowheads="1"/>
            </p:cNvSpPr>
            <p:nvPr/>
          </p:nvSpPr>
          <p:spPr bwMode="auto">
            <a:xfrm rot="2700000">
              <a:off x="8292656" y="6790401"/>
              <a:ext cx="603394" cy="107722"/>
            </a:xfrm>
            <a:prstGeom prst="rect">
              <a:avLst/>
            </a:prstGeom>
            <a:grpFill/>
            <a:ln>
              <a:noFill/>
            </a:ln>
            <a:extLst/>
          </p:spPr>
          <p:txBody>
            <a:bodyPr wrap="square" lIns="0" tIns="0" rIns="0" bIns="0">
              <a:spAutoFit/>
            </a:bodyPr>
            <a:lstStyle/>
            <a:p>
              <a:r>
                <a:rPr lang="en-US" altLang="zh-CN" sz="700" dirty="0"/>
                <a:t>Commissioned</a:t>
              </a:r>
            </a:p>
          </p:txBody>
        </p:sp>
        <p:sp>
          <p:nvSpPr>
            <p:cNvPr id="47" name="TextBox 3">
              <a:extLst>
                <a:ext uri="{FF2B5EF4-FFF2-40B4-BE49-F238E27FC236}">
                  <a16:creationId xmlns:a16="http://schemas.microsoft.com/office/drawing/2014/main" id="{844DF1A8-8621-47A0-9F09-59DA40019F90}"/>
                </a:ext>
              </a:extLst>
            </p:cNvPr>
            <p:cNvSpPr txBox="1">
              <a:spLocks noChangeArrowheads="1"/>
            </p:cNvSpPr>
            <p:nvPr/>
          </p:nvSpPr>
          <p:spPr bwMode="auto">
            <a:xfrm rot="2700000">
              <a:off x="8170350" y="6714394"/>
              <a:ext cx="415657" cy="107722"/>
            </a:xfrm>
            <a:prstGeom prst="rect">
              <a:avLst/>
            </a:prstGeom>
            <a:grpFill/>
            <a:ln>
              <a:noFill/>
            </a:ln>
            <a:extLst/>
          </p:spPr>
          <p:txBody>
            <a:bodyPr wrap="square" lIns="0" tIns="0" rIns="0" bIns="0">
              <a:spAutoFit/>
            </a:bodyPr>
            <a:lstStyle/>
            <a:p>
              <a:r>
                <a:rPr lang="en-US" altLang="zh-CN" sz="700" dirty="0"/>
                <a:t>Imitation</a:t>
              </a:r>
              <a:endParaRPr lang="zh-CN" altLang="en-US" sz="700" dirty="0"/>
            </a:p>
          </p:txBody>
        </p:sp>
        <p:sp>
          <p:nvSpPr>
            <p:cNvPr id="48" name="TextBox 3">
              <a:extLst>
                <a:ext uri="{FF2B5EF4-FFF2-40B4-BE49-F238E27FC236}">
                  <a16:creationId xmlns:a16="http://schemas.microsoft.com/office/drawing/2014/main" id="{93E05A9B-C380-4032-9864-405510E01158}"/>
                </a:ext>
              </a:extLst>
            </p:cNvPr>
            <p:cNvSpPr txBox="1">
              <a:spLocks noChangeArrowheads="1"/>
            </p:cNvSpPr>
            <p:nvPr/>
          </p:nvSpPr>
          <p:spPr bwMode="auto">
            <a:xfrm rot="2700000">
              <a:off x="7991924" y="6818451"/>
              <a:ext cx="681722" cy="107722"/>
            </a:xfrm>
            <a:prstGeom prst="rect">
              <a:avLst/>
            </a:prstGeom>
            <a:grpFill/>
            <a:ln>
              <a:noFill/>
            </a:ln>
            <a:extLst/>
          </p:spPr>
          <p:txBody>
            <a:bodyPr wrap="square" lIns="0" tIns="0" rIns="0" bIns="0">
              <a:spAutoFit/>
            </a:bodyPr>
            <a:lstStyle/>
            <a:p>
              <a:pPr algn="ctr"/>
              <a:r>
                <a:rPr lang="en-US" altLang="zh-CN" sz="700" dirty="0"/>
                <a:t>R&amp;D cooperation</a:t>
              </a:r>
              <a:endParaRPr lang="zh-CN" altLang="en-US" sz="700" dirty="0"/>
            </a:p>
          </p:txBody>
        </p:sp>
        <p:sp>
          <p:nvSpPr>
            <p:cNvPr id="49" name="TextBox 3">
              <a:extLst>
                <a:ext uri="{FF2B5EF4-FFF2-40B4-BE49-F238E27FC236}">
                  <a16:creationId xmlns:a16="http://schemas.microsoft.com/office/drawing/2014/main" id="{64670DA3-B51E-410E-A9E8-968BB151EC9B}"/>
                </a:ext>
              </a:extLst>
            </p:cNvPr>
            <p:cNvSpPr txBox="1">
              <a:spLocks noChangeArrowheads="1"/>
            </p:cNvSpPr>
            <p:nvPr/>
          </p:nvSpPr>
          <p:spPr bwMode="auto">
            <a:xfrm rot="2739314">
              <a:off x="5366303" y="6751754"/>
              <a:ext cx="552788" cy="107722"/>
            </a:xfrm>
            <a:prstGeom prst="rect">
              <a:avLst/>
            </a:prstGeom>
            <a:grpFill/>
            <a:ln>
              <a:noFill/>
            </a:ln>
            <a:extLst/>
          </p:spPr>
          <p:txBody>
            <a:bodyPr wrap="square" lIns="0" tIns="0" rIns="0" bIns="0">
              <a:spAutoFit/>
            </a:bodyPr>
            <a:lstStyle/>
            <a:p>
              <a:r>
                <a:rPr lang="en-US" altLang="zh-CN" sz="700" dirty="0"/>
                <a:t>Independent</a:t>
              </a:r>
            </a:p>
          </p:txBody>
        </p:sp>
        <p:sp>
          <p:nvSpPr>
            <p:cNvPr id="50" name="TextBox 3">
              <a:extLst>
                <a:ext uri="{FF2B5EF4-FFF2-40B4-BE49-F238E27FC236}">
                  <a16:creationId xmlns:a16="http://schemas.microsoft.com/office/drawing/2014/main" id="{8F80C1ED-AFE0-4F09-A4D8-57BF03BC6809}"/>
                </a:ext>
              </a:extLst>
            </p:cNvPr>
            <p:cNvSpPr txBox="1">
              <a:spLocks noChangeArrowheads="1"/>
            </p:cNvSpPr>
            <p:nvPr/>
          </p:nvSpPr>
          <p:spPr bwMode="auto">
            <a:xfrm rot="2700000">
              <a:off x="5188045" y="6744619"/>
              <a:ext cx="599175" cy="215444"/>
            </a:xfrm>
            <a:prstGeom prst="rect">
              <a:avLst/>
            </a:prstGeom>
            <a:grpFill/>
            <a:ln>
              <a:noFill/>
            </a:ln>
            <a:extLst/>
          </p:spPr>
          <p:txBody>
            <a:bodyPr wrap="square" lIns="0" tIns="0" rIns="0" bIns="0">
              <a:spAutoFit/>
            </a:bodyPr>
            <a:lstStyle/>
            <a:p>
              <a:r>
                <a:rPr lang="en-US" altLang="zh-CN" sz="700" dirty="0"/>
                <a:t>Technology introduction</a:t>
              </a:r>
            </a:p>
          </p:txBody>
        </p:sp>
        <p:sp>
          <p:nvSpPr>
            <p:cNvPr id="51" name="TextBox 3">
              <a:extLst>
                <a:ext uri="{FF2B5EF4-FFF2-40B4-BE49-F238E27FC236}">
                  <a16:creationId xmlns:a16="http://schemas.microsoft.com/office/drawing/2014/main" id="{95902675-CE2B-4212-B14F-DF0A28696CD1}"/>
                </a:ext>
              </a:extLst>
            </p:cNvPr>
            <p:cNvSpPr txBox="1">
              <a:spLocks noChangeArrowheads="1"/>
            </p:cNvSpPr>
            <p:nvPr/>
          </p:nvSpPr>
          <p:spPr bwMode="auto">
            <a:xfrm rot="2700000">
              <a:off x="4974001" y="6773800"/>
              <a:ext cx="603394" cy="107722"/>
            </a:xfrm>
            <a:prstGeom prst="rect">
              <a:avLst/>
            </a:prstGeom>
            <a:grpFill/>
            <a:ln>
              <a:noFill/>
            </a:ln>
            <a:extLst/>
          </p:spPr>
          <p:txBody>
            <a:bodyPr wrap="square" lIns="0" tIns="0" rIns="0" bIns="0">
              <a:spAutoFit/>
            </a:bodyPr>
            <a:lstStyle/>
            <a:p>
              <a:r>
                <a:rPr lang="en-US" altLang="zh-CN" sz="700" dirty="0"/>
                <a:t>Commissioned</a:t>
              </a:r>
            </a:p>
          </p:txBody>
        </p:sp>
        <p:sp>
          <p:nvSpPr>
            <p:cNvPr id="52" name="TextBox 3">
              <a:extLst>
                <a:ext uri="{FF2B5EF4-FFF2-40B4-BE49-F238E27FC236}">
                  <a16:creationId xmlns:a16="http://schemas.microsoft.com/office/drawing/2014/main" id="{5457A1AC-BFC4-487B-8013-8A777EB64283}"/>
                </a:ext>
              </a:extLst>
            </p:cNvPr>
            <p:cNvSpPr txBox="1">
              <a:spLocks noChangeArrowheads="1"/>
            </p:cNvSpPr>
            <p:nvPr/>
          </p:nvSpPr>
          <p:spPr bwMode="auto">
            <a:xfrm rot="2700000">
              <a:off x="4851695" y="6697793"/>
              <a:ext cx="415657" cy="107722"/>
            </a:xfrm>
            <a:prstGeom prst="rect">
              <a:avLst/>
            </a:prstGeom>
            <a:grpFill/>
            <a:ln>
              <a:noFill/>
            </a:ln>
            <a:extLst/>
          </p:spPr>
          <p:txBody>
            <a:bodyPr wrap="square" lIns="0" tIns="0" rIns="0" bIns="0">
              <a:spAutoFit/>
            </a:bodyPr>
            <a:lstStyle/>
            <a:p>
              <a:r>
                <a:rPr lang="en-US" altLang="zh-CN" sz="700" dirty="0"/>
                <a:t>Imitation</a:t>
              </a:r>
              <a:endParaRPr lang="zh-CN" altLang="en-US" sz="700" dirty="0"/>
            </a:p>
          </p:txBody>
        </p:sp>
        <p:sp>
          <p:nvSpPr>
            <p:cNvPr id="53" name="TextBox 3">
              <a:extLst>
                <a:ext uri="{FF2B5EF4-FFF2-40B4-BE49-F238E27FC236}">
                  <a16:creationId xmlns:a16="http://schemas.microsoft.com/office/drawing/2014/main" id="{2BCA726D-801A-4662-BBD8-6EEC4858FDCA}"/>
                </a:ext>
              </a:extLst>
            </p:cNvPr>
            <p:cNvSpPr txBox="1">
              <a:spLocks noChangeArrowheads="1"/>
            </p:cNvSpPr>
            <p:nvPr/>
          </p:nvSpPr>
          <p:spPr bwMode="auto">
            <a:xfrm rot="2700000">
              <a:off x="4658824" y="6785959"/>
              <a:ext cx="696522" cy="107722"/>
            </a:xfrm>
            <a:prstGeom prst="rect">
              <a:avLst/>
            </a:prstGeom>
            <a:grpFill/>
            <a:ln>
              <a:noFill/>
            </a:ln>
            <a:extLst/>
          </p:spPr>
          <p:txBody>
            <a:bodyPr wrap="square" lIns="0" tIns="0" rIns="0" bIns="0">
              <a:spAutoFit/>
            </a:bodyPr>
            <a:lstStyle/>
            <a:p>
              <a:pPr algn="ctr"/>
              <a:r>
                <a:rPr lang="en-US" altLang="zh-CN" sz="700" dirty="0"/>
                <a:t>R&amp;D cooperation</a:t>
              </a:r>
              <a:endParaRPr lang="zh-CN" altLang="en-US" sz="700" dirty="0"/>
            </a:p>
          </p:txBody>
        </p:sp>
        <p:sp>
          <p:nvSpPr>
            <p:cNvPr id="54" name="TextBox 3">
              <a:extLst>
                <a:ext uri="{FF2B5EF4-FFF2-40B4-BE49-F238E27FC236}">
                  <a16:creationId xmlns:a16="http://schemas.microsoft.com/office/drawing/2014/main" id="{237BB54B-820C-4829-B5D2-C7CD3143D478}"/>
                </a:ext>
              </a:extLst>
            </p:cNvPr>
            <p:cNvSpPr txBox="1">
              <a:spLocks noChangeArrowheads="1"/>
            </p:cNvSpPr>
            <p:nvPr/>
          </p:nvSpPr>
          <p:spPr bwMode="auto">
            <a:xfrm rot="2739314">
              <a:off x="6494049" y="6748381"/>
              <a:ext cx="552788" cy="107722"/>
            </a:xfrm>
            <a:prstGeom prst="rect">
              <a:avLst/>
            </a:prstGeom>
            <a:grpFill/>
            <a:ln>
              <a:noFill/>
            </a:ln>
            <a:extLst/>
          </p:spPr>
          <p:txBody>
            <a:bodyPr wrap="square" lIns="0" tIns="0" rIns="0" bIns="0">
              <a:spAutoFit/>
            </a:bodyPr>
            <a:lstStyle/>
            <a:p>
              <a:r>
                <a:rPr lang="en-US" altLang="zh-CN" sz="700" dirty="0"/>
                <a:t>Independent</a:t>
              </a:r>
            </a:p>
          </p:txBody>
        </p:sp>
        <p:sp>
          <p:nvSpPr>
            <p:cNvPr id="55" name="TextBox 3">
              <a:extLst>
                <a:ext uri="{FF2B5EF4-FFF2-40B4-BE49-F238E27FC236}">
                  <a16:creationId xmlns:a16="http://schemas.microsoft.com/office/drawing/2014/main" id="{58E10553-BAA7-4CA9-9620-BC99F9DE8E3F}"/>
                </a:ext>
              </a:extLst>
            </p:cNvPr>
            <p:cNvSpPr txBox="1">
              <a:spLocks noChangeArrowheads="1"/>
            </p:cNvSpPr>
            <p:nvPr/>
          </p:nvSpPr>
          <p:spPr bwMode="auto">
            <a:xfrm rot="2700000">
              <a:off x="6315791" y="6741246"/>
              <a:ext cx="599175" cy="215444"/>
            </a:xfrm>
            <a:prstGeom prst="rect">
              <a:avLst/>
            </a:prstGeom>
            <a:grpFill/>
            <a:ln>
              <a:noFill/>
            </a:ln>
            <a:extLst/>
          </p:spPr>
          <p:txBody>
            <a:bodyPr wrap="square" lIns="0" tIns="0" rIns="0" bIns="0">
              <a:spAutoFit/>
            </a:bodyPr>
            <a:lstStyle/>
            <a:p>
              <a:r>
                <a:rPr lang="en-US" altLang="zh-CN" sz="700" dirty="0"/>
                <a:t>Technology introduction</a:t>
              </a:r>
            </a:p>
          </p:txBody>
        </p:sp>
        <p:sp>
          <p:nvSpPr>
            <p:cNvPr id="56" name="TextBox 3">
              <a:extLst>
                <a:ext uri="{FF2B5EF4-FFF2-40B4-BE49-F238E27FC236}">
                  <a16:creationId xmlns:a16="http://schemas.microsoft.com/office/drawing/2014/main" id="{A5940129-A678-4435-98FC-69E567E56DD8}"/>
                </a:ext>
              </a:extLst>
            </p:cNvPr>
            <p:cNvSpPr txBox="1">
              <a:spLocks noChangeArrowheads="1"/>
            </p:cNvSpPr>
            <p:nvPr/>
          </p:nvSpPr>
          <p:spPr bwMode="auto">
            <a:xfrm rot="2700000">
              <a:off x="6101747" y="6770427"/>
              <a:ext cx="603394" cy="107722"/>
            </a:xfrm>
            <a:prstGeom prst="rect">
              <a:avLst/>
            </a:prstGeom>
            <a:grpFill/>
            <a:ln>
              <a:noFill/>
            </a:ln>
            <a:extLst/>
          </p:spPr>
          <p:txBody>
            <a:bodyPr wrap="square" lIns="0" tIns="0" rIns="0" bIns="0">
              <a:spAutoFit/>
            </a:bodyPr>
            <a:lstStyle/>
            <a:p>
              <a:r>
                <a:rPr lang="en-US" altLang="zh-CN" sz="700" dirty="0"/>
                <a:t>Commissioned</a:t>
              </a:r>
            </a:p>
          </p:txBody>
        </p:sp>
        <p:sp>
          <p:nvSpPr>
            <p:cNvPr id="57" name="TextBox 3">
              <a:extLst>
                <a:ext uri="{FF2B5EF4-FFF2-40B4-BE49-F238E27FC236}">
                  <a16:creationId xmlns:a16="http://schemas.microsoft.com/office/drawing/2014/main" id="{34517CB2-F156-47BC-8906-F7A1E099DD95}"/>
                </a:ext>
              </a:extLst>
            </p:cNvPr>
            <p:cNvSpPr txBox="1">
              <a:spLocks noChangeArrowheads="1"/>
            </p:cNvSpPr>
            <p:nvPr/>
          </p:nvSpPr>
          <p:spPr bwMode="auto">
            <a:xfrm rot="2700000">
              <a:off x="5979441" y="6694420"/>
              <a:ext cx="415657" cy="107722"/>
            </a:xfrm>
            <a:prstGeom prst="rect">
              <a:avLst/>
            </a:prstGeom>
            <a:grpFill/>
            <a:ln>
              <a:noFill/>
            </a:ln>
            <a:extLst/>
          </p:spPr>
          <p:txBody>
            <a:bodyPr wrap="square" lIns="0" tIns="0" rIns="0" bIns="0">
              <a:spAutoFit/>
            </a:bodyPr>
            <a:lstStyle/>
            <a:p>
              <a:r>
                <a:rPr lang="en-US" altLang="zh-CN" sz="700" dirty="0"/>
                <a:t>Imitation</a:t>
              </a:r>
              <a:endParaRPr lang="zh-CN" altLang="en-US" sz="700" dirty="0"/>
            </a:p>
          </p:txBody>
        </p:sp>
        <p:sp>
          <p:nvSpPr>
            <p:cNvPr id="58" name="TextBox 3">
              <a:extLst>
                <a:ext uri="{FF2B5EF4-FFF2-40B4-BE49-F238E27FC236}">
                  <a16:creationId xmlns:a16="http://schemas.microsoft.com/office/drawing/2014/main" id="{58A80DF2-A1E5-4F6D-AA60-09014C59E82C}"/>
                </a:ext>
              </a:extLst>
            </p:cNvPr>
            <p:cNvSpPr txBox="1">
              <a:spLocks noChangeArrowheads="1"/>
            </p:cNvSpPr>
            <p:nvPr/>
          </p:nvSpPr>
          <p:spPr bwMode="auto">
            <a:xfrm rot="2700000">
              <a:off x="5799820" y="6819996"/>
              <a:ext cx="706898" cy="107722"/>
            </a:xfrm>
            <a:prstGeom prst="rect">
              <a:avLst/>
            </a:prstGeom>
            <a:grpFill/>
            <a:ln>
              <a:noFill/>
            </a:ln>
            <a:extLst/>
          </p:spPr>
          <p:txBody>
            <a:bodyPr wrap="square" lIns="0" tIns="0" rIns="0" bIns="0">
              <a:spAutoFit/>
            </a:bodyPr>
            <a:lstStyle/>
            <a:p>
              <a:pPr algn="ctr"/>
              <a:r>
                <a:rPr lang="en-US" altLang="zh-CN" sz="700" dirty="0"/>
                <a:t>R&amp;D cooperation</a:t>
              </a:r>
              <a:endParaRPr lang="zh-CN" altLang="en-US" sz="700" dirty="0"/>
            </a:p>
          </p:txBody>
        </p:sp>
        <p:sp>
          <p:nvSpPr>
            <p:cNvPr id="59" name="TextBox 3">
              <a:extLst>
                <a:ext uri="{FF2B5EF4-FFF2-40B4-BE49-F238E27FC236}">
                  <a16:creationId xmlns:a16="http://schemas.microsoft.com/office/drawing/2014/main" id="{6E0B63A8-CD04-492F-87E5-4DD10DA602CE}"/>
                </a:ext>
              </a:extLst>
            </p:cNvPr>
            <p:cNvSpPr txBox="1">
              <a:spLocks noChangeArrowheads="1"/>
            </p:cNvSpPr>
            <p:nvPr/>
          </p:nvSpPr>
          <p:spPr bwMode="auto">
            <a:xfrm rot="2739314">
              <a:off x="7590851" y="6763913"/>
              <a:ext cx="552788" cy="107722"/>
            </a:xfrm>
            <a:prstGeom prst="rect">
              <a:avLst/>
            </a:prstGeom>
            <a:grpFill/>
            <a:ln>
              <a:noFill/>
            </a:ln>
            <a:extLst/>
          </p:spPr>
          <p:txBody>
            <a:bodyPr wrap="square" lIns="0" tIns="0" rIns="0" bIns="0">
              <a:spAutoFit/>
            </a:bodyPr>
            <a:lstStyle/>
            <a:p>
              <a:r>
                <a:rPr lang="en-US" altLang="zh-CN" sz="700" dirty="0"/>
                <a:t>Independent</a:t>
              </a:r>
            </a:p>
          </p:txBody>
        </p:sp>
        <p:sp>
          <p:nvSpPr>
            <p:cNvPr id="60" name="TextBox 3">
              <a:extLst>
                <a:ext uri="{FF2B5EF4-FFF2-40B4-BE49-F238E27FC236}">
                  <a16:creationId xmlns:a16="http://schemas.microsoft.com/office/drawing/2014/main" id="{BC65F4FE-7A8A-4454-BD59-6DCF6F4C44A3}"/>
                </a:ext>
              </a:extLst>
            </p:cNvPr>
            <p:cNvSpPr txBox="1">
              <a:spLocks noChangeArrowheads="1"/>
            </p:cNvSpPr>
            <p:nvPr/>
          </p:nvSpPr>
          <p:spPr bwMode="auto">
            <a:xfrm rot="2700000">
              <a:off x="7412593" y="6756778"/>
              <a:ext cx="599175" cy="215444"/>
            </a:xfrm>
            <a:prstGeom prst="rect">
              <a:avLst/>
            </a:prstGeom>
            <a:grpFill/>
            <a:ln>
              <a:noFill/>
            </a:ln>
            <a:extLst/>
          </p:spPr>
          <p:txBody>
            <a:bodyPr wrap="square" lIns="0" tIns="0" rIns="0" bIns="0">
              <a:spAutoFit/>
            </a:bodyPr>
            <a:lstStyle/>
            <a:p>
              <a:r>
                <a:rPr lang="en-US" altLang="zh-CN" sz="700" dirty="0"/>
                <a:t>Technology introduction</a:t>
              </a:r>
            </a:p>
          </p:txBody>
        </p:sp>
        <p:sp>
          <p:nvSpPr>
            <p:cNvPr id="61" name="TextBox 3">
              <a:extLst>
                <a:ext uri="{FF2B5EF4-FFF2-40B4-BE49-F238E27FC236}">
                  <a16:creationId xmlns:a16="http://schemas.microsoft.com/office/drawing/2014/main" id="{05B03660-1C3E-4A26-A5FB-B3F04C2392F5}"/>
                </a:ext>
              </a:extLst>
            </p:cNvPr>
            <p:cNvSpPr txBox="1">
              <a:spLocks noChangeArrowheads="1"/>
            </p:cNvSpPr>
            <p:nvPr/>
          </p:nvSpPr>
          <p:spPr bwMode="auto">
            <a:xfrm rot="2700000">
              <a:off x="7198549" y="6785959"/>
              <a:ext cx="603394" cy="107722"/>
            </a:xfrm>
            <a:prstGeom prst="rect">
              <a:avLst/>
            </a:prstGeom>
            <a:grpFill/>
            <a:ln>
              <a:noFill/>
            </a:ln>
            <a:extLst/>
          </p:spPr>
          <p:txBody>
            <a:bodyPr wrap="square" lIns="0" tIns="0" rIns="0" bIns="0">
              <a:spAutoFit/>
            </a:bodyPr>
            <a:lstStyle/>
            <a:p>
              <a:r>
                <a:rPr lang="en-US" altLang="zh-CN" sz="700" dirty="0"/>
                <a:t>Commissioned</a:t>
              </a:r>
            </a:p>
          </p:txBody>
        </p:sp>
        <p:sp>
          <p:nvSpPr>
            <p:cNvPr id="62" name="TextBox 3">
              <a:extLst>
                <a:ext uri="{FF2B5EF4-FFF2-40B4-BE49-F238E27FC236}">
                  <a16:creationId xmlns:a16="http://schemas.microsoft.com/office/drawing/2014/main" id="{8D5BC777-3F9F-4DDB-93F7-45B5E50FF99A}"/>
                </a:ext>
              </a:extLst>
            </p:cNvPr>
            <p:cNvSpPr txBox="1">
              <a:spLocks noChangeArrowheads="1"/>
            </p:cNvSpPr>
            <p:nvPr/>
          </p:nvSpPr>
          <p:spPr bwMode="auto">
            <a:xfrm rot="2700000">
              <a:off x="7076243" y="6709952"/>
              <a:ext cx="415657" cy="107722"/>
            </a:xfrm>
            <a:prstGeom prst="rect">
              <a:avLst/>
            </a:prstGeom>
            <a:grpFill/>
            <a:ln>
              <a:noFill/>
            </a:ln>
            <a:extLst/>
          </p:spPr>
          <p:txBody>
            <a:bodyPr wrap="square" lIns="0" tIns="0" rIns="0" bIns="0">
              <a:spAutoFit/>
            </a:bodyPr>
            <a:lstStyle/>
            <a:p>
              <a:r>
                <a:rPr lang="en-US" altLang="zh-CN" sz="700" dirty="0"/>
                <a:t>Imitation</a:t>
              </a:r>
              <a:endParaRPr lang="zh-CN" altLang="en-US" sz="700" dirty="0"/>
            </a:p>
          </p:txBody>
        </p:sp>
        <p:sp>
          <p:nvSpPr>
            <p:cNvPr id="63" name="TextBox 3">
              <a:extLst>
                <a:ext uri="{FF2B5EF4-FFF2-40B4-BE49-F238E27FC236}">
                  <a16:creationId xmlns:a16="http://schemas.microsoft.com/office/drawing/2014/main" id="{742C43AB-18A3-47FD-8C6C-D686D8223916}"/>
                </a:ext>
              </a:extLst>
            </p:cNvPr>
            <p:cNvSpPr txBox="1">
              <a:spLocks noChangeArrowheads="1"/>
            </p:cNvSpPr>
            <p:nvPr/>
          </p:nvSpPr>
          <p:spPr bwMode="auto">
            <a:xfrm rot="2700000">
              <a:off x="6881711" y="6818452"/>
              <a:ext cx="704638" cy="107722"/>
            </a:xfrm>
            <a:prstGeom prst="rect">
              <a:avLst/>
            </a:prstGeom>
            <a:grpFill/>
            <a:ln>
              <a:noFill/>
            </a:ln>
            <a:extLst/>
          </p:spPr>
          <p:txBody>
            <a:bodyPr wrap="square" lIns="0" tIns="0" rIns="0" bIns="0">
              <a:spAutoFit/>
            </a:bodyPr>
            <a:lstStyle/>
            <a:p>
              <a:pPr algn="ctr"/>
              <a:r>
                <a:rPr lang="en-US" altLang="zh-CN" sz="700" dirty="0"/>
                <a:t>R&amp;D cooperation</a:t>
              </a:r>
              <a:endParaRPr lang="zh-CN" altLang="en-US" sz="700" dirty="0"/>
            </a:p>
          </p:txBody>
        </p:sp>
      </p:gr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7B347C3-D2FA-4274-B01D-F52D0ED6FD58}"/>
              </a:ext>
            </a:extLst>
          </p:cNvPr>
          <p:cNvGrpSpPr/>
          <p:nvPr/>
        </p:nvGrpSpPr>
        <p:grpSpPr>
          <a:xfrm>
            <a:off x="3599750" y="2859146"/>
            <a:ext cx="5508625" cy="4196228"/>
            <a:chOff x="3635375" y="3025396"/>
            <a:chExt cx="5508625" cy="4196228"/>
          </a:xfrm>
        </p:grpSpPr>
        <p:pic>
          <p:nvPicPr>
            <p:cNvPr id="62468" name="图片 4">
              <a:extLst>
                <a:ext uri="{FF2B5EF4-FFF2-40B4-BE49-F238E27FC236}">
                  <a16:creationId xmlns:a16="http://schemas.microsoft.com/office/drawing/2014/main" id="{F1C39C86-FE18-456B-89F3-8374E6EF0A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375" y="3025396"/>
              <a:ext cx="5508625" cy="397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4">
              <a:extLst>
                <a:ext uri="{FF2B5EF4-FFF2-40B4-BE49-F238E27FC236}">
                  <a16:creationId xmlns:a16="http://schemas.microsoft.com/office/drawing/2014/main" id="{595C94F4-5F48-4BFF-AF08-5C08EC418CB0}"/>
                </a:ext>
              </a:extLst>
            </p:cNvPr>
            <p:cNvSpPr txBox="1">
              <a:spLocks noChangeArrowheads="1"/>
            </p:cNvSpPr>
            <p:nvPr/>
          </p:nvSpPr>
          <p:spPr bwMode="auto">
            <a:xfrm>
              <a:off x="4279305" y="3131460"/>
              <a:ext cx="479425"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Construction</a:t>
              </a:r>
              <a:endParaRPr lang="zh-CN" altLang="en-US" sz="600" dirty="0"/>
            </a:p>
          </p:txBody>
        </p:sp>
        <p:sp>
          <p:nvSpPr>
            <p:cNvPr id="12" name="TextBox 5">
              <a:extLst>
                <a:ext uri="{FF2B5EF4-FFF2-40B4-BE49-F238E27FC236}">
                  <a16:creationId xmlns:a16="http://schemas.microsoft.com/office/drawing/2014/main" id="{0CD5C288-9050-4248-9763-549199E2AC12}"/>
                </a:ext>
              </a:extLst>
            </p:cNvPr>
            <p:cNvSpPr txBox="1">
              <a:spLocks noChangeArrowheads="1"/>
            </p:cNvSpPr>
            <p:nvPr/>
          </p:nvSpPr>
          <p:spPr bwMode="auto">
            <a:xfrm>
              <a:off x="8111355" y="3128763"/>
              <a:ext cx="506413" cy="111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Manufacturing</a:t>
              </a:r>
              <a:endParaRPr lang="zh-CN" altLang="en-US" sz="600" dirty="0"/>
            </a:p>
          </p:txBody>
        </p:sp>
        <p:sp>
          <p:nvSpPr>
            <p:cNvPr id="13" name="TextBox 7">
              <a:extLst>
                <a:ext uri="{FF2B5EF4-FFF2-40B4-BE49-F238E27FC236}">
                  <a16:creationId xmlns:a16="http://schemas.microsoft.com/office/drawing/2014/main" id="{0DCC1EE2-585F-48F7-BE45-745E6D026D6D}"/>
                </a:ext>
              </a:extLst>
            </p:cNvPr>
            <p:cNvSpPr txBox="1">
              <a:spLocks noChangeArrowheads="1"/>
            </p:cNvSpPr>
            <p:nvPr/>
          </p:nvSpPr>
          <p:spPr bwMode="auto">
            <a:xfrm>
              <a:off x="5388592" y="3129514"/>
              <a:ext cx="819150" cy="185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Agriculture, Forestry, Husbandry &amp; Fishery </a:t>
              </a:r>
            </a:p>
          </p:txBody>
        </p:sp>
        <p:sp>
          <p:nvSpPr>
            <p:cNvPr id="14" name="TextBox 8">
              <a:extLst>
                <a:ext uri="{FF2B5EF4-FFF2-40B4-BE49-F238E27FC236}">
                  <a16:creationId xmlns:a16="http://schemas.microsoft.com/office/drawing/2014/main" id="{7A19F775-69F6-43C8-BA8C-C9500E3B3A93}"/>
                </a:ext>
              </a:extLst>
            </p:cNvPr>
            <p:cNvSpPr txBox="1">
              <a:spLocks noChangeArrowheads="1"/>
            </p:cNvSpPr>
            <p:nvPr/>
          </p:nvSpPr>
          <p:spPr bwMode="auto">
            <a:xfrm>
              <a:off x="4199929" y="4780543"/>
              <a:ext cx="6381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Accommodation &amp; Catering</a:t>
              </a:r>
            </a:p>
          </p:txBody>
        </p:sp>
        <p:sp>
          <p:nvSpPr>
            <p:cNvPr id="15" name="TextBox 9">
              <a:extLst>
                <a:ext uri="{FF2B5EF4-FFF2-40B4-BE49-F238E27FC236}">
                  <a16:creationId xmlns:a16="http://schemas.microsoft.com/office/drawing/2014/main" id="{8C11BD48-15AE-4DD3-9542-137FA3B2B6E7}"/>
                </a:ext>
              </a:extLst>
            </p:cNvPr>
            <p:cNvSpPr txBox="1">
              <a:spLocks noChangeArrowheads="1"/>
            </p:cNvSpPr>
            <p:nvPr/>
          </p:nvSpPr>
          <p:spPr bwMode="auto">
            <a:xfrm>
              <a:off x="6692681" y="3128663"/>
              <a:ext cx="773113"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Wholesaling &amp; Retailing</a:t>
              </a:r>
            </a:p>
          </p:txBody>
        </p:sp>
        <p:sp>
          <p:nvSpPr>
            <p:cNvPr id="16" name="TextBox 10">
              <a:extLst>
                <a:ext uri="{FF2B5EF4-FFF2-40B4-BE49-F238E27FC236}">
                  <a16:creationId xmlns:a16="http://schemas.microsoft.com/office/drawing/2014/main" id="{79355453-3EF3-4230-BF8A-F0517E91AFDC}"/>
                </a:ext>
              </a:extLst>
            </p:cNvPr>
            <p:cNvSpPr txBox="1">
              <a:spLocks noChangeArrowheads="1"/>
            </p:cNvSpPr>
            <p:nvPr/>
          </p:nvSpPr>
          <p:spPr bwMode="auto">
            <a:xfrm>
              <a:off x="5383078" y="4783024"/>
              <a:ext cx="831697"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Leasing &amp; Business Services</a:t>
              </a:r>
            </a:p>
          </p:txBody>
        </p:sp>
        <p:sp>
          <p:nvSpPr>
            <p:cNvPr id="17" name="TextBox 11">
              <a:extLst>
                <a:ext uri="{FF2B5EF4-FFF2-40B4-BE49-F238E27FC236}">
                  <a16:creationId xmlns:a16="http://schemas.microsoft.com/office/drawing/2014/main" id="{CAFD08F0-1534-49C4-B5C9-B468AD06E97B}"/>
                </a:ext>
              </a:extLst>
            </p:cNvPr>
            <p:cNvSpPr txBox="1">
              <a:spLocks noChangeArrowheads="1"/>
            </p:cNvSpPr>
            <p:nvPr/>
          </p:nvSpPr>
          <p:spPr bwMode="auto">
            <a:xfrm>
              <a:off x="8031246" y="4794523"/>
              <a:ext cx="638175"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IT &amp; Software</a:t>
              </a:r>
            </a:p>
          </p:txBody>
        </p:sp>
        <p:sp>
          <p:nvSpPr>
            <p:cNvPr id="18" name="TextBox 12">
              <a:extLst>
                <a:ext uri="{FF2B5EF4-FFF2-40B4-BE49-F238E27FC236}">
                  <a16:creationId xmlns:a16="http://schemas.microsoft.com/office/drawing/2014/main" id="{62C97B44-ECB7-4EC8-8B5D-53DC640057D4}"/>
                </a:ext>
              </a:extLst>
            </p:cNvPr>
            <p:cNvSpPr txBox="1">
              <a:spLocks noChangeArrowheads="1"/>
            </p:cNvSpPr>
            <p:nvPr/>
          </p:nvSpPr>
          <p:spPr bwMode="auto">
            <a:xfrm>
              <a:off x="6690152" y="4782121"/>
              <a:ext cx="776288"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Transportation, Warehousing &amp; Postal </a:t>
              </a:r>
            </a:p>
          </p:txBody>
        </p:sp>
        <p:sp>
          <p:nvSpPr>
            <p:cNvPr id="28" name="Rectangle 27">
              <a:extLst>
                <a:ext uri="{FF2B5EF4-FFF2-40B4-BE49-F238E27FC236}">
                  <a16:creationId xmlns:a16="http://schemas.microsoft.com/office/drawing/2014/main" id="{676479D3-9552-4859-B1BD-1CD2ED9643C1}"/>
                </a:ext>
              </a:extLst>
            </p:cNvPr>
            <p:cNvSpPr/>
            <p:nvPr/>
          </p:nvSpPr>
          <p:spPr>
            <a:xfrm>
              <a:off x="3966509" y="6338508"/>
              <a:ext cx="5069987" cy="660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3">
              <a:extLst>
                <a:ext uri="{FF2B5EF4-FFF2-40B4-BE49-F238E27FC236}">
                  <a16:creationId xmlns:a16="http://schemas.microsoft.com/office/drawing/2014/main" id="{B83A3619-9F96-4B47-9BF3-7CD3444B0626}"/>
                </a:ext>
              </a:extLst>
            </p:cNvPr>
            <p:cNvSpPr txBox="1">
              <a:spLocks noChangeArrowheads="1"/>
            </p:cNvSpPr>
            <p:nvPr/>
          </p:nvSpPr>
          <p:spPr bwMode="auto">
            <a:xfrm rot="2700000">
              <a:off x="8650270" y="6428334"/>
              <a:ext cx="497233" cy="215444"/>
            </a:xfrm>
            <a:prstGeom prst="rect">
              <a:avLst/>
            </a:prstGeom>
            <a:noFill/>
            <a:ln>
              <a:noFill/>
            </a:ln>
            <a:extLst/>
          </p:spPr>
          <p:txBody>
            <a:bodyPr wrap="square" lIns="0" tIns="0" rIns="0" bIns="0">
              <a:spAutoFit/>
            </a:bodyPr>
            <a:lstStyle/>
            <a:p>
              <a:r>
                <a:rPr lang="en-US" altLang="zh-CN" sz="700" dirty="0"/>
                <a:t>Government support</a:t>
              </a:r>
              <a:endParaRPr lang="zh-CN" altLang="en-US" sz="700" dirty="0"/>
            </a:p>
          </p:txBody>
        </p:sp>
        <p:sp>
          <p:nvSpPr>
            <p:cNvPr id="30" name="TextBox 3">
              <a:extLst>
                <a:ext uri="{FF2B5EF4-FFF2-40B4-BE49-F238E27FC236}">
                  <a16:creationId xmlns:a16="http://schemas.microsoft.com/office/drawing/2014/main" id="{37054EDA-CE9D-4FBA-A885-D51255F15F31}"/>
                </a:ext>
              </a:extLst>
            </p:cNvPr>
            <p:cNvSpPr txBox="1">
              <a:spLocks noChangeArrowheads="1"/>
            </p:cNvSpPr>
            <p:nvPr/>
          </p:nvSpPr>
          <p:spPr bwMode="auto">
            <a:xfrm rot="2700000">
              <a:off x="8384727" y="6531618"/>
              <a:ext cx="702314" cy="107722"/>
            </a:xfrm>
            <a:prstGeom prst="rect">
              <a:avLst/>
            </a:prstGeom>
            <a:noFill/>
            <a:ln>
              <a:noFill/>
            </a:ln>
            <a:extLst/>
          </p:spPr>
          <p:txBody>
            <a:bodyPr wrap="square" lIns="0" tIns="0" rIns="0" bIns="0">
              <a:spAutoFit/>
            </a:bodyPr>
            <a:lstStyle/>
            <a:p>
              <a:r>
                <a:rPr lang="en-US" altLang="zh-CN" sz="700" dirty="0"/>
                <a:t>Innovative people</a:t>
              </a:r>
              <a:endParaRPr lang="zh-CN" altLang="en-US" sz="700" dirty="0"/>
            </a:p>
          </p:txBody>
        </p:sp>
        <p:sp>
          <p:nvSpPr>
            <p:cNvPr id="31" name="TextBox 3">
              <a:extLst>
                <a:ext uri="{FF2B5EF4-FFF2-40B4-BE49-F238E27FC236}">
                  <a16:creationId xmlns:a16="http://schemas.microsoft.com/office/drawing/2014/main" id="{DECE7374-3DEE-4449-879B-8B993E04AE06}"/>
                </a:ext>
              </a:extLst>
            </p:cNvPr>
            <p:cNvSpPr txBox="1">
              <a:spLocks noChangeArrowheads="1"/>
            </p:cNvSpPr>
            <p:nvPr/>
          </p:nvSpPr>
          <p:spPr bwMode="auto">
            <a:xfrm rot="2700000">
              <a:off x="8223489" y="6537308"/>
              <a:ext cx="702314" cy="107722"/>
            </a:xfrm>
            <a:prstGeom prst="rect">
              <a:avLst/>
            </a:prstGeom>
            <a:noFill/>
            <a:ln>
              <a:noFill/>
            </a:ln>
            <a:extLst/>
          </p:spPr>
          <p:txBody>
            <a:bodyPr wrap="square" lIns="0" tIns="0" rIns="0" bIns="0">
              <a:spAutoFit/>
            </a:bodyPr>
            <a:lstStyle/>
            <a:p>
              <a:r>
                <a:rPr lang="en-US" altLang="zh-CN" sz="700" dirty="0"/>
                <a:t>Incentive scheme</a:t>
              </a:r>
              <a:endParaRPr lang="zh-CN" altLang="en-US" sz="700" dirty="0"/>
            </a:p>
          </p:txBody>
        </p:sp>
        <p:sp>
          <p:nvSpPr>
            <p:cNvPr id="32" name="TextBox 3">
              <a:extLst>
                <a:ext uri="{FF2B5EF4-FFF2-40B4-BE49-F238E27FC236}">
                  <a16:creationId xmlns:a16="http://schemas.microsoft.com/office/drawing/2014/main" id="{EFE576E3-F41E-486E-BD65-EB531C034F44}"/>
                </a:ext>
              </a:extLst>
            </p:cNvPr>
            <p:cNvSpPr txBox="1">
              <a:spLocks noChangeArrowheads="1"/>
            </p:cNvSpPr>
            <p:nvPr/>
          </p:nvSpPr>
          <p:spPr bwMode="auto">
            <a:xfrm rot="2700000">
              <a:off x="7970181" y="6647019"/>
              <a:ext cx="1033458" cy="107722"/>
            </a:xfrm>
            <a:prstGeom prst="rect">
              <a:avLst/>
            </a:prstGeom>
            <a:noFill/>
            <a:ln>
              <a:noFill/>
            </a:ln>
            <a:extLst/>
          </p:spPr>
          <p:txBody>
            <a:bodyPr wrap="square" lIns="0" tIns="0" rIns="0" bIns="0">
              <a:spAutoFit/>
            </a:bodyPr>
            <a:lstStyle/>
            <a:p>
              <a:r>
                <a:rPr lang="en-US" altLang="zh-CN" sz="700" dirty="0"/>
                <a:t>Strong financial support </a:t>
              </a:r>
              <a:endParaRPr lang="zh-CN" altLang="en-US" sz="700" dirty="0"/>
            </a:p>
          </p:txBody>
        </p:sp>
        <p:sp>
          <p:nvSpPr>
            <p:cNvPr id="33" name="TextBox 3">
              <a:extLst>
                <a:ext uri="{FF2B5EF4-FFF2-40B4-BE49-F238E27FC236}">
                  <a16:creationId xmlns:a16="http://schemas.microsoft.com/office/drawing/2014/main" id="{01D9AC77-867A-44FB-82B2-86233F3B1673}"/>
                </a:ext>
              </a:extLst>
            </p:cNvPr>
            <p:cNvSpPr txBox="1">
              <a:spLocks noChangeArrowheads="1"/>
            </p:cNvSpPr>
            <p:nvPr/>
          </p:nvSpPr>
          <p:spPr bwMode="auto">
            <a:xfrm rot="2700000">
              <a:off x="7783590" y="6587159"/>
              <a:ext cx="859409" cy="107722"/>
            </a:xfrm>
            <a:prstGeom prst="rect">
              <a:avLst/>
            </a:prstGeom>
            <a:noFill/>
            <a:ln>
              <a:noFill/>
            </a:ln>
            <a:extLst/>
          </p:spPr>
          <p:txBody>
            <a:bodyPr wrap="square" lIns="0" tIns="0" rIns="0" bIns="0">
              <a:spAutoFit/>
            </a:bodyPr>
            <a:lstStyle/>
            <a:p>
              <a:r>
                <a:rPr lang="en-US" altLang="zh-CN" sz="700" dirty="0"/>
                <a:t>Innovation culture</a:t>
              </a:r>
              <a:endParaRPr lang="zh-CN" altLang="en-US" sz="700" dirty="0"/>
            </a:p>
          </p:txBody>
        </p:sp>
        <p:sp>
          <p:nvSpPr>
            <p:cNvPr id="34" name="TextBox 3">
              <a:extLst>
                <a:ext uri="{FF2B5EF4-FFF2-40B4-BE49-F238E27FC236}">
                  <a16:creationId xmlns:a16="http://schemas.microsoft.com/office/drawing/2014/main" id="{52064058-7096-4A80-964E-7413FC4EA3AF}"/>
                </a:ext>
              </a:extLst>
            </p:cNvPr>
            <p:cNvSpPr txBox="1">
              <a:spLocks noChangeArrowheads="1"/>
            </p:cNvSpPr>
            <p:nvPr/>
          </p:nvSpPr>
          <p:spPr bwMode="auto">
            <a:xfrm rot="2700000">
              <a:off x="4820887" y="6426658"/>
              <a:ext cx="497233" cy="215444"/>
            </a:xfrm>
            <a:prstGeom prst="rect">
              <a:avLst/>
            </a:prstGeom>
            <a:noFill/>
            <a:ln>
              <a:noFill/>
            </a:ln>
            <a:extLst/>
          </p:spPr>
          <p:txBody>
            <a:bodyPr wrap="square" lIns="0" tIns="0" rIns="0" bIns="0">
              <a:spAutoFit/>
            </a:bodyPr>
            <a:lstStyle/>
            <a:p>
              <a:r>
                <a:rPr lang="en-US" altLang="zh-CN" sz="700" dirty="0"/>
                <a:t>Government support</a:t>
              </a:r>
              <a:endParaRPr lang="zh-CN" altLang="en-US" sz="700" dirty="0"/>
            </a:p>
          </p:txBody>
        </p:sp>
        <p:sp>
          <p:nvSpPr>
            <p:cNvPr id="35" name="TextBox 3">
              <a:extLst>
                <a:ext uri="{FF2B5EF4-FFF2-40B4-BE49-F238E27FC236}">
                  <a16:creationId xmlns:a16="http://schemas.microsoft.com/office/drawing/2014/main" id="{F59ED91B-D883-4581-9924-0A5DDAA86D1C}"/>
                </a:ext>
              </a:extLst>
            </p:cNvPr>
            <p:cNvSpPr txBox="1">
              <a:spLocks noChangeArrowheads="1"/>
            </p:cNvSpPr>
            <p:nvPr/>
          </p:nvSpPr>
          <p:spPr bwMode="auto">
            <a:xfrm rot="2700000">
              <a:off x="4555344" y="6529942"/>
              <a:ext cx="702314" cy="107722"/>
            </a:xfrm>
            <a:prstGeom prst="rect">
              <a:avLst/>
            </a:prstGeom>
            <a:noFill/>
            <a:ln>
              <a:noFill/>
            </a:ln>
            <a:extLst/>
          </p:spPr>
          <p:txBody>
            <a:bodyPr wrap="square" lIns="0" tIns="0" rIns="0" bIns="0">
              <a:spAutoFit/>
            </a:bodyPr>
            <a:lstStyle/>
            <a:p>
              <a:r>
                <a:rPr lang="en-US" altLang="zh-CN" sz="700" dirty="0"/>
                <a:t>Innovative people</a:t>
              </a:r>
              <a:endParaRPr lang="zh-CN" altLang="en-US" sz="700" dirty="0"/>
            </a:p>
          </p:txBody>
        </p:sp>
        <p:sp>
          <p:nvSpPr>
            <p:cNvPr id="36" name="TextBox 3">
              <a:extLst>
                <a:ext uri="{FF2B5EF4-FFF2-40B4-BE49-F238E27FC236}">
                  <a16:creationId xmlns:a16="http://schemas.microsoft.com/office/drawing/2014/main" id="{0F8D64F5-6397-479A-B404-535CC725733F}"/>
                </a:ext>
              </a:extLst>
            </p:cNvPr>
            <p:cNvSpPr txBox="1">
              <a:spLocks noChangeArrowheads="1"/>
            </p:cNvSpPr>
            <p:nvPr/>
          </p:nvSpPr>
          <p:spPr bwMode="auto">
            <a:xfrm rot="2700000">
              <a:off x="4394106" y="6535632"/>
              <a:ext cx="702314" cy="107722"/>
            </a:xfrm>
            <a:prstGeom prst="rect">
              <a:avLst/>
            </a:prstGeom>
            <a:noFill/>
            <a:ln>
              <a:noFill/>
            </a:ln>
            <a:extLst/>
          </p:spPr>
          <p:txBody>
            <a:bodyPr wrap="square" lIns="0" tIns="0" rIns="0" bIns="0">
              <a:spAutoFit/>
            </a:bodyPr>
            <a:lstStyle/>
            <a:p>
              <a:r>
                <a:rPr lang="en-US" altLang="zh-CN" sz="700" dirty="0"/>
                <a:t>Incentive scheme</a:t>
              </a:r>
              <a:endParaRPr lang="zh-CN" altLang="en-US" sz="700" dirty="0"/>
            </a:p>
          </p:txBody>
        </p:sp>
        <p:sp>
          <p:nvSpPr>
            <p:cNvPr id="37" name="TextBox 3">
              <a:extLst>
                <a:ext uri="{FF2B5EF4-FFF2-40B4-BE49-F238E27FC236}">
                  <a16:creationId xmlns:a16="http://schemas.microsoft.com/office/drawing/2014/main" id="{05C3AAC2-062B-40E0-AA91-6148BD8C06B5}"/>
                </a:ext>
              </a:extLst>
            </p:cNvPr>
            <p:cNvSpPr txBox="1">
              <a:spLocks noChangeArrowheads="1"/>
            </p:cNvSpPr>
            <p:nvPr/>
          </p:nvSpPr>
          <p:spPr bwMode="auto">
            <a:xfrm rot="2700000">
              <a:off x="4140798" y="6645343"/>
              <a:ext cx="1033458" cy="107722"/>
            </a:xfrm>
            <a:prstGeom prst="rect">
              <a:avLst/>
            </a:prstGeom>
            <a:noFill/>
            <a:ln>
              <a:noFill/>
            </a:ln>
            <a:extLst/>
          </p:spPr>
          <p:txBody>
            <a:bodyPr wrap="square" lIns="0" tIns="0" rIns="0" bIns="0">
              <a:spAutoFit/>
            </a:bodyPr>
            <a:lstStyle/>
            <a:p>
              <a:r>
                <a:rPr lang="en-US" altLang="zh-CN" sz="700" dirty="0"/>
                <a:t>Strong financial support </a:t>
              </a:r>
              <a:endParaRPr lang="zh-CN" altLang="en-US" sz="700" dirty="0"/>
            </a:p>
          </p:txBody>
        </p:sp>
        <p:sp>
          <p:nvSpPr>
            <p:cNvPr id="38" name="TextBox 3">
              <a:extLst>
                <a:ext uri="{FF2B5EF4-FFF2-40B4-BE49-F238E27FC236}">
                  <a16:creationId xmlns:a16="http://schemas.microsoft.com/office/drawing/2014/main" id="{BECDAD13-792C-4CD8-837A-F2E237402550}"/>
                </a:ext>
              </a:extLst>
            </p:cNvPr>
            <p:cNvSpPr txBox="1">
              <a:spLocks noChangeArrowheads="1"/>
            </p:cNvSpPr>
            <p:nvPr/>
          </p:nvSpPr>
          <p:spPr bwMode="auto">
            <a:xfrm rot="2700000">
              <a:off x="3954207" y="6585483"/>
              <a:ext cx="859409" cy="107722"/>
            </a:xfrm>
            <a:prstGeom prst="rect">
              <a:avLst/>
            </a:prstGeom>
            <a:noFill/>
            <a:ln>
              <a:noFill/>
            </a:ln>
            <a:extLst/>
          </p:spPr>
          <p:txBody>
            <a:bodyPr wrap="square" lIns="0" tIns="0" rIns="0" bIns="0">
              <a:spAutoFit/>
            </a:bodyPr>
            <a:lstStyle/>
            <a:p>
              <a:r>
                <a:rPr lang="en-US" altLang="zh-CN" sz="700" dirty="0"/>
                <a:t>Innovation culture</a:t>
              </a:r>
              <a:endParaRPr lang="zh-CN" altLang="en-US" sz="700" dirty="0"/>
            </a:p>
          </p:txBody>
        </p:sp>
        <p:sp>
          <p:nvSpPr>
            <p:cNvPr id="39" name="TextBox 3">
              <a:extLst>
                <a:ext uri="{FF2B5EF4-FFF2-40B4-BE49-F238E27FC236}">
                  <a16:creationId xmlns:a16="http://schemas.microsoft.com/office/drawing/2014/main" id="{C1E8FEA0-7E90-4FFD-BCA7-295FDBF9DDA6}"/>
                </a:ext>
              </a:extLst>
            </p:cNvPr>
            <p:cNvSpPr txBox="1">
              <a:spLocks noChangeArrowheads="1"/>
            </p:cNvSpPr>
            <p:nvPr/>
          </p:nvSpPr>
          <p:spPr bwMode="auto">
            <a:xfrm rot="2700000">
              <a:off x="7388345" y="6429289"/>
              <a:ext cx="497233" cy="215444"/>
            </a:xfrm>
            <a:prstGeom prst="rect">
              <a:avLst/>
            </a:prstGeom>
            <a:noFill/>
            <a:ln>
              <a:noFill/>
            </a:ln>
            <a:extLst/>
          </p:spPr>
          <p:txBody>
            <a:bodyPr wrap="square" lIns="0" tIns="0" rIns="0" bIns="0">
              <a:spAutoFit/>
            </a:bodyPr>
            <a:lstStyle/>
            <a:p>
              <a:r>
                <a:rPr lang="en-US" altLang="zh-CN" sz="700" dirty="0"/>
                <a:t>Government support</a:t>
              </a:r>
              <a:endParaRPr lang="zh-CN" altLang="en-US" sz="700" dirty="0"/>
            </a:p>
          </p:txBody>
        </p:sp>
        <p:sp>
          <p:nvSpPr>
            <p:cNvPr id="40" name="TextBox 3">
              <a:extLst>
                <a:ext uri="{FF2B5EF4-FFF2-40B4-BE49-F238E27FC236}">
                  <a16:creationId xmlns:a16="http://schemas.microsoft.com/office/drawing/2014/main" id="{13B19123-3D9B-4B16-9104-A356C600AEA9}"/>
                </a:ext>
              </a:extLst>
            </p:cNvPr>
            <p:cNvSpPr txBox="1">
              <a:spLocks noChangeArrowheads="1"/>
            </p:cNvSpPr>
            <p:nvPr/>
          </p:nvSpPr>
          <p:spPr bwMode="auto">
            <a:xfrm rot="2700000">
              <a:off x="7122802" y="6532573"/>
              <a:ext cx="702314" cy="107722"/>
            </a:xfrm>
            <a:prstGeom prst="rect">
              <a:avLst/>
            </a:prstGeom>
            <a:noFill/>
            <a:ln>
              <a:noFill/>
            </a:ln>
            <a:extLst/>
          </p:spPr>
          <p:txBody>
            <a:bodyPr wrap="square" lIns="0" tIns="0" rIns="0" bIns="0">
              <a:spAutoFit/>
            </a:bodyPr>
            <a:lstStyle/>
            <a:p>
              <a:r>
                <a:rPr lang="en-US" altLang="zh-CN" sz="700" dirty="0"/>
                <a:t>Innovative people</a:t>
              </a:r>
              <a:endParaRPr lang="zh-CN" altLang="en-US" sz="700" dirty="0"/>
            </a:p>
          </p:txBody>
        </p:sp>
        <p:sp>
          <p:nvSpPr>
            <p:cNvPr id="41" name="TextBox 3">
              <a:extLst>
                <a:ext uri="{FF2B5EF4-FFF2-40B4-BE49-F238E27FC236}">
                  <a16:creationId xmlns:a16="http://schemas.microsoft.com/office/drawing/2014/main" id="{6883ACF7-A5F8-4236-ADBE-69706706D76D}"/>
                </a:ext>
              </a:extLst>
            </p:cNvPr>
            <p:cNvSpPr txBox="1">
              <a:spLocks noChangeArrowheads="1"/>
            </p:cNvSpPr>
            <p:nvPr/>
          </p:nvSpPr>
          <p:spPr bwMode="auto">
            <a:xfrm rot="2700000">
              <a:off x="6961564" y="6538263"/>
              <a:ext cx="702314" cy="107722"/>
            </a:xfrm>
            <a:prstGeom prst="rect">
              <a:avLst/>
            </a:prstGeom>
            <a:noFill/>
            <a:ln>
              <a:noFill/>
            </a:ln>
            <a:extLst/>
          </p:spPr>
          <p:txBody>
            <a:bodyPr wrap="square" lIns="0" tIns="0" rIns="0" bIns="0">
              <a:spAutoFit/>
            </a:bodyPr>
            <a:lstStyle/>
            <a:p>
              <a:r>
                <a:rPr lang="en-US" altLang="zh-CN" sz="700" dirty="0"/>
                <a:t>Incentive scheme</a:t>
              </a:r>
              <a:endParaRPr lang="zh-CN" altLang="en-US" sz="700" dirty="0"/>
            </a:p>
          </p:txBody>
        </p:sp>
        <p:sp>
          <p:nvSpPr>
            <p:cNvPr id="42" name="TextBox 3">
              <a:extLst>
                <a:ext uri="{FF2B5EF4-FFF2-40B4-BE49-F238E27FC236}">
                  <a16:creationId xmlns:a16="http://schemas.microsoft.com/office/drawing/2014/main" id="{83D11FFA-932A-46AB-BC3B-4DED3D531FEA}"/>
                </a:ext>
              </a:extLst>
            </p:cNvPr>
            <p:cNvSpPr txBox="1">
              <a:spLocks noChangeArrowheads="1"/>
            </p:cNvSpPr>
            <p:nvPr/>
          </p:nvSpPr>
          <p:spPr bwMode="auto">
            <a:xfrm rot="2700000">
              <a:off x="6708256" y="6647974"/>
              <a:ext cx="1033458" cy="107722"/>
            </a:xfrm>
            <a:prstGeom prst="rect">
              <a:avLst/>
            </a:prstGeom>
            <a:noFill/>
            <a:ln>
              <a:noFill/>
            </a:ln>
            <a:extLst/>
          </p:spPr>
          <p:txBody>
            <a:bodyPr wrap="square" lIns="0" tIns="0" rIns="0" bIns="0">
              <a:spAutoFit/>
            </a:bodyPr>
            <a:lstStyle/>
            <a:p>
              <a:r>
                <a:rPr lang="en-US" altLang="zh-CN" sz="700" dirty="0"/>
                <a:t>Strong financial support </a:t>
              </a:r>
              <a:endParaRPr lang="zh-CN" altLang="en-US" sz="700" dirty="0"/>
            </a:p>
          </p:txBody>
        </p:sp>
        <p:sp>
          <p:nvSpPr>
            <p:cNvPr id="43" name="TextBox 3">
              <a:extLst>
                <a:ext uri="{FF2B5EF4-FFF2-40B4-BE49-F238E27FC236}">
                  <a16:creationId xmlns:a16="http://schemas.microsoft.com/office/drawing/2014/main" id="{F0CBFA81-5CDA-4791-9054-AA0D5813D3CA}"/>
                </a:ext>
              </a:extLst>
            </p:cNvPr>
            <p:cNvSpPr txBox="1">
              <a:spLocks noChangeArrowheads="1"/>
            </p:cNvSpPr>
            <p:nvPr/>
          </p:nvSpPr>
          <p:spPr bwMode="auto">
            <a:xfrm rot="2700000">
              <a:off x="6521665" y="6588114"/>
              <a:ext cx="859409" cy="107722"/>
            </a:xfrm>
            <a:prstGeom prst="rect">
              <a:avLst/>
            </a:prstGeom>
            <a:noFill/>
            <a:ln>
              <a:noFill/>
            </a:ln>
            <a:extLst/>
          </p:spPr>
          <p:txBody>
            <a:bodyPr wrap="square" lIns="0" tIns="0" rIns="0" bIns="0">
              <a:spAutoFit/>
            </a:bodyPr>
            <a:lstStyle/>
            <a:p>
              <a:r>
                <a:rPr lang="en-US" altLang="zh-CN" sz="700" dirty="0"/>
                <a:t>Innovation culture</a:t>
              </a:r>
              <a:endParaRPr lang="zh-CN" altLang="en-US" sz="700" dirty="0"/>
            </a:p>
          </p:txBody>
        </p:sp>
        <p:sp>
          <p:nvSpPr>
            <p:cNvPr id="44" name="TextBox 3">
              <a:extLst>
                <a:ext uri="{FF2B5EF4-FFF2-40B4-BE49-F238E27FC236}">
                  <a16:creationId xmlns:a16="http://schemas.microsoft.com/office/drawing/2014/main" id="{91B5D02D-48C9-4DD9-AC14-ACCA9397EF9B}"/>
                </a:ext>
              </a:extLst>
            </p:cNvPr>
            <p:cNvSpPr txBox="1">
              <a:spLocks noChangeArrowheads="1"/>
            </p:cNvSpPr>
            <p:nvPr/>
          </p:nvSpPr>
          <p:spPr bwMode="auto">
            <a:xfrm rot="2700000">
              <a:off x="6102633" y="6432349"/>
              <a:ext cx="497233" cy="215444"/>
            </a:xfrm>
            <a:prstGeom prst="rect">
              <a:avLst/>
            </a:prstGeom>
            <a:noFill/>
            <a:ln>
              <a:noFill/>
            </a:ln>
            <a:extLst/>
          </p:spPr>
          <p:txBody>
            <a:bodyPr wrap="square" lIns="0" tIns="0" rIns="0" bIns="0">
              <a:spAutoFit/>
            </a:bodyPr>
            <a:lstStyle/>
            <a:p>
              <a:r>
                <a:rPr lang="en-US" altLang="zh-CN" sz="700" dirty="0"/>
                <a:t>Government support</a:t>
              </a:r>
              <a:endParaRPr lang="zh-CN" altLang="en-US" sz="700" dirty="0"/>
            </a:p>
          </p:txBody>
        </p:sp>
        <p:sp>
          <p:nvSpPr>
            <p:cNvPr id="45" name="TextBox 3">
              <a:extLst>
                <a:ext uri="{FF2B5EF4-FFF2-40B4-BE49-F238E27FC236}">
                  <a16:creationId xmlns:a16="http://schemas.microsoft.com/office/drawing/2014/main" id="{F603BA76-24C6-4910-AF83-A3C9A282A0BD}"/>
                </a:ext>
              </a:extLst>
            </p:cNvPr>
            <p:cNvSpPr txBox="1">
              <a:spLocks noChangeArrowheads="1"/>
            </p:cNvSpPr>
            <p:nvPr/>
          </p:nvSpPr>
          <p:spPr bwMode="auto">
            <a:xfrm rot="2700000">
              <a:off x="5837090" y="6535633"/>
              <a:ext cx="702314" cy="107722"/>
            </a:xfrm>
            <a:prstGeom prst="rect">
              <a:avLst/>
            </a:prstGeom>
            <a:noFill/>
            <a:ln>
              <a:noFill/>
            </a:ln>
            <a:extLst/>
          </p:spPr>
          <p:txBody>
            <a:bodyPr wrap="square" lIns="0" tIns="0" rIns="0" bIns="0">
              <a:spAutoFit/>
            </a:bodyPr>
            <a:lstStyle/>
            <a:p>
              <a:r>
                <a:rPr lang="en-US" altLang="zh-CN" sz="700" dirty="0"/>
                <a:t>Innovative people</a:t>
              </a:r>
              <a:endParaRPr lang="zh-CN" altLang="en-US" sz="700" dirty="0"/>
            </a:p>
          </p:txBody>
        </p:sp>
        <p:sp>
          <p:nvSpPr>
            <p:cNvPr id="46" name="TextBox 3">
              <a:extLst>
                <a:ext uri="{FF2B5EF4-FFF2-40B4-BE49-F238E27FC236}">
                  <a16:creationId xmlns:a16="http://schemas.microsoft.com/office/drawing/2014/main" id="{9ED582B3-5CBD-415E-98DB-55F6380C3946}"/>
                </a:ext>
              </a:extLst>
            </p:cNvPr>
            <p:cNvSpPr txBox="1">
              <a:spLocks noChangeArrowheads="1"/>
            </p:cNvSpPr>
            <p:nvPr/>
          </p:nvSpPr>
          <p:spPr bwMode="auto">
            <a:xfrm rot="2700000">
              <a:off x="5675852" y="6541323"/>
              <a:ext cx="702314" cy="107722"/>
            </a:xfrm>
            <a:prstGeom prst="rect">
              <a:avLst/>
            </a:prstGeom>
            <a:noFill/>
            <a:ln>
              <a:noFill/>
            </a:ln>
            <a:extLst/>
          </p:spPr>
          <p:txBody>
            <a:bodyPr wrap="square" lIns="0" tIns="0" rIns="0" bIns="0">
              <a:spAutoFit/>
            </a:bodyPr>
            <a:lstStyle/>
            <a:p>
              <a:r>
                <a:rPr lang="en-US" altLang="zh-CN" sz="700" dirty="0"/>
                <a:t>Incentive scheme</a:t>
              </a:r>
              <a:endParaRPr lang="zh-CN" altLang="en-US" sz="700" dirty="0"/>
            </a:p>
          </p:txBody>
        </p:sp>
        <p:sp>
          <p:nvSpPr>
            <p:cNvPr id="47" name="TextBox 3">
              <a:extLst>
                <a:ext uri="{FF2B5EF4-FFF2-40B4-BE49-F238E27FC236}">
                  <a16:creationId xmlns:a16="http://schemas.microsoft.com/office/drawing/2014/main" id="{8461DC3E-7662-4C59-975A-38FEFB8F185C}"/>
                </a:ext>
              </a:extLst>
            </p:cNvPr>
            <p:cNvSpPr txBox="1">
              <a:spLocks noChangeArrowheads="1"/>
            </p:cNvSpPr>
            <p:nvPr/>
          </p:nvSpPr>
          <p:spPr bwMode="auto">
            <a:xfrm rot="2700000">
              <a:off x="5422544" y="6651034"/>
              <a:ext cx="1033458" cy="107722"/>
            </a:xfrm>
            <a:prstGeom prst="rect">
              <a:avLst/>
            </a:prstGeom>
            <a:noFill/>
            <a:ln>
              <a:noFill/>
            </a:ln>
            <a:extLst/>
          </p:spPr>
          <p:txBody>
            <a:bodyPr wrap="square" lIns="0" tIns="0" rIns="0" bIns="0">
              <a:spAutoFit/>
            </a:bodyPr>
            <a:lstStyle/>
            <a:p>
              <a:r>
                <a:rPr lang="en-US" altLang="zh-CN" sz="700" dirty="0"/>
                <a:t>Strong financial support </a:t>
              </a:r>
              <a:endParaRPr lang="zh-CN" altLang="en-US" sz="700" dirty="0"/>
            </a:p>
          </p:txBody>
        </p:sp>
        <p:sp>
          <p:nvSpPr>
            <p:cNvPr id="48" name="TextBox 3">
              <a:extLst>
                <a:ext uri="{FF2B5EF4-FFF2-40B4-BE49-F238E27FC236}">
                  <a16:creationId xmlns:a16="http://schemas.microsoft.com/office/drawing/2014/main" id="{FB8A76F0-D046-489D-81FC-A90F28CB776B}"/>
                </a:ext>
              </a:extLst>
            </p:cNvPr>
            <p:cNvSpPr txBox="1">
              <a:spLocks noChangeArrowheads="1"/>
            </p:cNvSpPr>
            <p:nvPr/>
          </p:nvSpPr>
          <p:spPr bwMode="auto">
            <a:xfrm rot="2700000">
              <a:off x="5235953" y="6591174"/>
              <a:ext cx="859409" cy="107722"/>
            </a:xfrm>
            <a:prstGeom prst="rect">
              <a:avLst/>
            </a:prstGeom>
            <a:noFill/>
            <a:ln>
              <a:noFill/>
            </a:ln>
            <a:extLst/>
          </p:spPr>
          <p:txBody>
            <a:bodyPr wrap="square" lIns="0" tIns="0" rIns="0" bIns="0">
              <a:spAutoFit/>
            </a:bodyPr>
            <a:lstStyle/>
            <a:p>
              <a:r>
                <a:rPr lang="en-US" altLang="zh-CN" sz="700" dirty="0"/>
                <a:t>Innovation culture</a:t>
              </a:r>
              <a:endParaRPr lang="zh-CN" altLang="en-US" sz="700" dirty="0"/>
            </a:p>
          </p:txBody>
        </p:sp>
      </p:grpSp>
      <p:sp>
        <p:nvSpPr>
          <p:cNvPr id="62466" name="内容占位符 2">
            <a:extLst>
              <a:ext uri="{FF2B5EF4-FFF2-40B4-BE49-F238E27FC236}">
                <a16:creationId xmlns:a16="http://schemas.microsoft.com/office/drawing/2014/main" id="{EA1D3646-98A1-422A-9F7F-11BB1F31B569}"/>
              </a:ext>
            </a:extLst>
          </p:cNvPr>
          <p:cNvSpPr>
            <a:spLocks noGrp="1"/>
          </p:cNvSpPr>
          <p:nvPr>
            <p:ph idx="1"/>
          </p:nvPr>
        </p:nvSpPr>
        <p:spPr>
          <a:xfrm>
            <a:off x="204775" y="154096"/>
            <a:ext cx="6622256" cy="576113"/>
          </a:xfrm>
        </p:spPr>
        <p:txBody>
          <a:bodyPr/>
          <a:lstStyle/>
          <a:p>
            <a:r>
              <a:rPr lang="en-US" altLang="zh-CN" dirty="0"/>
              <a:t>Drivers of innovation success</a:t>
            </a:r>
            <a:endParaRPr lang="zh-CN" altLang="en-US" dirty="0"/>
          </a:p>
        </p:txBody>
      </p:sp>
      <p:sp>
        <p:nvSpPr>
          <p:cNvPr id="62470" name="TextBox 6">
            <a:extLst>
              <a:ext uri="{FF2B5EF4-FFF2-40B4-BE49-F238E27FC236}">
                <a16:creationId xmlns:a16="http://schemas.microsoft.com/office/drawing/2014/main" id="{0B5DC5FE-F837-4ED2-B49F-C94DDD6C3887}"/>
              </a:ext>
            </a:extLst>
          </p:cNvPr>
          <p:cNvSpPr txBox="1">
            <a:spLocks noChangeArrowheads="1"/>
          </p:cNvSpPr>
          <p:nvPr/>
        </p:nvSpPr>
        <p:spPr bwMode="auto">
          <a:xfrm>
            <a:off x="6435563" y="550133"/>
            <a:ext cx="2445939" cy="92333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dirty="0"/>
              <a:t>Innovative People</a:t>
            </a:r>
          </a:p>
          <a:p>
            <a:r>
              <a:rPr lang="en-US" altLang="zh-CN" dirty="0"/>
              <a:t>Incentive scheme</a:t>
            </a:r>
          </a:p>
          <a:p>
            <a:r>
              <a:rPr lang="en-US" altLang="zh-CN" dirty="0"/>
              <a:t>Culture of innovation</a:t>
            </a:r>
            <a:endParaRPr lang="zh-CN" altLang="en-US" dirty="0"/>
          </a:p>
        </p:txBody>
      </p:sp>
      <p:grpSp>
        <p:nvGrpSpPr>
          <p:cNvPr id="2" name="Group 1">
            <a:extLst>
              <a:ext uri="{FF2B5EF4-FFF2-40B4-BE49-F238E27FC236}">
                <a16:creationId xmlns:a16="http://schemas.microsoft.com/office/drawing/2014/main" id="{44DCA68D-A276-4163-89E2-F3FB67C5356B}"/>
              </a:ext>
            </a:extLst>
          </p:cNvPr>
          <p:cNvGrpSpPr/>
          <p:nvPr/>
        </p:nvGrpSpPr>
        <p:grpSpPr>
          <a:xfrm>
            <a:off x="216024" y="764704"/>
            <a:ext cx="5940152" cy="2231926"/>
            <a:chOff x="0" y="836712"/>
            <a:chExt cx="5940152" cy="2231926"/>
          </a:xfrm>
        </p:grpSpPr>
        <p:graphicFrame>
          <p:nvGraphicFramePr>
            <p:cNvPr id="4" name="图表 3">
              <a:extLst>
                <a:ext uri="{FF2B5EF4-FFF2-40B4-BE49-F238E27FC236}">
                  <a16:creationId xmlns:a16="http://schemas.microsoft.com/office/drawing/2014/main" id="{26E4C2C1-B90A-4079-B731-12ECF4EE4C43}"/>
                </a:ext>
              </a:extLst>
            </p:cNvPr>
            <p:cNvGraphicFramePr/>
            <p:nvPr>
              <p:extLst>
                <p:ext uri="{D42A27DB-BD31-4B8C-83A1-F6EECF244321}">
                  <p14:modId xmlns:p14="http://schemas.microsoft.com/office/powerpoint/2010/main" val="3405233314"/>
                </p:ext>
              </p:extLst>
            </p:nvPr>
          </p:nvGraphicFramePr>
          <p:xfrm>
            <a:off x="0" y="836712"/>
            <a:ext cx="5940152" cy="2160240"/>
          </p:xfrm>
          <a:graphic>
            <a:graphicData uri="http://schemas.openxmlformats.org/drawingml/2006/chart">
              <c:chart xmlns:c="http://schemas.openxmlformats.org/drawingml/2006/chart" xmlns:r="http://schemas.openxmlformats.org/officeDocument/2006/relationships" r:id="rId4"/>
            </a:graphicData>
          </a:graphic>
        </p:graphicFrame>
        <p:sp>
          <p:nvSpPr>
            <p:cNvPr id="19" name="TextBox 3">
              <a:extLst>
                <a:ext uri="{FF2B5EF4-FFF2-40B4-BE49-F238E27FC236}">
                  <a16:creationId xmlns:a16="http://schemas.microsoft.com/office/drawing/2014/main" id="{7D7D6460-8AF4-41D4-A166-CD8D402F63DF}"/>
                </a:ext>
              </a:extLst>
            </p:cNvPr>
            <p:cNvSpPr txBox="1">
              <a:spLocks noChangeArrowheads="1"/>
            </p:cNvSpPr>
            <p:nvPr/>
          </p:nvSpPr>
          <p:spPr bwMode="auto">
            <a:xfrm>
              <a:off x="5313444" y="2185641"/>
              <a:ext cx="505151" cy="153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Micro</a:t>
              </a:r>
              <a:endParaRPr lang="zh-CN" altLang="en-US" sz="1000" dirty="0"/>
            </a:p>
          </p:txBody>
        </p:sp>
        <p:sp>
          <p:nvSpPr>
            <p:cNvPr id="20" name="TextBox 3">
              <a:extLst>
                <a:ext uri="{FF2B5EF4-FFF2-40B4-BE49-F238E27FC236}">
                  <a16:creationId xmlns:a16="http://schemas.microsoft.com/office/drawing/2014/main" id="{F23D85BD-CA0E-4483-B4AD-47FFC02F92B7}"/>
                </a:ext>
              </a:extLst>
            </p:cNvPr>
            <p:cNvSpPr txBox="1">
              <a:spLocks noChangeArrowheads="1"/>
            </p:cNvSpPr>
            <p:nvPr/>
          </p:nvSpPr>
          <p:spPr bwMode="auto">
            <a:xfrm>
              <a:off x="5309556" y="1485900"/>
              <a:ext cx="510582" cy="153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Large</a:t>
              </a:r>
              <a:endParaRPr lang="zh-CN" altLang="en-US" sz="1000" dirty="0"/>
            </a:p>
          </p:txBody>
        </p:sp>
        <p:sp>
          <p:nvSpPr>
            <p:cNvPr id="21" name="TextBox 3">
              <a:extLst>
                <a:ext uri="{FF2B5EF4-FFF2-40B4-BE49-F238E27FC236}">
                  <a16:creationId xmlns:a16="http://schemas.microsoft.com/office/drawing/2014/main" id="{15166F3E-4CA7-4014-B978-E7491CC5847B}"/>
                </a:ext>
              </a:extLst>
            </p:cNvPr>
            <p:cNvSpPr txBox="1">
              <a:spLocks noChangeArrowheads="1"/>
            </p:cNvSpPr>
            <p:nvPr/>
          </p:nvSpPr>
          <p:spPr bwMode="auto">
            <a:xfrm>
              <a:off x="5295407" y="1711896"/>
              <a:ext cx="601364" cy="153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Medium</a:t>
              </a:r>
              <a:endParaRPr lang="zh-CN" altLang="en-US" sz="1000" dirty="0"/>
            </a:p>
          </p:txBody>
        </p:sp>
        <p:sp>
          <p:nvSpPr>
            <p:cNvPr id="22" name="TextBox 3">
              <a:extLst>
                <a:ext uri="{FF2B5EF4-FFF2-40B4-BE49-F238E27FC236}">
                  <a16:creationId xmlns:a16="http://schemas.microsoft.com/office/drawing/2014/main" id="{5CE8BFE5-6958-450D-8322-43BEADDD6389}"/>
                </a:ext>
              </a:extLst>
            </p:cNvPr>
            <p:cNvSpPr txBox="1">
              <a:spLocks noChangeArrowheads="1"/>
            </p:cNvSpPr>
            <p:nvPr/>
          </p:nvSpPr>
          <p:spPr bwMode="auto">
            <a:xfrm>
              <a:off x="5314987" y="1953569"/>
              <a:ext cx="505151" cy="153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a:t>Small</a:t>
              </a:r>
              <a:endParaRPr lang="zh-CN" altLang="en-US" sz="1000" dirty="0"/>
            </a:p>
          </p:txBody>
        </p:sp>
        <p:sp>
          <p:nvSpPr>
            <p:cNvPr id="23" name="TextBox 3">
              <a:extLst>
                <a:ext uri="{FF2B5EF4-FFF2-40B4-BE49-F238E27FC236}">
                  <a16:creationId xmlns:a16="http://schemas.microsoft.com/office/drawing/2014/main" id="{F30C2DF0-89C2-4326-AFD9-A6E25736D4C2}"/>
                </a:ext>
              </a:extLst>
            </p:cNvPr>
            <p:cNvSpPr txBox="1">
              <a:spLocks noChangeArrowheads="1"/>
            </p:cNvSpPr>
            <p:nvPr/>
          </p:nvSpPr>
          <p:spPr bwMode="auto">
            <a:xfrm>
              <a:off x="4208521" y="2719954"/>
              <a:ext cx="649991"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Government support</a:t>
              </a:r>
              <a:endParaRPr lang="zh-CN" altLang="en-US" sz="800" dirty="0"/>
            </a:p>
          </p:txBody>
        </p:sp>
        <p:sp>
          <p:nvSpPr>
            <p:cNvPr id="24" name="TextBox 3">
              <a:extLst>
                <a:ext uri="{FF2B5EF4-FFF2-40B4-BE49-F238E27FC236}">
                  <a16:creationId xmlns:a16="http://schemas.microsoft.com/office/drawing/2014/main" id="{EA759DFD-3B32-4437-B248-6199E9F4A541}"/>
                </a:ext>
              </a:extLst>
            </p:cNvPr>
            <p:cNvSpPr txBox="1">
              <a:spLocks noChangeArrowheads="1"/>
            </p:cNvSpPr>
            <p:nvPr/>
          </p:nvSpPr>
          <p:spPr bwMode="auto">
            <a:xfrm>
              <a:off x="2186451" y="2719954"/>
              <a:ext cx="933396"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Good incentive scheme</a:t>
              </a:r>
              <a:endParaRPr lang="zh-CN" altLang="en-US" sz="800" dirty="0"/>
            </a:p>
          </p:txBody>
        </p:sp>
        <p:sp>
          <p:nvSpPr>
            <p:cNvPr id="25" name="TextBox 3">
              <a:extLst>
                <a:ext uri="{FF2B5EF4-FFF2-40B4-BE49-F238E27FC236}">
                  <a16:creationId xmlns:a16="http://schemas.microsoft.com/office/drawing/2014/main" id="{AF491428-DFC4-4C8F-8A1C-B287D038005E}"/>
                </a:ext>
              </a:extLst>
            </p:cNvPr>
            <p:cNvSpPr txBox="1">
              <a:spLocks noChangeArrowheads="1"/>
            </p:cNvSpPr>
            <p:nvPr/>
          </p:nvSpPr>
          <p:spPr bwMode="auto">
            <a:xfrm>
              <a:off x="3133914" y="2727597"/>
              <a:ext cx="931649"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Innovation culture and environment</a:t>
              </a:r>
              <a:endParaRPr lang="zh-CN" altLang="en-US" sz="800" dirty="0"/>
            </a:p>
          </p:txBody>
        </p:sp>
        <p:sp>
          <p:nvSpPr>
            <p:cNvPr id="26" name="TextBox 3">
              <a:extLst>
                <a:ext uri="{FF2B5EF4-FFF2-40B4-BE49-F238E27FC236}">
                  <a16:creationId xmlns:a16="http://schemas.microsoft.com/office/drawing/2014/main" id="{85E390A6-AF0B-4C84-A1D2-ECA66961999C}"/>
                </a:ext>
              </a:extLst>
            </p:cNvPr>
            <p:cNvSpPr txBox="1">
              <a:spLocks noChangeArrowheads="1"/>
            </p:cNvSpPr>
            <p:nvPr/>
          </p:nvSpPr>
          <p:spPr bwMode="auto">
            <a:xfrm>
              <a:off x="1412084" y="2714665"/>
              <a:ext cx="649991"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Innovative people</a:t>
              </a:r>
              <a:endParaRPr lang="zh-CN" altLang="en-US" sz="800" dirty="0"/>
            </a:p>
          </p:txBody>
        </p:sp>
        <p:sp>
          <p:nvSpPr>
            <p:cNvPr id="27" name="TextBox 3">
              <a:extLst>
                <a:ext uri="{FF2B5EF4-FFF2-40B4-BE49-F238E27FC236}">
                  <a16:creationId xmlns:a16="http://schemas.microsoft.com/office/drawing/2014/main" id="{EDF4C117-A11B-47AC-9815-6A5FBB1ECD2B}"/>
                </a:ext>
              </a:extLst>
            </p:cNvPr>
            <p:cNvSpPr txBox="1">
              <a:spLocks noChangeArrowheads="1"/>
            </p:cNvSpPr>
            <p:nvPr/>
          </p:nvSpPr>
          <p:spPr bwMode="auto">
            <a:xfrm>
              <a:off x="407380" y="2727596"/>
              <a:ext cx="746127"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800" dirty="0"/>
                <a:t>Strong financial support</a:t>
              </a:r>
              <a:endParaRPr lang="zh-CN" altLang="en-US" sz="800" dirty="0"/>
            </a:p>
          </p:txBody>
        </p:sp>
        <p:sp>
          <p:nvSpPr>
            <p:cNvPr id="6" name="椭圆 5">
              <a:extLst>
                <a:ext uri="{FF2B5EF4-FFF2-40B4-BE49-F238E27FC236}">
                  <a16:creationId xmlns:a16="http://schemas.microsoft.com/office/drawing/2014/main" id="{388604EB-DD06-41F2-8CFC-920593775250}"/>
                </a:ext>
              </a:extLst>
            </p:cNvPr>
            <p:cNvSpPr/>
            <p:nvPr/>
          </p:nvSpPr>
          <p:spPr>
            <a:xfrm>
              <a:off x="1187450" y="1052513"/>
              <a:ext cx="1944688" cy="201612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cxnSp>
        <p:nvCxnSpPr>
          <p:cNvPr id="11" name="直接箭头连接符 10">
            <a:extLst>
              <a:ext uri="{FF2B5EF4-FFF2-40B4-BE49-F238E27FC236}">
                <a16:creationId xmlns:a16="http://schemas.microsoft.com/office/drawing/2014/main" id="{D1F2991D-23F7-48B5-B6F6-53E313E11A10}"/>
              </a:ext>
            </a:extLst>
          </p:cNvPr>
          <p:cNvCxnSpPr/>
          <p:nvPr/>
        </p:nvCxnSpPr>
        <p:spPr>
          <a:xfrm>
            <a:off x="7572438" y="1424938"/>
            <a:ext cx="215900" cy="33131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a:extLst>
              <a:ext uri="{FF2B5EF4-FFF2-40B4-BE49-F238E27FC236}">
                <a16:creationId xmlns:a16="http://schemas.microsoft.com/office/drawing/2014/main" id="{E9DED220-AFB2-41F2-8883-879DF16AE0A8}"/>
              </a:ext>
            </a:extLst>
          </p:cNvPr>
          <p:cNvCxnSpPr/>
          <p:nvPr/>
        </p:nvCxnSpPr>
        <p:spPr>
          <a:xfrm>
            <a:off x="8148700" y="1497963"/>
            <a:ext cx="144463" cy="15113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9802A8D3-CF98-4C03-9E80-AD27EBA5F3D6}"/>
              </a:ext>
            </a:extLst>
          </p:cNvPr>
          <p:cNvGrpSpPr/>
          <p:nvPr/>
        </p:nvGrpSpPr>
        <p:grpSpPr>
          <a:xfrm>
            <a:off x="4575191" y="2549768"/>
            <a:ext cx="4572000" cy="4308232"/>
            <a:chOff x="4572000" y="2924175"/>
            <a:chExt cx="4572000" cy="4308232"/>
          </a:xfrm>
        </p:grpSpPr>
        <p:pic>
          <p:nvPicPr>
            <p:cNvPr id="63492" name="图片 4">
              <a:extLst>
                <a:ext uri="{FF2B5EF4-FFF2-40B4-BE49-F238E27FC236}">
                  <a16:creationId xmlns:a16="http://schemas.microsoft.com/office/drawing/2014/main" id="{45117BCD-4BC6-4DAF-980C-F76DE39378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924175"/>
              <a:ext cx="4572000" cy="393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4">
              <a:extLst>
                <a:ext uri="{FF2B5EF4-FFF2-40B4-BE49-F238E27FC236}">
                  <a16:creationId xmlns:a16="http://schemas.microsoft.com/office/drawing/2014/main" id="{3F37B4D9-FE6B-468B-BEB1-5850C36E725D}"/>
                </a:ext>
              </a:extLst>
            </p:cNvPr>
            <p:cNvSpPr txBox="1">
              <a:spLocks noChangeArrowheads="1"/>
            </p:cNvSpPr>
            <p:nvPr/>
          </p:nvSpPr>
          <p:spPr bwMode="auto">
            <a:xfrm>
              <a:off x="5053013" y="3034956"/>
              <a:ext cx="479425"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Construction</a:t>
              </a:r>
              <a:endParaRPr lang="zh-CN" altLang="en-US" sz="600" dirty="0"/>
            </a:p>
          </p:txBody>
        </p:sp>
        <p:sp>
          <p:nvSpPr>
            <p:cNvPr id="13" name="TextBox 5">
              <a:extLst>
                <a:ext uri="{FF2B5EF4-FFF2-40B4-BE49-F238E27FC236}">
                  <a16:creationId xmlns:a16="http://schemas.microsoft.com/office/drawing/2014/main" id="{5165D20C-2CF2-417A-A991-67DE3A0ED47E}"/>
                </a:ext>
              </a:extLst>
            </p:cNvPr>
            <p:cNvSpPr txBox="1">
              <a:spLocks noChangeArrowheads="1"/>
            </p:cNvSpPr>
            <p:nvPr/>
          </p:nvSpPr>
          <p:spPr bwMode="auto">
            <a:xfrm>
              <a:off x="8169574" y="3035622"/>
              <a:ext cx="5064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Manufacturing</a:t>
              </a:r>
              <a:endParaRPr lang="zh-CN" altLang="en-US" sz="600" dirty="0"/>
            </a:p>
          </p:txBody>
        </p:sp>
        <p:sp>
          <p:nvSpPr>
            <p:cNvPr id="14" name="TextBox 7">
              <a:extLst>
                <a:ext uri="{FF2B5EF4-FFF2-40B4-BE49-F238E27FC236}">
                  <a16:creationId xmlns:a16="http://schemas.microsoft.com/office/drawing/2014/main" id="{AD4E86FA-E5E5-44A6-BAE7-DCF44E8DB981}"/>
                </a:ext>
              </a:extLst>
            </p:cNvPr>
            <p:cNvSpPr txBox="1">
              <a:spLocks noChangeArrowheads="1"/>
            </p:cNvSpPr>
            <p:nvPr/>
          </p:nvSpPr>
          <p:spPr bwMode="auto">
            <a:xfrm>
              <a:off x="5919993" y="3024865"/>
              <a:ext cx="819150" cy="185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Agriculture, Forestry, Husbandry &amp; Fishery</a:t>
              </a:r>
            </a:p>
          </p:txBody>
        </p:sp>
        <p:sp>
          <p:nvSpPr>
            <p:cNvPr id="15" name="TextBox 8">
              <a:extLst>
                <a:ext uri="{FF2B5EF4-FFF2-40B4-BE49-F238E27FC236}">
                  <a16:creationId xmlns:a16="http://schemas.microsoft.com/office/drawing/2014/main" id="{8A04ED73-2485-41DA-8CE0-F41D24909A2D}"/>
                </a:ext>
              </a:extLst>
            </p:cNvPr>
            <p:cNvSpPr txBox="1">
              <a:spLocks noChangeArrowheads="1"/>
            </p:cNvSpPr>
            <p:nvPr/>
          </p:nvSpPr>
          <p:spPr bwMode="auto">
            <a:xfrm>
              <a:off x="4968726" y="4631041"/>
              <a:ext cx="638175"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Accommodation &amp; Catering</a:t>
              </a:r>
            </a:p>
          </p:txBody>
        </p:sp>
        <p:sp>
          <p:nvSpPr>
            <p:cNvPr id="16" name="TextBox 9">
              <a:extLst>
                <a:ext uri="{FF2B5EF4-FFF2-40B4-BE49-F238E27FC236}">
                  <a16:creationId xmlns:a16="http://schemas.microsoft.com/office/drawing/2014/main" id="{9E256AAB-F07E-4B6F-9552-8E4B123F795C}"/>
                </a:ext>
              </a:extLst>
            </p:cNvPr>
            <p:cNvSpPr txBox="1">
              <a:spLocks noChangeArrowheads="1"/>
            </p:cNvSpPr>
            <p:nvPr/>
          </p:nvSpPr>
          <p:spPr bwMode="auto">
            <a:xfrm>
              <a:off x="7005320" y="3035622"/>
              <a:ext cx="773113" cy="1846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Wholesaling &amp; Retailing</a:t>
              </a:r>
            </a:p>
          </p:txBody>
        </p:sp>
        <p:sp>
          <p:nvSpPr>
            <p:cNvPr id="17" name="TextBox 10">
              <a:extLst>
                <a:ext uri="{FF2B5EF4-FFF2-40B4-BE49-F238E27FC236}">
                  <a16:creationId xmlns:a16="http://schemas.microsoft.com/office/drawing/2014/main" id="{CD4CB405-099B-40B9-8F26-4127E0871C8F}"/>
                </a:ext>
              </a:extLst>
            </p:cNvPr>
            <p:cNvSpPr txBox="1">
              <a:spLocks noChangeArrowheads="1"/>
            </p:cNvSpPr>
            <p:nvPr/>
          </p:nvSpPr>
          <p:spPr bwMode="auto">
            <a:xfrm>
              <a:off x="5949203" y="4623982"/>
              <a:ext cx="776288"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Leasing &amp; Commercial Service</a:t>
              </a:r>
            </a:p>
          </p:txBody>
        </p:sp>
        <p:sp>
          <p:nvSpPr>
            <p:cNvPr id="18" name="TextBox 11">
              <a:extLst>
                <a:ext uri="{FF2B5EF4-FFF2-40B4-BE49-F238E27FC236}">
                  <a16:creationId xmlns:a16="http://schemas.microsoft.com/office/drawing/2014/main" id="{ADA51BDB-3DA9-4359-9AEE-24806E98891D}"/>
                </a:ext>
              </a:extLst>
            </p:cNvPr>
            <p:cNvSpPr txBox="1">
              <a:spLocks noChangeArrowheads="1"/>
            </p:cNvSpPr>
            <p:nvPr/>
          </p:nvSpPr>
          <p:spPr bwMode="auto">
            <a:xfrm>
              <a:off x="8109903" y="4639595"/>
              <a:ext cx="62780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IT &amp; Software</a:t>
              </a:r>
            </a:p>
          </p:txBody>
        </p:sp>
        <p:sp>
          <p:nvSpPr>
            <p:cNvPr id="19" name="TextBox 12">
              <a:extLst>
                <a:ext uri="{FF2B5EF4-FFF2-40B4-BE49-F238E27FC236}">
                  <a16:creationId xmlns:a16="http://schemas.microsoft.com/office/drawing/2014/main" id="{F3FA7B30-A0A2-4DC6-BE1A-7E58B5E2FD0D}"/>
                </a:ext>
              </a:extLst>
            </p:cNvPr>
            <p:cNvSpPr txBox="1">
              <a:spLocks noChangeArrowheads="1"/>
            </p:cNvSpPr>
            <p:nvPr/>
          </p:nvSpPr>
          <p:spPr bwMode="auto">
            <a:xfrm>
              <a:off x="6989818" y="4626803"/>
              <a:ext cx="776288" cy="184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600" dirty="0"/>
                <a:t>Transportation, Warehousing &amp; Postal </a:t>
              </a:r>
            </a:p>
          </p:txBody>
        </p:sp>
        <p:sp>
          <p:nvSpPr>
            <p:cNvPr id="27" name="Rectangle 26">
              <a:extLst>
                <a:ext uri="{FF2B5EF4-FFF2-40B4-BE49-F238E27FC236}">
                  <a16:creationId xmlns:a16="http://schemas.microsoft.com/office/drawing/2014/main" id="{AF7660F8-2A84-44D4-ABD6-6876CF2582EE}"/>
                </a:ext>
              </a:extLst>
            </p:cNvPr>
            <p:cNvSpPr/>
            <p:nvPr/>
          </p:nvSpPr>
          <p:spPr>
            <a:xfrm>
              <a:off x="4860032" y="6148553"/>
              <a:ext cx="4263685" cy="10838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3">
              <a:extLst>
                <a:ext uri="{FF2B5EF4-FFF2-40B4-BE49-F238E27FC236}">
                  <a16:creationId xmlns:a16="http://schemas.microsoft.com/office/drawing/2014/main" id="{4B937F49-5502-482F-936B-17E39F96D67B}"/>
                </a:ext>
              </a:extLst>
            </p:cNvPr>
            <p:cNvSpPr txBox="1">
              <a:spLocks noChangeArrowheads="1"/>
            </p:cNvSpPr>
            <p:nvPr/>
          </p:nvSpPr>
          <p:spPr bwMode="auto">
            <a:xfrm rot="2700000">
              <a:off x="7842837" y="6329748"/>
              <a:ext cx="651283" cy="107722"/>
            </a:xfrm>
            <a:prstGeom prst="rect">
              <a:avLst/>
            </a:prstGeom>
            <a:noFill/>
            <a:ln>
              <a:noFill/>
            </a:ln>
            <a:extLst/>
          </p:spPr>
          <p:txBody>
            <a:bodyPr wrap="square" lIns="0" tIns="0" rIns="0" bIns="0">
              <a:spAutoFit/>
            </a:bodyPr>
            <a:lstStyle/>
            <a:p>
              <a:r>
                <a:rPr lang="en-US" altLang="zh-CN" sz="700" dirty="0"/>
                <a:t>High cost</a:t>
              </a:r>
              <a:endParaRPr lang="zh-CN" altLang="en-US" sz="700" dirty="0"/>
            </a:p>
          </p:txBody>
        </p:sp>
        <p:sp>
          <p:nvSpPr>
            <p:cNvPr id="28" name="TextBox 3">
              <a:extLst>
                <a:ext uri="{FF2B5EF4-FFF2-40B4-BE49-F238E27FC236}">
                  <a16:creationId xmlns:a16="http://schemas.microsoft.com/office/drawing/2014/main" id="{0B8D9193-24B6-4EC3-B637-71979A711259}"/>
                </a:ext>
              </a:extLst>
            </p:cNvPr>
            <p:cNvSpPr txBox="1">
              <a:spLocks noChangeArrowheads="1"/>
            </p:cNvSpPr>
            <p:nvPr/>
          </p:nvSpPr>
          <p:spPr bwMode="auto">
            <a:xfrm rot="2700000">
              <a:off x="8662654" y="6230384"/>
              <a:ext cx="651283" cy="215444"/>
            </a:xfrm>
            <a:prstGeom prst="rect">
              <a:avLst/>
            </a:prstGeom>
            <a:noFill/>
            <a:ln>
              <a:noFill/>
            </a:ln>
            <a:extLst/>
          </p:spPr>
          <p:txBody>
            <a:bodyPr wrap="square" lIns="0" tIns="0" rIns="0" bIns="0">
              <a:spAutoFit/>
            </a:bodyPr>
            <a:lstStyle/>
            <a:p>
              <a:r>
                <a:rPr lang="en-US" altLang="zh-CN" sz="700" dirty="0"/>
                <a:t>Shortage of funds</a:t>
              </a:r>
              <a:endParaRPr lang="zh-CN" altLang="en-US" sz="700" dirty="0"/>
            </a:p>
          </p:txBody>
        </p:sp>
        <p:sp>
          <p:nvSpPr>
            <p:cNvPr id="29" name="TextBox 3">
              <a:extLst>
                <a:ext uri="{FF2B5EF4-FFF2-40B4-BE49-F238E27FC236}">
                  <a16:creationId xmlns:a16="http://schemas.microsoft.com/office/drawing/2014/main" id="{3B0FE029-25DB-4F1A-A94D-E34D7CFC50AD}"/>
                </a:ext>
              </a:extLst>
            </p:cNvPr>
            <p:cNvSpPr txBox="1">
              <a:spLocks noChangeArrowheads="1"/>
            </p:cNvSpPr>
            <p:nvPr/>
          </p:nvSpPr>
          <p:spPr bwMode="auto">
            <a:xfrm rot="2700000">
              <a:off x="8088495" y="6447369"/>
              <a:ext cx="962386" cy="107722"/>
            </a:xfrm>
            <a:prstGeom prst="rect">
              <a:avLst/>
            </a:prstGeom>
            <a:noFill/>
            <a:ln>
              <a:noFill/>
            </a:ln>
            <a:extLst/>
          </p:spPr>
          <p:txBody>
            <a:bodyPr wrap="square" lIns="0" tIns="0" rIns="0" bIns="0">
              <a:spAutoFit/>
            </a:bodyPr>
            <a:lstStyle/>
            <a:p>
              <a:r>
                <a:rPr lang="en-US" altLang="zh-CN" sz="700" dirty="0"/>
                <a:t>Easily copied by others</a:t>
              </a:r>
              <a:endParaRPr lang="zh-CN" altLang="en-US" sz="700" dirty="0"/>
            </a:p>
          </p:txBody>
        </p:sp>
        <p:sp>
          <p:nvSpPr>
            <p:cNvPr id="30" name="TextBox 3">
              <a:extLst>
                <a:ext uri="{FF2B5EF4-FFF2-40B4-BE49-F238E27FC236}">
                  <a16:creationId xmlns:a16="http://schemas.microsoft.com/office/drawing/2014/main" id="{F2D300AA-C637-479C-A541-31DA27DA5F99}"/>
                </a:ext>
              </a:extLst>
            </p:cNvPr>
            <p:cNvSpPr txBox="1">
              <a:spLocks noChangeArrowheads="1"/>
            </p:cNvSpPr>
            <p:nvPr/>
          </p:nvSpPr>
          <p:spPr bwMode="auto">
            <a:xfrm rot="2700000">
              <a:off x="8253340" y="6339290"/>
              <a:ext cx="651283" cy="107722"/>
            </a:xfrm>
            <a:prstGeom prst="rect">
              <a:avLst/>
            </a:prstGeom>
            <a:noFill/>
            <a:ln>
              <a:noFill/>
            </a:ln>
            <a:extLst/>
          </p:spPr>
          <p:txBody>
            <a:bodyPr wrap="square" lIns="0" tIns="0" rIns="0" bIns="0">
              <a:spAutoFit/>
            </a:bodyPr>
            <a:lstStyle/>
            <a:p>
              <a:r>
                <a:rPr lang="en-US" altLang="zh-CN" sz="700" dirty="0"/>
                <a:t>Talent shortage</a:t>
              </a:r>
              <a:endParaRPr lang="zh-CN" altLang="en-US" sz="700" dirty="0"/>
            </a:p>
          </p:txBody>
        </p:sp>
        <p:sp>
          <p:nvSpPr>
            <p:cNvPr id="31" name="TextBox 3">
              <a:extLst>
                <a:ext uri="{FF2B5EF4-FFF2-40B4-BE49-F238E27FC236}">
                  <a16:creationId xmlns:a16="http://schemas.microsoft.com/office/drawing/2014/main" id="{35096EBE-F1C6-451C-AA43-604D20321D4A}"/>
                </a:ext>
              </a:extLst>
            </p:cNvPr>
            <p:cNvSpPr txBox="1">
              <a:spLocks noChangeArrowheads="1"/>
            </p:cNvSpPr>
            <p:nvPr/>
          </p:nvSpPr>
          <p:spPr bwMode="auto">
            <a:xfrm rot="2700000">
              <a:off x="7905090" y="6523536"/>
              <a:ext cx="1195011" cy="107722"/>
            </a:xfrm>
            <a:prstGeom prst="rect">
              <a:avLst/>
            </a:prstGeom>
            <a:noFill/>
            <a:ln>
              <a:noFill/>
            </a:ln>
            <a:extLst/>
          </p:spPr>
          <p:txBody>
            <a:bodyPr wrap="square" lIns="0" tIns="0" rIns="0" bIns="0">
              <a:spAutoFit/>
            </a:bodyPr>
            <a:lstStyle/>
            <a:p>
              <a:r>
                <a:rPr lang="en-US" altLang="zh-CN" sz="700" dirty="0"/>
                <a:t>High-risk and time-consuming</a:t>
              </a:r>
              <a:endParaRPr lang="zh-CN" altLang="en-US" sz="700" dirty="0"/>
            </a:p>
          </p:txBody>
        </p:sp>
        <p:sp>
          <p:nvSpPr>
            <p:cNvPr id="32" name="TextBox 3">
              <a:extLst>
                <a:ext uri="{FF2B5EF4-FFF2-40B4-BE49-F238E27FC236}">
                  <a16:creationId xmlns:a16="http://schemas.microsoft.com/office/drawing/2014/main" id="{62ED8AAA-F296-48F1-A8A5-26DC6D3BD5F4}"/>
                </a:ext>
              </a:extLst>
            </p:cNvPr>
            <p:cNvSpPr txBox="1">
              <a:spLocks noChangeArrowheads="1"/>
            </p:cNvSpPr>
            <p:nvPr/>
          </p:nvSpPr>
          <p:spPr bwMode="auto">
            <a:xfrm rot="2700000">
              <a:off x="8402112" y="6335433"/>
              <a:ext cx="727376" cy="155107"/>
            </a:xfrm>
            <a:prstGeom prst="rect">
              <a:avLst/>
            </a:prstGeom>
            <a:noFill/>
            <a:ln>
              <a:noFill/>
            </a:ln>
            <a:extLst/>
          </p:spPr>
          <p:txBody>
            <a:bodyPr wrap="square" lIns="0" tIns="0" rIns="0" bIns="0">
              <a:spAutoFit/>
            </a:bodyPr>
            <a:lstStyle/>
            <a:p>
              <a:pPr>
                <a:lnSpc>
                  <a:spcPts val="600"/>
                </a:lnSpc>
              </a:pPr>
              <a:r>
                <a:rPr lang="en-US" altLang="zh-CN" sz="700" dirty="0"/>
                <a:t>Does not enhance competitiveness</a:t>
              </a:r>
              <a:endParaRPr lang="zh-CN" altLang="en-US" sz="700" dirty="0"/>
            </a:p>
          </p:txBody>
        </p:sp>
        <p:sp>
          <p:nvSpPr>
            <p:cNvPr id="33" name="TextBox 3">
              <a:extLst>
                <a:ext uri="{FF2B5EF4-FFF2-40B4-BE49-F238E27FC236}">
                  <a16:creationId xmlns:a16="http://schemas.microsoft.com/office/drawing/2014/main" id="{F905D8F3-E153-4B96-B99F-2349AB8F5940}"/>
                </a:ext>
              </a:extLst>
            </p:cNvPr>
            <p:cNvSpPr txBox="1">
              <a:spLocks noChangeArrowheads="1"/>
            </p:cNvSpPr>
            <p:nvPr/>
          </p:nvSpPr>
          <p:spPr bwMode="auto">
            <a:xfrm rot="2700000">
              <a:off x="6890125" y="6346877"/>
              <a:ext cx="651283" cy="107722"/>
            </a:xfrm>
            <a:prstGeom prst="rect">
              <a:avLst/>
            </a:prstGeom>
            <a:noFill/>
            <a:ln>
              <a:noFill/>
            </a:ln>
            <a:extLst/>
          </p:spPr>
          <p:txBody>
            <a:bodyPr wrap="square" lIns="0" tIns="0" rIns="0" bIns="0">
              <a:spAutoFit/>
            </a:bodyPr>
            <a:lstStyle/>
            <a:p>
              <a:r>
                <a:rPr lang="en-US" altLang="zh-CN" sz="700" dirty="0"/>
                <a:t>High cost</a:t>
              </a:r>
              <a:endParaRPr lang="zh-CN" altLang="en-US" sz="700" dirty="0"/>
            </a:p>
          </p:txBody>
        </p:sp>
        <p:sp>
          <p:nvSpPr>
            <p:cNvPr id="34" name="TextBox 3">
              <a:extLst>
                <a:ext uri="{FF2B5EF4-FFF2-40B4-BE49-F238E27FC236}">
                  <a16:creationId xmlns:a16="http://schemas.microsoft.com/office/drawing/2014/main" id="{BF3D7A37-6C56-411D-AC21-97F24409055E}"/>
                </a:ext>
              </a:extLst>
            </p:cNvPr>
            <p:cNvSpPr txBox="1">
              <a:spLocks noChangeArrowheads="1"/>
            </p:cNvSpPr>
            <p:nvPr/>
          </p:nvSpPr>
          <p:spPr bwMode="auto">
            <a:xfrm rot="2700000">
              <a:off x="7619843" y="6329123"/>
              <a:ext cx="729769" cy="107722"/>
            </a:xfrm>
            <a:prstGeom prst="rect">
              <a:avLst/>
            </a:prstGeom>
            <a:noFill/>
            <a:ln>
              <a:noFill/>
            </a:ln>
            <a:extLst/>
          </p:spPr>
          <p:txBody>
            <a:bodyPr wrap="square" lIns="0" tIns="0" rIns="0" bIns="0">
              <a:spAutoFit/>
            </a:bodyPr>
            <a:lstStyle/>
            <a:p>
              <a:r>
                <a:rPr lang="en-US" altLang="zh-CN" sz="700" dirty="0"/>
                <a:t>Shortage of funds</a:t>
              </a:r>
              <a:endParaRPr lang="zh-CN" altLang="en-US" sz="700" dirty="0"/>
            </a:p>
          </p:txBody>
        </p:sp>
        <p:sp>
          <p:nvSpPr>
            <p:cNvPr id="35" name="TextBox 3">
              <a:extLst>
                <a:ext uri="{FF2B5EF4-FFF2-40B4-BE49-F238E27FC236}">
                  <a16:creationId xmlns:a16="http://schemas.microsoft.com/office/drawing/2014/main" id="{BB4BB224-3C2F-4272-96E7-972D72D7FC40}"/>
                </a:ext>
              </a:extLst>
            </p:cNvPr>
            <p:cNvSpPr txBox="1">
              <a:spLocks noChangeArrowheads="1"/>
            </p:cNvSpPr>
            <p:nvPr/>
          </p:nvSpPr>
          <p:spPr bwMode="auto">
            <a:xfrm rot="2700000">
              <a:off x="7130563" y="6477100"/>
              <a:ext cx="998029" cy="107722"/>
            </a:xfrm>
            <a:prstGeom prst="rect">
              <a:avLst/>
            </a:prstGeom>
            <a:noFill/>
            <a:ln>
              <a:noFill/>
            </a:ln>
            <a:extLst/>
          </p:spPr>
          <p:txBody>
            <a:bodyPr wrap="square" lIns="0" tIns="0" rIns="0" bIns="0">
              <a:spAutoFit/>
            </a:bodyPr>
            <a:lstStyle/>
            <a:p>
              <a:r>
                <a:rPr lang="en-US" altLang="zh-CN" sz="700" dirty="0"/>
                <a:t>Easily copied by others</a:t>
              </a:r>
              <a:endParaRPr lang="zh-CN" altLang="en-US" sz="700" dirty="0"/>
            </a:p>
          </p:txBody>
        </p:sp>
        <p:sp>
          <p:nvSpPr>
            <p:cNvPr id="36" name="TextBox 3">
              <a:extLst>
                <a:ext uri="{FF2B5EF4-FFF2-40B4-BE49-F238E27FC236}">
                  <a16:creationId xmlns:a16="http://schemas.microsoft.com/office/drawing/2014/main" id="{33EA2FB7-EBC9-4853-87BA-ADFB76275875}"/>
                </a:ext>
              </a:extLst>
            </p:cNvPr>
            <p:cNvSpPr txBox="1">
              <a:spLocks noChangeArrowheads="1"/>
            </p:cNvSpPr>
            <p:nvPr/>
          </p:nvSpPr>
          <p:spPr bwMode="auto">
            <a:xfrm rot="2700000">
              <a:off x="7300628" y="6356419"/>
              <a:ext cx="651283" cy="107722"/>
            </a:xfrm>
            <a:prstGeom prst="rect">
              <a:avLst/>
            </a:prstGeom>
            <a:noFill/>
            <a:ln>
              <a:noFill/>
            </a:ln>
            <a:extLst/>
          </p:spPr>
          <p:txBody>
            <a:bodyPr wrap="square" lIns="0" tIns="0" rIns="0" bIns="0">
              <a:spAutoFit/>
            </a:bodyPr>
            <a:lstStyle/>
            <a:p>
              <a:r>
                <a:rPr lang="en-US" altLang="zh-CN" sz="700" dirty="0"/>
                <a:t>Talent shortage</a:t>
              </a:r>
              <a:endParaRPr lang="zh-CN" altLang="en-US" sz="700" dirty="0"/>
            </a:p>
          </p:txBody>
        </p:sp>
        <p:sp>
          <p:nvSpPr>
            <p:cNvPr id="37" name="TextBox 3">
              <a:extLst>
                <a:ext uri="{FF2B5EF4-FFF2-40B4-BE49-F238E27FC236}">
                  <a16:creationId xmlns:a16="http://schemas.microsoft.com/office/drawing/2014/main" id="{68586C17-4F60-44B2-9F00-26CC49AAB8B4}"/>
                </a:ext>
              </a:extLst>
            </p:cNvPr>
            <p:cNvSpPr txBox="1">
              <a:spLocks noChangeArrowheads="1"/>
            </p:cNvSpPr>
            <p:nvPr/>
          </p:nvSpPr>
          <p:spPr bwMode="auto">
            <a:xfrm rot="2700000">
              <a:off x="6952378" y="6540665"/>
              <a:ext cx="1195011" cy="107722"/>
            </a:xfrm>
            <a:prstGeom prst="rect">
              <a:avLst/>
            </a:prstGeom>
            <a:noFill/>
            <a:ln>
              <a:noFill/>
            </a:ln>
            <a:extLst/>
          </p:spPr>
          <p:txBody>
            <a:bodyPr wrap="square" lIns="0" tIns="0" rIns="0" bIns="0">
              <a:spAutoFit/>
            </a:bodyPr>
            <a:lstStyle/>
            <a:p>
              <a:r>
                <a:rPr lang="en-US" altLang="zh-CN" sz="700" dirty="0"/>
                <a:t>High-risk and time-consuming</a:t>
              </a:r>
              <a:endParaRPr lang="zh-CN" altLang="en-US" sz="700" dirty="0"/>
            </a:p>
          </p:txBody>
        </p:sp>
        <p:sp>
          <p:nvSpPr>
            <p:cNvPr id="38" name="TextBox 3">
              <a:extLst>
                <a:ext uri="{FF2B5EF4-FFF2-40B4-BE49-F238E27FC236}">
                  <a16:creationId xmlns:a16="http://schemas.microsoft.com/office/drawing/2014/main" id="{07DB9E35-CB2B-4833-8510-DB8555566D82}"/>
                </a:ext>
              </a:extLst>
            </p:cNvPr>
            <p:cNvSpPr txBox="1">
              <a:spLocks noChangeArrowheads="1"/>
            </p:cNvSpPr>
            <p:nvPr/>
          </p:nvSpPr>
          <p:spPr bwMode="auto">
            <a:xfrm rot="2700000">
              <a:off x="7449400" y="6352562"/>
              <a:ext cx="727376" cy="155107"/>
            </a:xfrm>
            <a:prstGeom prst="rect">
              <a:avLst/>
            </a:prstGeom>
            <a:noFill/>
            <a:ln>
              <a:noFill/>
            </a:ln>
            <a:extLst/>
          </p:spPr>
          <p:txBody>
            <a:bodyPr wrap="square" lIns="0" tIns="0" rIns="0" bIns="0">
              <a:spAutoFit/>
            </a:bodyPr>
            <a:lstStyle/>
            <a:p>
              <a:pPr>
                <a:lnSpc>
                  <a:spcPts val="600"/>
                </a:lnSpc>
              </a:pPr>
              <a:r>
                <a:rPr lang="en-US" altLang="zh-CN" sz="700" dirty="0"/>
                <a:t>Does not enhance competitiveness</a:t>
              </a:r>
              <a:endParaRPr lang="zh-CN" altLang="en-US" sz="700" dirty="0"/>
            </a:p>
          </p:txBody>
        </p:sp>
        <p:sp>
          <p:nvSpPr>
            <p:cNvPr id="39" name="TextBox 3">
              <a:extLst>
                <a:ext uri="{FF2B5EF4-FFF2-40B4-BE49-F238E27FC236}">
                  <a16:creationId xmlns:a16="http://schemas.microsoft.com/office/drawing/2014/main" id="{62712EC4-0D96-4DEA-92D3-C3C7DAEC2067}"/>
                </a:ext>
              </a:extLst>
            </p:cNvPr>
            <p:cNvSpPr txBox="1">
              <a:spLocks noChangeArrowheads="1"/>
            </p:cNvSpPr>
            <p:nvPr/>
          </p:nvSpPr>
          <p:spPr bwMode="auto">
            <a:xfrm rot="2700000">
              <a:off x="5849574" y="6337378"/>
              <a:ext cx="651283" cy="107722"/>
            </a:xfrm>
            <a:prstGeom prst="rect">
              <a:avLst/>
            </a:prstGeom>
            <a:noFill/>
            <a:ln>
              <a:noFill/>
            </a:ln>
            <a:extLst/>
          </p:spPr>
          <p:txBody>
            <a:bodyPr wrap="square" lIns="0" tIns="0" rIns="0" bIns="0">
              <a:spAutoFit/>
            </a:bodyPr>
            <a:lstStyle/>
            <a:p>
              <a:r>
                <a:rPr lang="en-US" altLang="zh-CN" sz="700" dirty="0"/>
                <a:t>High cost</a:t>
              </a:r>
              <a:endParaRPr lang="zh-CN" altLang="en-US" sz="700" dirty="0"/>
            </a:p>
          </p:txBody>
        </p:sp>
        <p:sp>
          <p:nvSpPr>
            <p:cNvPr id="40" name="TextBox 3">
              <a:extLst>
                <a:ext uri="{FF2B5EF4-FFF2-40B4-BE49-F238E27FC236}">
                  <a16:creationId xmlns:a16="http://schemas.microsoft.com/office/drawing/2014/main" id="{2DD07E4C-F724-41C1-A8D7-DA75A079C19C}"/>
                </a:ext>
              </a:extLst>
            </p:cNvPr>
            <p:cNvSpPr txBox="1">
              <a:spLocks noChangeArrowheads="1"/>
            </p:cNvSpPr>
            <p:nvPr/>
          </p:nvSpPr>
          <p:spPr bwMode="auto">
            <a:xfrm rot="2700000">
              <a:off x="6577876" y="6323042"/>
              <a:ext cx="739437" cy="107722"/>
            </a:xfrm>
            <a:prstGeom prst="rect">
              <a:avLst/>
            </a:prstGeom>
            <a:noFill/>
            <a:ln>
              <a:noFill/>
            </a:ln>
            <a:extLst/>
          </p:spPr>
          <p:txBody>
            <a:bodyPr wrap="square" lIns="0" tIns="0" rIns="0" bIns="0">
              <a:spAutoFit/>
            </a:bodyPr>
            <a:lstStyle/>
            <a:p>
              <a:r>
                <a:rPr lang="en-US" altLang="zh-CN" sz="700" dirty="0"/>
                <a:t>Shortage of funds</a:t>
              </a:r>
              <a:endParaRPr lang="zh-CN" altLang="en-US" sz="700" dirty="0"/>
            </a:p>
          </p:txBody>
        </p:sp>
        <p:sp>
          <p:nvSpPr>
            <p:cNvPr id="41" name="TextBox 3">
              <a:extLst>
                <a:ext uri="{FF2B5EF4-FFF2-40B4-BE49-F238E27FC236}">
                  <a16:creationId xmlns:a16="http://schemas.microsoft.com/office/drawing/2014/main" id="{8FE3B774-4CCD-40C1-9BB0-F5D3B00A5D72}"/>
                </a:ext>
              </a:extLst>
            </p:cNvPr>
            <p:cNvSpPr txBox="1">
              <a:spLocks noChangeArrowheads="1"/>
            </p:cNvSpPr>
            <p:nvPr/>
          </p:nvSpPr>
          <p:spPr bwMode="auto">
            <a:xfrm rot="2700000">
              <a:off x="6097788" y="6448829"/>
              <a:ext cx="944933" cy="107722"/>
            </a:xfrm>
            <a:prstGeom prst="rect">
              <a:avLst/>
            </a:prstGeom>
            <a:noFill/>
            <a:ln>
              <a:noFill/>
            </a:ln>
            <a:extLst/>
          </p:spPr>
          <p:txBody>
            <a:bodyPr wrap="square" lIns="0" tIns="0" rIns="0" bIns="0">
              <a:spAutoFit/>
            </a:bodyPr>
            <a:lstStyle/>
            <a:p>
              <a:r>
                <a:rPr lang="en-US" altLang="zh-CN" sz="700" dirty="0"/>
                <a:t>Easily copied by others</a:t>
              </a:r>
              <a:endParaRPr lang="zh-CN" altLang="en-US" sz="700" dirty="0"/>
            </a:p>
          </p:txBody>
        </p:sp>
        <p:sp>
          <p:nvSpPr>
            <p:cNvPr id="42" name="TextBox 3">
              <a:extLst>
                <a:ext uri="{FF2B5EF4-FFF2-40B4-BE49-F238E27FC236}">
                  <a16:creationId xmlns:a16="http://schemas.microsoft.com/office/drawing/2014/main" id="{3596D3E8-DB2B-406A-B50E-269A97B537EC}"/>
                </a:ext>
              </a:extLst>
            </p:cNvPr>
            <p:cNvSpPr txBox="1">
              <a:spLocks noChangeArrowheads="1"/>
            </p:cNvSpPr>
            <p:nvPr/>
          </p:nvSpPr>
          <p:spPr bwMode="auto">
            <a:xfrm rot="2700000">
              <a:off x="6260077" y="6346920"/>
              <a:ext cx="651283" cy="107722"/>
            </a:xfrm>
            <a:prstGeom prst="rect">
              <a:avLst/>
            </a:prstGeom>
            <a:noFill/>
            <a:ln>
              <a:noFill/>
            </a:ln>
            <a:extLst/>
          </p:spPr>
          <p:txBody>
            <a:bodyPr wrap="square" lIns="0" tIns="0" rIns="0" bIns="0">
              <a:spAutoFit/>
            </a:bodyPr>
            <a:lstStyle/>
            <a:p>
              <a:r>
                <a:rPr lang="en-US" altLang="zh-CN" sz="700" dirty="0"/>
                <a:t>Talent shortage</a:t>
              </a:r>
              <a:endParaRPr lang="zh-CN" altLang="en-US" sz="700" dirty="0"/>
            </a:p>
          </p:txBody>
        </p:sp>
        <p:sp>
          <p:nvSpPr>
            <p:cNvPr id="43" name="TextBox 3">
              <a:extLst>
                <a:ext uri="{FF2B5EF4-FFF2-40B4-BE49-F238E27FC236}">
                  <a16:creationId xmlns:a16="http://schemas.microsoft.com/office/drawing/2014/main" id="{91E8A7F5-1E3C-43C5-A38C-3472CCF3B2F6}"/>
                </a:ext>
              </a:extLst>
            </p:cNvPr>
            <p:cNvSpPr txBox="1">
              <a:spLocks noChangeArrowheads="1"/>
            </p:cNvSpPr>
            <p:nvPr/>
          </p:nvSpPr>
          <p:spPr bwMode="auto">
            <a:xfrm rot="2700000">
              <a:off x="5911827" y="6531166"/>
              <a:ext cx="1195011" cy="107722"/>
            </a:xfrm>
            <a:prstGeom prst="rect">
              <a:avLst/>
            </a:prstGeom>
            <a:noFill/>
            <a:ln>
              <a:noFill/>
            </a:ln>
            <a:extLst/>
          </p:spPr>
          <p:txBody>
            <a:bodyPr wrap="square" lIns="0" tIns="0" rIns="0" bIns="0">
              <a:spAutoFit/>
            </a:bodyPr>
            <a:lstStyle/>
            <a:p>
              <a:r>
                <a:rPr lang="en-US" altLang="zh-CN" sz="700" dirty="0"/>
                <a:t>High-risk and time-consuming</a:t>
              </a:r>
              <a:endParaRPr lang="zh-CN" altLang="en-US" sz="700" dirty="0"/>
            </a:p>
          </p:txBody>
        </p:sp>
        <p:sp>
          <p:nvSpPr>
            <p:cNvPr id="44" name="TextBox 3">
              <a:extLst>
                <a:ext uri="{FF2B5EF4-FFF2-40B4-BE49-F238E27FC236}">
                  <a16:creationId xmlns:a16="http://schemas.microsoft.com/office/drawing/2014/main" id="{318D9BBF-5957-4F3E-883A-35C5ECA6A9D1}"/>
                </a:ext>
              </a:extLst>
            </p:cNvPr>
            <p:cNvSpPr txBox="1">
              <a:spLocks noChangeArrowheads="1"/>
            </p:cNvSpPr>
            <p:nvPr/>
          </p:nvSpPr>
          <p:spPr bwMode="auto">
            <a:xfrm rot="2700000">
              <a:off x="6408849" y="6343063"/>
              <a:ext cx="727376" cy="155107"/>
            </a:xfrm>
            <a:prstGeom prst="rect">
              <a:avLst/>
            </a:prstGeom>
            <a:noFill/>
            <a:ln>
              <a:noFill/>
            </a:ln>
            <a:extLst/>
          </p:spPr>
          <p:txBody>
            <a:bodyPr wrap="square" lIns="0" tIns="0" rIns="0" bIns="0">
              <a:spAutoFit/>
            </a:bodyPr>
            <a:lstStyle/>
            <a:p>
              <a:pPr>
                <a:lnSpc>
                  <a:spcPts val="600"/>
                </a:lnSpc>
              </a:pPr>
              <a:r>
                <a:rPr lang="en-US" altLang="zh-CN" sz="700" dirty="0"/>
                <a:t>Does not enhance competitiveness</a:t>
              </a:r>
              <a:endParaRPr lang="zh-CN" altLang="en-US" sz="700" dirty="0"/>
            </a:p>
          </p:txBody>
        </p:sp>
        <p:sp>
          <p:nvSpPr>
            <p:cNvPr id="45" name="TextBox 3">
              <a:extLst>
                <a:ext uri="{FF2B5EF4-FFF2-40B4-BE49-F238E27FC236}">
                  <a16:creationId xmlns:a16="http://schemas.microsoft.com/office/drawing/2014/main" id="{8EC0FF51-E8F2-4643-9A93-43C3B351E534}"/>
                </a:ext>
              </a:extLst>
            </p:cNvPr>
            <p:cNvSpPr txBox="1">
              <a:spLocks noChangeArrowheads="1"/>
            </p:cNvSpPr>
            <p:nvPr/>
          </p:nvSpPr>
          <p:spPr bwMode="auto">
            <a:xfrm rot="2700000">
              <a:off x="4788870" y="6334704"/>
              <a:ext cx="651283" cy="107722"/>
            </a:xfrm>
            <a:prstGeom prst="rect">
              <a:avLst/>
            </a:prstGeom>
            <a:noFill/>
            <a:ln>
              <a:noFill/>
            </a:ln>
            <a:extLst/>
          </p:spPr>
          <p:txBody>
            <a:bodyPr wrap="square" lIns="0" tIns="0" rIns="0" bIns="0">
              <a:spAutoFit/>
            </a:bodyPr>
            <a:lstStyle/>
            <a:p>
              <a:r>
                <a:rPr lang="en-US" altLang="zh-CN" sz="700" dirty="0"/>
                <a:t>High cost</a:t>
              </a:r>
              <a:endParaRPr lang="zh-CN" altLang="en-US" sz="700" dirty="0"/>
            </a:p>
          </p:txBody>
        </p:sp>
        <p:sp>
          <p:nvSpPr>
            <p:cNvPr id="46" name="TextBox 3">
              <a:extLst>
                <a:ext uri="{FF2B5EF4-FFF2-40B4-BE49-F238E27FC236}">
                  <a16:creationId xmlns:a16="http://schemas.microsoft.com/office/drawing/2014/main" id="{954B33C1-92C7-4345-B8CB-3BD64762AFC4}"/>
                </a:ext>
              </a:extLst>
            </p:cNvPr>
            <p:cNvSpPr txBox="1">
              <a:spLocks noChangeArrowheads="1"/>
            </p:cNvSpPr>
            <p:nvPr/>
          </p:nvSpPr>
          <p:spPr bwMode="auto">
            <a:xfrm rot="2700000">
              <a:off x="5520734" y="6311767"/>
              <a:ext cx="715111" cy="107722"/>
            </a:xfrm>
            <a:prstGeom prst="rect">
              <a:avLst/>
            </a:prstGeom>
            <a:noFill/>
            <a:ln>
              <a:noFill/>
            </a:ln>
            <a:extLst/>
          </p:spPr>
          <p:txBody>
            <a:bodyPr wrap="square" lIns="0" tIns="0" rIns="0" bIns="0">
              <a:spAutoFit/>
            </a:bodyPr>
            <a:lstStyle/>
            <a:p>
              <a:r>
                <a:rPr lang="en-US" altLang="zh-CN" sz="700" dirty="0"/>
                <a:t>Shortage of funds</a:t>
              </a:r>
              <a:endParaRPr lang="zh-CN" altLang="en-US" sz="700" dirty="0"/>
            </a:p>
          </p:txBody>
        </p:sp>
        <p:sp>
          <p:nvSpPr>
            <p:cNvPr id="47" name="TextBox 3">
              <a:extLst>
                <a:ext uri="{FF2B5EF4-FFF2-40B4-BE49-F238E27FC236}">
                  <a16:creationId xmlns:a16="http://schemas.microsoft.com/office/drawing/2014/main" id="{8D1289D7-8407-4332-8036-9233D4164A4A}"/>
                </a:ext>
              </a:extLst>
            </p:cNvPr>
            <p:cNvSpPr txBox="1">
              <a:spLocks noChangeArrowheads="1"/>
            </p:cNvSpPr>
            <p:nvPr/>
          </p:nvSpPr>
          <p:spPr bwMode="auto">
            <a:xfrm rot="2700000">
              <a:off x="5029346" y="6464835"/>
              <a:ext cx="997769" cy="107722"/>
            </a:xfrm>
            <a:prstGeom prst="rect">
              <a:avLst/>
            </a:prstGeom>
            <a:noFill/>
            <a:ln>
              <a:noFill/>
            </a:ln>
            <a:extLst/>
          </p:spPr>
          <p:txBody>
            <a:bodyPr wrap="square" lIns="0" tIns="0" rIns="0" bIns="0">
              <a:spAutoFit/>
            </a:bodyPr>
            <a:lstStyle/>
            <a:p>
              <a:r>
                <a:rPr lang="en-US" altLang="zh-CN" sz="700" dirty="0"/>
                <a:t>Easily copied by others</a:t>
              </a:r>
              <a:endParaRPr lang="zh-CN" altLang="en-US" sz="700" dirty="0"/>
            </a:p>
          </p:txBody>
        </p:sp>
        <p:sp>
          <p:nvSpPr>
            <p:cNvPr id="48" name="TextBox 3">
              <a:extLst>
                <a:ext uri="{FF2B5EF4-FFF2-40B4-BE49-F238E27FC236}">
                  <a16:creationId xmlns:a16="http://schemas.microsoft.com/office/drawing/2014/main" id="{9F05C57B-B200-489E-B541-DF3A4EECC34B}"/>
                </a:ext>
              </a:extLst>
            </p:cNvPr>
            <p:cNvSpPr txBox="1">
              <a:spLocks noChangeArrowheads="1"/>
            </p:cNvSpPr>
            <p:nvPr/>
          </p:nvSpPr>
          <p:spPr bwMode="auto">
            <a:xfrm rot="2700000">
              <a:off x="5199373" y="6344246"/>
              <a:ext cx="651283" cy="107722"/>
            </a:xfrm>
            <a:prstGeom prst="rect">
              <a:avLst/>
            </a:prstGeom>
            <a:noFill/>
            <a:ln>
              <a:noFill/>
            </a:ln>
            <a:extLst/>
          </p:spPr>
          <p:txBody>
            <a:bodyPr wrap="square" lIns="0" tIns="0" rIns="0" bIns="0">
              <a:spAutoFit/>
            </a:bodyPr>
            <a:lstStyle/>
            <a:p>
              <a:r>
                <a:rPr lang="en-US" altLang="zh-CN" sz="700" dirty="0"/>
                <a:t>Talent shortage</a:t>
              </a:r>
              <a:endParaRPr lang="zh-CN" altLang="en-US" sz="700" dirty="0"/>
            </a:p>
          </p:txBody>
        </p:sp>
        <p:sp>
          <p:nvSpPr>
            <p:cNvPr id="49" name="TextBox 3">
              <a:extLst>
                <a:ext uri="{FF2B5EF4-FFF2-40B4-BE49-F238E27FC236}">
                  <a16:creationId xmlns:a16="http://schemas.microsoft.com/office/drawing/2014/main" id="{B170A6F3-964A-4736-B1A5-0C59746D0A5B}"/>
                </a:ext>
              </a:extLst>
            </p:cNvPr>
            <p:cNvSpPr txBox="1">
              <a:spLocks noChangeArrowheads="1"/>
            </p:cNvSpPr>
            <p:nvPr/>
          </p:nvSpPr>
          <p:spPr bwMode="auto">
            <a:xfrm rot="2700000">
              <a:off x="4851123" y="6528492"/>
              <a:ext cx="1195011" cy="107722"/>
            </a:xfrm>
            <a:prstGeom prst="rect">
              <a:avLst/>
            </a:prstGeom>
            <a:noFill/>
            <a:ln>
              <a:noFill/>
            </a:ln>
            <a:extLst/>
          </p:spPr>
          <p:txBody>
            <a:bodyPr wrap="square" lIns="0" tIns="0" rIns="0" bIns="0">
              <a:spAutoFit/>
            </a:bodyPr>
            <a:lstStyle/>
            <a:p>
              <a:r>
                <a:rPr lang="en-US" altLang="zh-CN" sz="700" dirty="0"/>
                <a:t>High-risk and time-consuming</a:t>
              </a:r>
              <a:endParaRPr lang="zh-CN" altLang="en-US" sz="700" dirty="0"/>
            </a:p>
          </p:txBody>
        </p:sp>
        <p:sp>
          <p:nvSpPr>
            <p:cNvPr id="50" name="TextBox 3">
              <a:extLst>
                <a:ext uri="{FF2B5EF4-FFF2-40B4-BE49-F238E27FC236}">
                  <a16:creationId xmlns:a16="http://schemas.microsoft.com/office/drawing/2014/main" id="{62BA37B1-801F-4F60-8500-705DEA646779}"/>
                </a:ext>
              </a:extLst>
            </p:cNvPr>
            <p:cNvSpPr txBox="1">
              <a:spLocks noChangeArrowheads="1"/>
            </p:cNvSpPr>
            <p:nvPr/>
          </p:nvSpPr>
          <p:spPr bwMode="auto">
            <a:xfrm rot="2700000">
              <a:off x="5348145" y="6340389"/>
              <a:ext cx="727376" cy="155107"/>
            </a:xfrm>
            <a:prstGeom prst="rect">
              <a:avLst/>
            </a:prstGeom>
            <a:noFill/>
            <a:ln>
              <a:noFill/>
            </a:ln>
            <a:extLst/>
          </p:spPr>
          <p:txBody>
            <a:bodyPr wrap="square" lIns="0" tIns="0" rIns="0" bIns="0">
              <a:spAutoFit/>
            </a:bodyPr>
            <a:lstStyle/>
            <a:p>
              <a:pPr>
                <a:lnSpc>
                  <a:spcPts val="600"/>
                </a:lnSpc>
              </a:pPr>
              <a:r>
                <a:rPr lang="en-US" altLang="zh-CN" sz="700" dirty="0"/>
                <a:t>Does not enhance competitiveness</a:t>
              </a:r>
              <a:endParaRPr lang="zh-CN" altLang="en-US" sz="700" dirty="0"/>
            </a:p>
          </p:txBody>
        </p:sp>
      </p:grpSp>
      <p:sp>
        <p:nvSpPr>
          <p:cNvPr id="63490" name="内容占位符 2">
            <a:extLst>
              <a:ext uri="{FF2B5EF4-FFF2-40B4-BE49-F238E27FC236}">
                <a16:creationId xmlns:a16="http://schemas.microsoft.com/office/drawing/2014/main" id="{8ED5C8E9-4D2B-4E75-8D57-1337B418D653}"/>
              </a:ext>
            </a:extLst>
          </p:cNvPr>
          <p:cNvSpPr>
            <a:spLocks noGrp="1"/>
          </p:cNvSpPr>
          <p:nvPr>
            <p:ph idx="1"/>
          </p:nvPr>
        </p:nvSpPr>
        <p:spPr>
          <a:xfrm>
            <a:off x="40352" y="202679"/>
            <a:ext cx="8229600" cy="576262"/>
          </a:xfrm>
        </p:spPr>
        <p:txBody>
          <a:bodyPr/>
          <a:lstStyle/>
          <a:p>
            <a:r>
              <a:rPr lang="en-US" altLang="zh-CN" dirty="0"/>
              <a:t>Factors</a:t>
            </a:r>
            <a:r>
              <a:rPr lang="zh-CN" altLang="en-US" dirty="0"/>
              <a:t> </a:t>
            </a:r>
            <a:r>
              <a:rPr lang="en-US" altLang="zh-CN" dirty="0"/>
              <a:t>hindering</a:t>
            </a:r>
            <a:r>
              <a:rPr lang="zh-CN" altLang="en-US" dirty="0"/>
              <a:t> </a:t>
            </a:r>
            <a:r>
              <a:rPr lang="en-US" altLang="zh-CN" dirty="0"/>
              <a:t>innovation</a:t>
            </a:r>
            <a:endParaRPr lang="zh-CN" altLang="en-US" dirty="0"/>
          </a:p>
        </p:txBody>
      </p:sp>
      <p:grpSp>
        <p:nvGrpSpPr>
          <p:cNvPr id="4" name="Group 3">
            <a:extLst>
              <a:ext uri="{FF2B5EF4-FFF2-40B4-BE49-F238E27FC236}">
                <a16:creationId xmlns:a16="http://schemas.microsoft.com/office/drawing/2014/main" id="{3EF1F895-D2D2-44E2-B2D2-493BD83B1DAC}"/>
              </a:ext>
            </a:extLst>
          </p:cNvPr>
          <p:cNvGrpSpPr/>
          <p:nvPr/>
        </p:nvGrpSpPr>
        <p:grpSpPr>
          <a:xfrm>
            <a:off x="-37530" y="765175"/>
            <a:ext cx="4681538" cy="3527425"/>
            <a:chOff x="-180975" y="765175"/>
            <a:chExt cx="4681538" cy="3527425"/>
          </a:xfrm>
        </p:grpSpPr>
        <p:pic>
          <p:nvPicPr>
            <p:cNvPr id="63491" name="图片 3">
              <a:extLst>
                <a:ext uri="{FF2B5EF4-FFF2-40B4-BE49-F238E27FC236}">
                  <a16:creationId xmlns:a16="http://schemas.microsoft.com/office/drawing/2014/main" id="{54CA6534-3476-4430-A911-957D0FFB84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 y="765175"/>
              <a:ext cx="4681538"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椭圆 7">
              <a:extLst>
                <a:ext uri="{FF2B5EF4-FFF2-40B4-BE49-F238E27FC236}">
                  <a16:creationId xmlns:a16="http://schemas.microsoft.com/office/drawing/2014/main" id="{2EA37E59-A1A9-4FB9-A14F-D5293087A74C}"/>
                </a:ext>
              </a:extLst>
            </p:cNvPr>
            <p:cNvSpPr/>
            <p:nvPr/>
          </p:nvSpPr>
          <p:spPr>
            <a:xfrm>
              <a:off x="2627313" y="836613"/>
              <a:ext cx="360362" cy="252095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TextBox 3">
              <a:extLst>
                <a:ext uri="{FF2B5EF4-FFF2-40B4-BE49-F238E27FC236}">
                  <a16:creationId xmlns:a16="http://schemas.microsoft.com/office/drawing/2014/main" id="{5879865E-A9B1-49F9-8E14-997D4E20FA8E}"/>
                </a:ext>
              </a:extLst>
            </p:cNvPr>
            <p:cNvSpPr txBox="1">
              <a:spLocks noChangeArrowheads="1"/>
            </p:cNvSpPr>
            <p:nvPr/>
          </p:nvSpPr>
          <p:spPr bwMode="auto">
            <a:xfrm>
              <a:off x="592183" y="4096242"/>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Micro</a:t>
              </a:r>
              <a:endParaRPr lang="zh-CN" altLang="en-US" sz="600" dirty="0"/>
            </a:p>
          </p:txBody>
        </p:sp>
        <p:sp>
          <p:nvSpPr>
            <p:cNvPr id="9" name="TextBox 3">
              <a:extLst>
                <a:ext uri="{FF2B5EF4-FFF2-40B4-BE49-F238E27FC236}">
                  <a16:creationId xmlns:a16="http://schemas.microsoft.com/office/drawing/2014/main" id="{0CBA6490-5E01-4045-A992-4FB914A881A8}"/>
                </a:ext>
              </a:extLst>
            </p:cNvPr>
            <p:cNvSpPr txBox="1">
              <a:spLocks noChangeArrowheads="1"/>
            </p:cNvSpPr>
            <p:nvPr/>
          </p:nvSpPr>
          <p:spPr bwMode="auto">
            <a:xfrm>
              <a:off x="955402" y="4091696"/>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Small</a:t>
              </a:r>
              <a:endParaRPr lang="zh-CN" altLang="en-US" sz="600" dirty="0"/>
            </a:p>
          </p:txBody>
        </p:sp>
        <p:sp>
          <p:nvSpPr>
            <p:cNvPr id="10" name="TextBox 3">
              <a:extLst>
                <a:ext uri="{FF2B5EF4-FFF2-40B4-BE49-F238E27FC236}">
                  <a16:creationId xmlns:a16="http://schemas.microsoft.com/office/drawing/2014/main" id="{E93DC8E2-1EBC-452D-8A86-ACDC66409487}"/>
                </a:ext>
              </a:extLst>
            </p:cNvPr>
            <p:cNvSpPr txBox="1">
              <a:spLocks noChangeArrowheads="1"/>
            </p:cNvSpPr>
            <p:nvPr/>
          </p:nvSpPr>
          <p:spPr bwMode="auto">
            <a:xfrm>
              <a:off x="1336973" y="4096243"/>
              <a:ext cx="298360"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Medium</a:t>
              </a:r>
              <a:endParaRPr lang="zh-CN" altLang="en-US" sz="600" dirty="0"/>
            </a:p>
          </p:txBody>
        </p:sp>
        <p:sp>
          <p:nvSpPr>
            <p:cNvPr id="11" name="TextBox 3">
              <a:extLst>
                <a:ext uri="{FF2B5EF4-FFF2-40B4-BE49-F238E27FC236}">
                  <a16:creationId xmlns:a16="http://schemas.microsoft.com/office/drawing/2014/main" id="{F2D36FF6-7265-4D68-9563-DEFC4239054D}"/>
                </a:ext>
              </a:extLst>
            </p:cNvPr>
            <p:cNvSpPr txBox="1">
              <a:spLocks noChangeArrowheads="1"/>
            </p:cNvSpPr>
            <p:nvPr/>
          </p:nvSpPr>
          <p:spPr bwMode="auto">
            <a:xfrm>
              <a:off x="243706" y="4091696"/>
              <a:ext cx="214313" cy="10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600" dirty="0"/>
                <a:t>Large</a:t>
              </a:r>
              <a:endParaRPr lang="zh-CN" altLang="en-US" sz="600" dirty="0"/>
            </a:p>
          </p:txBody>
        </p:sp>
        <p:sp>
          <p:nvSpPr>
            <p:cNvPr id="20" name="TextBox 3">
              <a:extLst>
                <a:ext uri="{FF2B5EF4-FFF2-40B4-BE49-F238E27FC236}">
                  <a16:creationId xmlns:a16="http://schemas.microsoft.com/office/drawing/2014/main" id="{7E0B68B1-71D8-453F-82CC-C402C96657AC}"/>
                </a:ext>
              </a:extLst>
            </p:cNvPr>
            <p:cNvSpPr txBox="1">
              <a:spLocks noChangeArrowheads="1"/>
            </p:cNvSpPr>
            <p:nvPr/>
          </p:nvSpPr>
          <p:spPr bwMode="auto">
            <a:xfrm rot="2700000">
              <a:off x="345328" y="3511367"/>
              <a:ext cx="651283" cy="107722"/>
            </a:xfrm>
            <a:prstGeom prst="rect">
              <a:avLst/>
            </a:prstGeom>
            <a:solidFill>
              <a:schemeClr val="bg1"/>
            </a:solidFill>
            <a:ln>
              <a:noFill/>
            </a:ln>
            <a:extLst/>
          </p:spPr>
          <p:txBody>
            <a:bodyPr wrap="square" lIns="0" tIns="0" rIns="0" bIns="0">
              <a:spAutoFit/>
            </a:bodyPr>
            <a:lstStyle/>
            <a:p>
              <a:r>
                <a:rPr lang="en-US" altLang="zh-CN" sz="700" dirty="0"/>
                <a:t>Cost too high</a:t>
              </a:r>
              <a:endParaRPr lang="zh-CN" altLang="en-US" sz="700" dirty="0"/>
            </a:p>
          </p:txBody>
        </p:sp>
        <p:sp>
          <p:nvSpPr>
            <p:cNvPr id="21" name="TextBox 3">
              <a:extLst>
                <a:ext uri="{FF2B5EF4-FFF2-40B4-BE49-F238E27FC236}">
                  <a16:creationId xmlns:a16="http://schemas.microsoft.com/office/drawing/2014/main" id="{840A0A01-153A-492C-9CAC-1F3954EF77CE}"/>
                </a:ext>
              </a:extLst>
            </p:cNvPr>
            <p:cNvSpPr txBox="1">
              <a:spLocks noChangeArrowheads="1"/>
            </p:cNvSpPr>
            <p:nvPr/>
          </p:nvSpPr>
          <p:spPr bwMode="auto">
            <a:xfrm rot="2700000">
              <a:off x="1022498" y="3526549"/>
              <a:ext cx="843471" cy="215444"/>
            </a:xfrm>
            <a:prstGeom prst="rect">
              <a:avLst/>
            </a:prstGeom>
            <a:solidFill>
              <a:schemeClr val="bg1"/>
            </a:solidFill>
            <a:ln>
              <a:noFill/>
            </a:ln>
            <a:extLst/>
          </p:spPr>
          <p:txBody>
            <a:bodyPr wrap="square" lIns="0" tIns="0" rIns="0" bIns="0">
              <a:spAutoFit/>
            </a:bodyPr>
            <a:lstStyle/>
            <a:p>
              <a:r>
                <a:rPr lang="en-US" altLang="zh-CN" sz="700" dirty="0"/>
                <a:t>Easily copied by others</a:t>
              </a:r>
              <a:endParaRPr lang="zh-CN" altLang="en-US" sz="700" dirty="0"/>
            </a:p>
          </p:txBody>
        </p:sp>
        <p:sp>
          <p:nvSpPr>
            <p:cNvPr id="22" name="TextBox 3">
              <a:extLst>
                <a:ext uri="{FF2B5EF4-FFF2-40B4-BE49-F238E27FC236}">
                  <a16:creationId xmlns:a16="http://schemas.microsoft.com/office/drawing/2014/main" id="{F7745A38-EE6F-4207-9D6F-FC27C79B32B0}"/>
                </a:ext>
              </a:extLst>
            </p:cNvPr>
            <p:cNvSpPr txBox="1">
              <a:spLocks noChangeArrowheads="1"/>
            </p:cNvSpPr>
            <p:nvPr/>
          </p:nvSpPr>
          <p:spPr bwMode="auto">
            <a:xfrm rot="2700000">
              <a:off x="1726135" y="3538453"/>
              <a:ext cx="845888" cy="215444"/>
            </a:xfrm>
            <a:prstGeom prst="rect">
              <a:avLst/>
            </a:prstGeom>
            <a:solidFill>
              <a:schemeClr val="bg1"/>
            </a:solidFill>
            <a:ln>
              <a:noFill/>
            </a:ln>
            <a:extLst/>
          </p:spPr>
          <p:txBody>
            <a:bodyPr wrap="square" lIns="0" tIns="0" rIns="0" bIns="0">
              <a:spAutoFit/>
            </a:bodyPr>
            <a:lstStyle/>
            <a:p>
              <a:r>
                <a:rPr lang="en-US" altLang="zh-CN" sz="700" dirty="0"/>
                <a:t>High-risk and time-consuming </a:t>
              </a:r>
              <a:endParaRPr lang="zh-CN" altLang="en-US" sz="700" dirty="0"/>
            </a:p>
          </p:txBody>
        </p:sp>
        <p:sp>
          <p:nvSpPr>
            <p:cNvPr id="23" name="TextBox 3">
              <a:extLst>
                <a:ext uri="{FF2B5EF4-FFF2-40B4-BE49-F238E27FC236}">
                  <a16:creationId xmlns:a16="http://schemas.microsoft.com/office/drawing/2014/main" id="{52A0473F-1577-4532-AF13-0DB8FB2DDB34}"/>
                </a:ext>
              </a:extLst>
            </p:cNvPr>
            <p:cNvSpPr txBox="1">
              <a:spLocks noChangeArrowheads="1"/>
            </p:cNvSpPr>
            <p:nvPr/>
          </p:nvSpPr>
          <p:spPr bwMode="auto">
            <a:xfrm rot="2700000">
              <a:off x="2400211" y="3594998"/>
              <a:ext cx="966588" cy="215444"/>
            </a:xfrm>
            <a:prstGeom prst="rect">
              <a:avLst/>
            </a:prstGeom>
            <a:solidFill>
              <a:schemeClr val="bg1"/>
            </a:solidFill>
            <a:ln>
              <a:noFill/>
            </a:ln>
            <a:extLst/>
          </p:spPr>
          <p:txBody>
            <a:bodyPr wrap="square" lIns="0" tIns="0" rIns="0" bIns="0">
              <a:spAutoFit/>
            </a:bodyPr>
            <a:lstStyle/>
            <a:p>
              <a:r>
                <a:rPr lang="en-US" altLang="zh-CN" sz="700" dirty="0"/>
                <a:t>Does not translate into competitive advantage</a:t>
              </a:r>
              <a:endParaRPr lang="zh-CN" altLang="en-US" sz="700" dirty="0"/>
            </a:p>
          </p:txBody>
        </p:sp>
        <p:sp>
          <p:nvSpPr>
            <p:cNvPr id="24" name="TextBox 3">
              <a:extLst>
                <a:ext uri="{FF2B5EF4-FFF2-40B4-BE49-F238E27FC236}">
                  <a16:creationId xmlns:a16="http://schemas.microsoft.com/office/drawing/2014/main" id="{62449A34-9498-45A2-98A5-04D7AD527CA0}"/>
                </a:ext>
              </a:extLst>
            </p:cNvPr>
            <p:cNvSpPr txBox="1">
              <a:spLocks noChangeArrowheads="1"/>
            </p:cNvSpPr>
            <p:nvPr/>
          </p:nvSpPr>
          <p:spPr bwMode="auto">
            <a:xfrm rot="2700000">
              <a:off x="3099120" y="3554034"/>
              <a:ext cx="889959" cy="215444"/>
            </a:xfrm>
            <a:prstGeom prst="rect">
              <a:avLst/>
            </a:prstGeom>
            <a:solidFill>
              <a:schemeClr val="bg1"/>
            </a:solidFill>
            <a:ln>
              <a:noFill/>
            </a:ln>
            <a:extLst/>
          </p:spPr>
          <p:txBody>
            <a:bodyPr wrap="square" lIns="0" tIns="0" rIns="0" bIns="0">
              <a:spAutoFit/>
            </a:bodyPr>
            <a:lstStyle/>
            <a:p>
              <a:r>
                <a:rPr lang="en-US" altLang="zh-CN" sz="700" dirty="0"/>
                <a:t>Hard to find innovative people</a:t>
              </a:r>
              <a:endParaRPr lang="zh-CN" altLang="en-US" sz="700" dirty="0"/>
            </a:p>
          </p:txBody>
        </p:sp>
        <p:sp>
          <p:nvSpPr>
            <p:cNvPr id="25" name="TextBox 3">
              <a:extLst>
                <a:ext uri="{FF2B5EF4-FFF2-40B4-BE49-F238E27FC236}">
                  <a16:creationId xmlns:a16="http://schemas.microsoft.com/office/drawing/2014/main" id="{D0CA40BF-5E0E-490B-83C0-49C2C03CDBCD}"/>
                </a:ext>
              </a:extLst>
            </p:cNvPr>
            <p:cNvSpPr txBox="1">
              <a:spLocks noChangeArrowheads="1"/>
            </p:cNvSpPr>
            <p:nvPr/>
          </p:nvSpPr>
          <p:spPr bwMode="auto">
            <a:xfrm rot="2700000">
              <a:off x="3888145" y="3449830"/>
              <a:ext cx="659776" cy="215444"/>
            </a:xfrm>
            <a:prstGeom prst="rect">
              <a:avLst/>
            </a:prstGeom>
            <a:solidFill>
              <a:schemeClr val="bg1"/>
            </a:solidFill>
            <a:ln>
              <a:noFill/>
            </a:ln>
            <a:extLst/>
          </p:spPr>
          <p:txBody>
            <a:bodyPr wrap="square" lIns="0" tIns="0" rIns="0" bIns="0">
              <a:spAutoFit/>
            </a:bodyPr>
            <a:lstStyle/>
            <a:p>
              <a:r>
                <a:rPr lang="en-US" altLang="zh-CN" sz="700" dirty="0"/>
                <a:t>Shortage of funds</a:t>
              </a:r>
              <a:endParaRPr lang="zh-CN" altLang="en-US" sz="700" dirty="0"/>
            </a:p>
          </p:txBody>
        </p:sp>
        <p:sp>
          <p:nvSpPr>
            <p:cNvPr id="6" name="椭圆 5">
              <a:extLst>
                <a:ext uri="{FF2B5EF4-FFF2-40B4-BE49-F238E27FC236}">
                  <a16:creationId xmlns:a16="http://schemas.microsoft.com/office/drawing/2014/main" id="{8C6C2E50-4B0F-44F1-9B11-E9B725252BB0}"/>
                </a:ext>
              </a:extLst>
            </p:cNvPr>
            <p:cNvSpPr/>
            <p:nvPr/>
          </p:nvSpPr>
          <p:spPr>
            <a:xfrm>
              <a:off x="3779838" y="836613"/>
              <a:ext cx="360362" cy="245849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DA87B18-DCC8-4F72-AE39-D53100402FA9}"/>
              </a:ext>
            </a:extLst>
          </p:cNvPr>
          <p:cNvGrpSpPr/>
          <p:nvPr/>
        </p:nvGrpSpPr>
        <p:grpSpPr>
          <a:xfrm>
            <a:off x="4468631" y="2914006"/>
            <a:ext cx="4644008" cy="3456384"/>
            <a:chOff x="4468631" y="2914006"/>
            <a:chExt cx="4644008" cy="3456384"/>
          </a:xfrm>
        </p:grpSpPr>
        <p:graphicFrame>
          <p:nvGraphicFramePr>
            <p:cNvPr id="5" name="图表 4">
              <a:extLst>
                <a:ext uri="{FF2B5EF4-FFF2-40B4-BE49-F238E27FC236}">
                  <a16:creationId xmlns:a16="http://schemas.microsoft.com/office/drawing/2014/main" id="{83E50B63-D77A-4A0C-A454-EDF3BB7EE6F4}"/>
                </a:ext>
              </a:extLst>
            </p:cNvPr>
            <p:cNvGraphicFramePr/>
            <p:nvPr>
              <p:extLst>
                <p:ext uri="{D42A27DB-BD31-4B8C-83A1-F6EECF244321}">
                  <p14:modId xmlns:p14="http://schemas.microsoft.com/office/powerpoint/2010/main" val="2217766145"/>
                </p:ext>
              </p:extLst>
            </p:nvPr>
          </p:nvGraphicFramePr>
          <p:xfrm>
            <a:off x="4468631" y="2914006"/>
            <a:ext cx="4644008" cy="3456384"/>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Box 3">
              <a:extLst>
                <a:ext uri="{FF2B5EF4-FFF2-40B4-BE49-F238E27FC236}">
                  <a16:creationId xmlns:a16="http://schemas.microsoft.com/office/drawing/2014/main" id="{24FD45A4-1AC6-4C3C-AEC8-D0E1CC2A4FB7}"/>
                </a:ext>
              </a:extLst>
            </p:cNvPr>
            <p:cNvSpPr txBox="1">
              <a:spLocks noChangeArrowheads="1"/>
            </p:cNvSpPr>
            <p:nvPr/>
          </p:nvSpPr>
          <p:spPr bwMode="auto">
            <a:xfrm>
              <a:off x="8136938" y="5207679"/>
              <a:ext cx="585339" cy="16927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12" name="TextBox 3">
              <a:extLst>
                <a:ext uri="{FF2B5EF4-FFF2-40B4-BE49-F238E27FC236}">
                  <a16:creationId xmlns:a16="http://schemas.microsoft.com/office/drawing/2014/main" id="{7223089E-1B36-496C-AE27-9812AD7B3075}"/>
                </a:ext>
              </a:extLst>
            </p:cNvPr>
            <p:cNvSpPr txBox="1">
              <a:spLocks noChangeArrowheads="1"/>
            </p:cNvSpPr>
            <p:nvPr/>
          </p:nvSpPr>
          <p:spPr bwMode="auto">
            <a:xfrm>
              <a:off x="4972687" y="5188225"/>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13" name="TextBox 3">
              <a:extLst>
                <a:ext uri="{FF2B5EF4-FFF2-40B4-BE49-F238E27FC236}">
                  <a16:creationId xmlns:a16="http://schemas.microsoft.com/office/drawing/2014/main" id="{ACADF75D-08C6-4D4F-8751-F0249F9AE1C9}"/>
                </a:ext>
              </a:extLst>
            </p:cNvPr>
            <p:cNvSpPr txBox="1">
              <a:spLocks noChangeArrowheads="1"/>
            </p:cNvSpPr>
            <p:nvPr/>
          </p:nvSpPr>
          <p:spPr bwMode="auto">
            <a:xfrm>
              <a:off x="5999804" y="5195343"/>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14" name="TextBox 3">
              <a:extLst>
                <a:ext uri="{FF2B5EF4-FFF2-40B4-BE49-F238E27FC236}">
                  <a16:creationId xmlns:a16="http://schemas.microsoft.com/office/drawing/2014/main" id="{BDA702CC-119E-4FAF-8224-E7588F7AB826}"/>
                </a:ext>
              </a:extLst>
            </p:cNvPr>
            <p:cNvSpPr txBox="1">
              <a:spLocks noChangeArrowheads="1"/>
            </p:cNvSpPr>
            <p:nvPr/>
          </p:nvSpPr>
          <p:spPr bwMode="auto">
            <a:xfrm>
              <a:off x="7089764" y="5205069"/>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7" name="椭圆 6">
              <a:extLst>
                <a:ext uri="{FF2B5EF4-FFF2-40B4-BE49-F238E27FC236}">
                  <a16:creationId xmlns:a16="http://schemas.microsoft.com/office/drawing/2014/main" id="{167AED01-239D-4EA7-97DA-52BFFAA67064}"/>
                </a:ext>
              </a:extLst>
            </p:cNvPr>
            <p:cNvSpPr/>
            <p:nvPr/>
          </p:nvSpPr>
          <p:spPr>
            <a:xfrm>
              <a:off x="8717352" y="4570389"/>
              <a:ext cx="395287" cy="863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TextBox 3">
              <a:extLst>
                <a:ext uri="{FF2B5EF4-FFF2-40B4-BE49-F238E27FC236}">
                  <a16:creationId xmlns:a16="http://schemas.microsoft.com/office/drawing/2014/main" id="{CEEA0A11-B5A8-4DD9-9D8C-3732E2BC8A4C}"/>
                </a:ext>
              </a:extLst>
            </p:cNvPr>
            <p:cNvSpPr txBox="1">
              <a:spLocks noChangeArrowheads="1"/>
            </p:cNvSpPr>
            <p:nvPr/>
          </p:nvSpPr>
          <p:spPr bwMode="auto">
            <a:xfrm>
              <a:off x="6922519" y="6137362"/>
              <a:ext cx="1096912"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H. None of the above</a:t>
              </a:r>
              <a:endParaRPr lang="zh-CN" altLang="en-US" sz="800" dirty="0"/>
            </a:p>
          </p:txBody>
        </p:sp>
        <p:sp>
          <p:nvSpPr>
            <p:cNvPr id="16" name="TextBox 3">
              <a:extLst>
                <a:ext uri="{FF2B5EF4-FFF2-40B4-BE49-F238E27FC236}">
                  <a16:creationId xmlns:a16="http://schemas.microsoft.com/office/drawing/2014/main" id="{7617BE14-CCD6-463D-B076-3D3BA7C25641}"/>
                </a:ext>
              </a:extLst>
            </p:cNvPr>
            <p:cNvSpPr txBox="1">
              <a:spLocks noChangeArrowheads="1"/>
            </p:cNvSpPr>
            <p:nvPr/>
          </p:nvSpPr>
          <p:spPr bwMode="auto">
            <a:xfrm>
              <a:off x="6916294" y="5926382"/>
              <a:ext cx="1096912"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F. Tax planning</a:t>
              </a:r>
              <a:endParaRPr lang="zh-CN" altLang="en-US" sz="800" dirty="0"/>
            </a:p>
          </p:txBody>
        </p:sp>
        <p:sp>
          <p:nvSpPr>
            <p:cNvPr id="17" name="TextBox 3">
              <a:extLst>
                <a:ext uri="{FF2B5EF4-FFF2-40B4-BE49-F238E27FC236}">
                  <a16:creationId xmlns:a16="http://schemas.microsoft.com/office/drawing/2014/main" id="{098CCB9B-B07F-4652-BC7B-EE330FD37A08}"/>
                </a:ext>
              </a:extLst>
            </p:cNvPr>
            <p:cNvSpPr txBox="1">
              <a:spLocks noChangeArrowheads="1"/>
            </p:cNvSpPr>
            <p:nvPr/>
          </p:nvSpPr>
          <p:spPr bwMode="auto">
            <a:xfrm>
              <a:off x="6913050" y="5709131"/>
              <a:ext cx="2152465"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D. Organizational structure &amp; HR management</a:t>
              </a:r>
              <a:endParaRPr lang="zh-CN" altLang="en-US" sz="800" dirty="0"/>
            </a:p>
          </p:txBody>
        </p:sp>
        <p:sp>
          <p:nvSpPr>
            <p:cNvPr id="18" name="TextBox 3">
              <a:extLst>
                <a:ext uri="{FF2B5EF4-FFF2-40B4-BE49-F238E27FC236}">
                  <a16:creationId xmlns:a16="http://schemas.microsoft.com/office/drawing/2014/main" id="{5BF1D4D5-6A6B-45B5-B12F-13F729C2DF0D}"/>
                </a:ext>
              </a:extLst>
            </p:cNvPr>
            <p:cNvSpPr txBox="1">
              <a:spLocks noChangeArrowheads="1"/>
            </p:cNvSpPr>
            <p:nvPr/>
          </p:nvSpPr>
          <p:spPr bwMode="auto">
            <a:xfrm>
              <a:off x="6919199" y="5491397"/>
              <a:ext cx="1368326"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B. Strategic decision making</a:t>
              </a:r>
              <a:endParaRPr lang="zh-CN" altLang="en-US" sz="800" dirty="0"/>
            </a:p>
          </p:txBody>
        </p:sp>
        <p:sp>
          <p:nvSpPr>
            <p:cNvPr id="19" name="TextBox 3">
              <a:extLst>
                <a:ext uri="{FF2B5EF4-FFF2-40B4-BE49-F238E27FC236}">
                  <a16:creationId xmlns:a16="http://schemas.microsoft.com/office/drawing/2014/main" id="{FE3D8AC3-7EA4-4250-B554-2EAB018D9FF2}"/>
                </a:ext>
              </a:extLst>
            </p:cNvPr>
            <p:cNvSpPr txBox="1">
              <a:spLocks noChangeArrowheads="1"/>
            </p:cNvSpPr>
            <p:nvPr/>
          </p:nvSpPr>
          <p:spPr bwMode="auto">
            <a:xfrm>
              <a:off x="5435584" y="5710941"/>
              <a:ext cx="1080632"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C. Marketing</a:t>
              </a:r>
              <a:endParaRPr lang="zh-CN" altLang="en-US" sz="800" dirty="0"/>
            </a:p>
          </p:txBody>
        </p:sp>
        <p:sp>
          <p:nvSpPr>
            <p:cNvPr id="20" name="TextBox 3">
              <a:extLst>
                <a:ext uri="{FF2B5EF4-FFF2-40B4-BE49-F238E27FC236}">
                  <a16:creationId xmlns:a16="http://schemas.microsoft.com/office/drawing/2014/main" id="{880599C8-0A0B-4612-ADC5-1DBC6D52EEE9}"/>
                </a:ext>
              </a:extLst>
            </p:cNvPr>
            <p:cNvSpPr txBox="1">
              <a:spLocks noChangeArrowheads="1"/>
            </p:cNvSpPr>
            <p:nvPr/>
          </p:nvSpPr>
          <p:spPr bwMode="auto">
            <a:xfrm>
              <a:off x="5434152" y="5926382"/>
              <a:ext cx="1353592"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E. Accounting &amp; internal audit</a:t>
              </a:r>
              <a:endParaRPr lang="zh-CN" altLang="en-US" sz="800" dirty="0"/>
            </a:p>
          </p:txBody>
        </p:sp>
        <p:sp>
          <p:nvSpPr>
            <p:cNvPr id="21" name="TextBox 3">
              <a:extLst>
                <a:ext uri="{FF2B5EF4-FFF2-40B4-BE49-F238E27FC236}">
                  <a16:creationId xmlns:a16="http://schemas.microsoft.com/office/drawing/2014/main" id="{7882AB80-D14A-4E22-923E-BAD6122D2A35}"/>
                </a:ext>
              </a:extLst>
            </p:cNvPr>
            <p:cNvSpPr txBox="1">
              <a:spLocks noChangeArrowheads="1"/>
            </p:cNvSpPr>
            <p:nvPr/>
          </p:nvSpPr>
          <p:spPr bwMode="auto">
            <a:xfrm>
              <a:off x="5425856" y="6140741"/>
              <a:ext cx="1353592"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G. Financing &amp; investment</a:t>
              </a:r>
              <a:endParaRPr lang="zh-CN" altLang="en-US" sz="800" dirty="0"/>
            </a:p>
          </p:txBody>
        </p:sp>
        <p:sp>
          <p:nvSpPr>
            <p:cNvPr id="22" name="TextBox 3">
              <a:extLst>
                <a:ext uri="{FF2B5EF4-FFF2-40B4-BE49-F238E27FC236}">
                  <a16:creationId xmlns:a16="http://schemas.microsoft.com/office/drawing/2014/main" id="{8C1DBEA6-EECF-4156-BEFD-3AD57504CFCA}"/>
                </a:ext>
              </a:extLst>
            </p:cNvPr>
            <p:cNvSpPr txBox="1">
              <a:spLocks noChangeArrowheads="1"/>
            </p:cNvSpPr>
            <p:nvPr/>
          </p:nvSpPr>
          <p:spPr bwMode="auto">
            <a:xfrm>
              <a:off x="5435300" y="5495972"/>
              <a:ext cx="1344148"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A. Digital operation &amp; mgmt</a:t>
              </a:r>
              <a:endParaRPr lang="zh-CN" altLang="en-US" sz="800" dirty="0"/>
            </a:p>
          </p:txBody>
        </p:sp>
      </p:grpSp>
      <p:sp>
        <p:nvSpPr>
          <p:cNvPr id="64514" name="标题 1">
            <a:extLst>
              <a:ext uri="{FF2B5EF4-FFF2-40B4-BE49-F238E27FC236}">
                <a16:creationId xmlns:a16="http://schemas.microsoft.com/office/drawing/2014/main" id="{2D71037D-7DE9-4D20-8F29-84F0BCBF9E18}"/>
              </a:ext>
            </a:extLst>
          </p:cNvPr>
          <p:cNvSpPr>
            <a:spLocks noGrp="1"/>
          </p:cNvSpPr>
          <p:nvPr>
            <p:ph type="title"/>
          </p:nvPr>
        </p:nvSpPr>
        <p:spPr>
          <a:xfrm>
            <a:off x="285750" y="-71438"/>
            <a:ext cx="7999802" cy="1141413"/>
          </a:xfrm>
        </p:spPr>
        <p:txBody>
          <a:bodyPr/>
          <a:lstStyle/>
          <a:p>
            <a:r>
              <a:rPr lang="en-US" altLang="zh-CN" sz="3600" dirty="0"/>
              <a:t>V. Demands for empowerment</a:t>
            </a:r>
            <a:endParaRPr lang="zh-CN" altLang="en-US" sz="3600" dirty="0"/>
          </a:p>
        </p:txBody>
      </p:sp>
      <p:sp>
        <p:nvSpPr>
          <p:cNvPr id="64515" name="内容占位符 2">
            <a:extLst>
              <a:ext uri="{FF2B5EF4-FFF2-40B4-BE49-F238E27FC236}">
                <a16:creationId xmlns:a16="http://schemas.microsoft.com/office/drawing/2014/main" id="{979B55D0-5446-4974-88C4-B22C79918E3F}"/>
              </a:ext>
            </a:extLst>
          </p:cNvPr>
          <p:cNvSpPr>
            <a:spLocks noGrp="1"/>
          </p:cNvSpPr>
          <p:nvPr>
            <p:ph idx="1"/>
          </p:nvPr>
        </p:nvSpPr>
        <p:spPr>
          <a:xfrm>
            <a:off x="278938" y="1104658"/>
            <a:ext cx="5098404" cy="576287"/>
          </a:xfrm>
        </p:spPr>
        <p:txBody>
          <a:bodyPr/>
          <a:lstStyle/>
          <a:p>
            <a:r>
              <a:rPr lang="en-US" altLang="zh-CN" sz="2800" dirty="0"/>
              <a:t>Overall preferences for content of  empowerment</a:t>
            </a:r>
            <a:endParaRPr lang="zh-CN" altLang="en-US" sz="2800" dirty="0"/>
          </a:p>
        </p:txBody>
      </p:sp>
      <p:sp>
        <p:nvSpPr>
          <p:cNvPr id="64518" name="TextBox 5">
            <a:extLst>
              <a:ext uri="{FF2B5EF4-FFF2-40B4-BE49-F238E27FC236}">
                <a16:creationId xmlns:a16="http://schemas.microsoft.com/office/drawing/2014/main" id="{12BC53EC-0B2B-4F70-9CB2-D8C373F84B77}"/>
              </a:ext>
            </a:extLst>
          </p:cNvPr>
          <p:cNvSpPr txBox="1">
            <a:spLocks noChangeArrowheads="1"/>
          </p:cNvSpPr>
          <p:nvPr/>
        </p:nvSpPr>
        <p:spPr bwMode="auto">
          <a:xfrm>
            <a:off x="5480512" y="732190"/>
            <a:ext cx="3384550" cy="1200329"/>
          </a:xfrm>
          <a:prstGeom prst="rect">
            <a:avLst/>
          </a:prstGeom>
          <a:solidFill>
            <a:schemeClr val="bg1"/>
          </a:solidFill>
          <a:ln w="9525">
            <a:solidFill>
              <a:srgbClr val="C00000"/>
            </a:solidFill>
            <a:miter lim="800000"/>
            <a:headEnd/>
            <a:tailEnd/>
          </a:ln>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b="1" dirty="0"/>
              <a:t>Prefer:</a:t>
            </a:r>
            <a:r>
              <a:rPr lang="zh-CN" altLang="en-US" b="1" dirty="0"/>
              <a:t>   </a:t>
            </a:r>
            <a:r>
              <a:rPr lang="en-US" altLang="zh-CN" b="1" dirty="0"/>
              <a:t>Digital management</a:t>
            </a:r>
          </a:p>
          <a:p>
            <a:r>
              <a:rPr lang="zh-CN" altLang="en-US" b="1" dirty="0"/>
              <a:t>               </a:t>
            </a:r>
            <a:r>
              <a:rPr lang="en-US" altLang="zh-CN" b="1" dirty="0"/>
              <a:t>Marketing</a:t>
            </a:r>
          </a:p>
          <a:p>
            <a:r>
              <a:rPr lang="en-US" altLang="zh-CN" b="1" dirty="0"/>
              <a:t>Do not prefer: Accounting &amp; internal audit</a:t>
            </a:r>
            <a:endParaRPr lang="zh-CN" altLang="en-US" b="1" dirty="0"/>
          </a:p>
        </p:txBody>
      </p:sp>
      <p:sp>
        <p:nvSpPr>
          <p:cNvPr id="64520" name="TextBox 7">
            <a:extLst>
              <a:ext uri="{FF2B5EF4-FFF2-40B4-BE49-F238E27FC236}">
                <a16:creationId xmlns:a16="http://schemas.microsoft.com/office/drawing/2014/main" id="{4F0C650D-87C1-48E1-9573-8969CB0DC6F7}"/>
              </a:ext>
            </a:extLst>
          </p:cNvPr>
          <p:cNvSpPr txBox="1">
            <a:spLocks noChangeArrowheads="1"/>
          </p:cNvSpPr>
          <p:nvPr/>
        </p:nvSpPr>
        <p:spPr bwMode="auto">
          <a:xfrm>
            <a:off x="5292080" y="2122464"/>
            <a:ext cx="3384550" cy="646331"/>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dirty="0"/>
              <a:t>7% of micro enterprises have no demands for empowerment</a:t>
            </a:r>
            <a:endParaRPr lang="zh-CN" altLang="en-US" dirty="0"/>
          </a:p>
        </p:txBody>
      </p:sp>
      <p:cxnSp>
        <p:nvCxnSpPr>
          <p:cNvPr id="10" name="直接箭头连接符 9">
            <a:extLst>
              <a:ext uri="{FF2B5EF4-FFF2-40B4-BE49-F238E27FC236}">
                <a16:creationId xmlns:a16="http://schemas.microsoft.com/office/drawing/2014/main" id="{46494D15-89EF-44E9-B151-6A92341A4DCF}"/>
              </a:ext>
            </a:extLst>
          </p:cNvPr>
          <p:cNvCxnSpPr/>
          <p:nvPr/>
        </p:nvCxnSpPr>
        <p:spPr>
          <a:xfrm flipH="1" flipV="1">
            <a:off x="8285552" y="2841601"/>
            <a:ext cx="576262" cy="16573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CC82DF0A-EACE-4398-AFF0-B39666007480}"/>
              </a:ext>
            </a:extLst>
          </p:cNvPr>
          <p:cNvGrpSpPr/>
          <p:nvPr/>
        </p:nvGrpSpPr>
        <p:grpSpPr>
          <a:xfrm>
            <a:off x="-97788" y="1980138"/>
            <a:ext cx="4897809" cy="4896544"/>
            <a:chOff x="-357170" y="2193926"/>
            <a:chExt cx="4897809" cy="4896544"/>
          </a:xfrm>
        </p:grpSpPr>
        <p:graphicFrame>
          <p:nvGraphicFramePr>
            <p:cNvPr id="4" name="图表 3">
              <a:extLst>
                <a:ext uri="{FF2B5EF4-FFF2-40B4-BE49-F238E27FC236}">
                  <a16:creationId xmlns:a16="http://schemas.microsoft.com/office/drawing/2014/main" id="{D4538A64-828D-492B-B67C-B6BBA6ABCF10}"/>
                </a:ext>
              </a:extLst>
            </p:cNvPr>
            <p:cNvGraphicFramePr/>
            <p:nvPr>
              <p:extLst>
                <p:ext uri="{D42A27DB-BD31-4B8C-83A1-F6EECF244321}">
                  <p14:modId xmlns:p14="http://schemas.microsoft.com/office/powerpoint/2010/main" val="633587410"/>
                </p:ext>
              </p:extLst>
            </p:nvPr>
          </p:nvGraphicFramePr>
          <p:xfrm>
            <a:off x="-211889" y="2193926"/>
            <a:ext cx="4752528" cy="4896544"/>
          </p:xfrm>
          <a:graphic>
            <a:graphicData uri="http://schemas.openxmlformats.org/drawingml/2006/chart">
              <c:chart xmlns:c="http://schemas.openxmlformats.org/drawingml/2006/chart" xmlns:r="http://schemas.openxmlformats.org/officeDocument/2006/relationships" r:id="rId4"/>
            </a:graphicData>
          </a:graphic>
        </p:graphicFrame>
        <p:sp>
          <p:nvSpPr>
            <p:cNvPr id="23" name="TextBox 3">
              <a:extLst>
                <a:ext uri="{FF2B5EF4-FFF2-40B4-BE49-F238E27FC236}">
                  <a16:creationId xmlns:a16="http://schemas.microsoft.com/office/drawing/2014/main" id="{D8BE2427-99F8-4690-8B6F-CD029A642D57}"/>
                </a:ext>
              </a:extLst>
            </p:cNvPr>
            <p:cNvSpPr txBox="1">
              <a:spLocks noChangeArrowheads="1"/>
            </p:cNvSpPr>
            <p:nvPr/>
          </p:nvSpPr>
          <p:spPr bwMode="auto">
            <a:xfrm rot="18900000">
              <a:off x="-357170" y="6047777"/>
              <a:ext cx="1260000"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A. Digital operation &amp; mgmt</a:t>
              </a:r>
              <a:endParaRPr lang="zh-CN" altLang="en-US" sz="800" dirty="0"/>
            </a:p>
          </p:txBody>
        </p:sp>
        <p:sp>
          <p:nvSpPr>
            <p:cNvPr id="24" name="TextBox 3">
              <a:extLst>
                <a:ext uri="{FF2B5EF4-FFF2-40B4-BE49-F238E27FC236}">
                  <a16:creationId xmlns:a16="http://schemas.microsoft.com/office/drawing/2014/main" id="{DE9E8575-E139-428C-91C5-0EC1B4401F6F}"/>
                </a:ext>
              </a:extLst>
            </p:cNvPr>
            <p:cNvSpPr txBox="1">
              <a:spLocks noChangeArrowheads="1"/>
            </p:cNvSpPr>
            <p:nvPr/>
          </p:nvSpPr>
          <p:spPr bwMode="auto">
            <a:xfrm rot="18900000">
              <a:off x="134045" y="6051654"/>
              <a:ext cx="1296000"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B. Strategic decision making</a:t>
              </a:r>
              <a:endParaRPr lang="zh-CN" altLang="en-US" sz="800" dirty="0"/>
            </a:p>
          </p:txBody>
        </p:sp>
        <p:sp>
          <p:nvSpPr>
            <p:cNvPr id="25" name="TextBox 3">
              <a:extLst>
                <a:ext uri="{FF2B5EF4-FFF2-40B4-BE49-F238E27FC236}">
                  <a16:creationId xmlns:a16="http://schemas.microsoft.com/office/drawing/2014/main" id="{8E8C3C92-454B-4556-982D-CBB9926F392D}"/>
                </a:ext>
              </a:extLst>
            </p:cNvPr>
            <p:cNvSpPr txBox="1">
              <a:spLocks noChangeArrowheads="1"/>
            </p:cNvSpPr>
            <p:nvPr/>
          </p:nvSpPr>
          <p:spPr bwMode="auto">
            <a:xfrm rot="18900000">
              <a:off x="1088862" y="5910007"/>
              <a:ext cx="730372"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C. Marketing</a:t>
              </a:r>
              <a:endParaRPr lang="zh-CN" altLang="en-US" sz="800" dirty="0"/>
            </a:p>
          </p:txBody>
        </p:sp>
        <p:sp>
          <p:nvSpPr>
            <p:cNvPr id="26" name="椭圆 6">
              <a:extLst>
                <a:ext uri="{FF2B5EF4-FFF2-40B4-BE49-F238E27FC236}">
                  <a16:creationId xmlns:a16="http://schemas.microsoft.com/office/drawing/2014/main" id="{2E50547D-7F10-4630-AB6D-F72725F71834}"/>
                </a:ext>
              </a:extLst>
            </p:cNvPr>
            <p:cNvSpPr/>
            <p:nvPr/>
          </p:nvSpPr>
          <p:spPr>
            <a:xfrm>
              <a:off x="1458442" y="2240175"/>
              <a:ext cx="442525" cy="3589387"/>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TextBox 3">
              <a:extLst>
                <a:ext uri="{FF2B5EF4-FFF2-40B4-BE49-F238E27FC236}">
                  <a16:creationId xmlns:a16="http://schemas.microsoft.com/office/drawing/2014/main" id="{DEB6B0B6-1451-4591-A10E-259598DB225C}"/>
                </a:ext>
              </a:extLst>
            </p:cNvPr>
            <p:cNvSpPr txBox="1">
              <a:spLocks noChangeArrowheads="1"/>
            </p:cNvSpPr>
            <p:nvPr/>
          </p:nvSpPr>
          <p:spPr bwMode="auto">
            <a:xfrm rot="18900000">
              <a:off x="815687" y="6143809"/>
              <a:ext cx="1674243"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800" dirty="0"/>
                <a:t>D. Organizational structure &amp; HR management</a:t>
              </a:r>
              <a:endParaRPr lang="zh-CN" altLang="en-US" sz="800" dirty="0"/>
            </a:p>
          </p:txBody>
        </p:sp>
        <p:sp>
          <p:nvSpPr>
            <p:cNvPr id="29" name="TextBox 3">
              <a:extLst>
                <a:ext uri="{FF2B5EF4-FFF2-40B4-BE49-F238E27FC236}">
                  <a16:creationId xmlns:a16="http://schemas.microsoft.com/office/drawing/2014/main" id="{BD9E6B9F-6EEC-4E39-AB46-9967E34CEBBD}"/>
                </a:ext>
              </a:extLst>
            </p:cNvPr>
            <p:cNvSpPr txBox="1">
              <a:spLocks noChangeArrowheads="1"/>
            </p:cNvSpPr>
            <p:nvPr/>
          </p:nvSpPr>
          <p:spPr bwMode="auto">
            <a:xfrm rot="18900000">
              <a:off x="1599271" y="6077368"/>
              <a:ext cx="1394152"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E. Accounting &amp; internal audit</a:t>
              </a:r>
              <a:endParaRPr lang="zh-CN" altLang="en-US" sz="800" dirty="0"/>
            </a:p>
          </p:txBody>
        </p:sp>
        <p:sp>
          <p:nvSpPr>
            <p:cNvPr id="30" name="TextBox 3">
              <a:extLst>
                <a:ext uri="{FF2B5EF4-FFF2-40B4-BE49-F238E27FC236}">
                  <a16:creationId xmlns:a16="http://schemas.microsoft.com/office/drawing/2014/main" id="{E340B46F-028B-4DE2-99AE-748C20BC434D}"/>
                </a:ext>
              </a:extLst>
            </p:cNvPr>
            <p:cNvSpPr txBox="1">
              <a:spLocks noChangeArrowheads="1"/>
            </p:cNvSpPr>
            <p:nvPr/>
          </p:nvSpPr>
          <p:spPr bwMode="auto">
            <a:xfrm rot="18900000">
              <a:off x="2509637" y="5973587"/>
              <a:ext cx="859450"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800" dirty="0"/>
                <a:t>F. Tax planning</a:t>
              </a:r>
              <a:endParaRPr lang="zh-CN" altLang="en-US" sz="800" dirty="0"/>
            </a:p>
          </p:txBody>
        </p:sp>
        <p:sp>
          <p:nvSpPr>
            <p:cNvPr id="27" name="椭圆 6">
              <a:extLst>
                <a:ext uri="{FF2B5EF4-FFF2-40B4-BE49-F238E27FC236}">
                  <a16:creationId xmlns:a16="http://schemas.microsoft.com/office/drawing/2014/main" id="{94E64DA0-DB2E-4DDA-BBF7-92C16F0AB4E6}"/>
                </a:ext>
              </a:extLst>
            </p:cNvPr>
            <p:cNvSpPr/>
            <p:nvPr/>
          </p:nvSpPr>
          <p:spPr>
            <a:xfrm>
              <a:off x="3009337" y="3210156"/>
              <a:ext cx="442526" cy="24989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1" name="TextBox 3">
              <a:extLst>
                <a:ext uri="{FF2B5EF4-FFF2-40B4-BE49-F238E27FC236}">
                  <a16:creationId xmlns:a16="http://schemas.microsoft.com/office/drawing/2014/main" id="{10A5619C-57E2-4078-BAC4-F8C3B4679B2D}"/>
                </a:ext>
              </a:extLst>
            </p:cNvPr>
            <p:cNvSpPr txBox="1">
              <a:spLocks noChangeArrowheads="1"/>
            </p:cNvSpPr>
            <p:nvPr/>
          </p:nvSpPr>
          <p:spPr bwMode="auto">
            <a:xfrm rot="18900000">
              <a:off x="2778203" y="6036050"/>
              <a:ext cx="1231299"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G. Financing &amp; investment</a:t>
              </a:r>
              <a:endParaRPr lang="zh-CN" altLang="en-US" sz="800" dirty="0"/>
            </a:p>
          </p:txBody>
        </p:sp>
        <p:sp>
          <p:nvSpPr>
            <p:cNvPr id="32" name="TextBox 3">
              <a:extLst>
                <a:ext uri="{FF2B5EF4-FFF2-40B4-BE49-F238E27FC236}">
                  <a16:creationId xmlns:a16="http://schemas.microsoft.com/office/drawing/2014/main" id="{FA86DEBC-04C2-4373-B33D-6731CAFCAE54}"/>
                </a:ext>
              </a:extLst>
            </p:cNvPr>
            <p:cNvSpPr txBox="1">
              <a:spLocks noChangeArrowheads="1"/>
            </p:cNvSpPr>
            <p:nvPr/>
          </p:nvSpPr>
          <p:spPr bwMode="auto">
            <a:xfrm rot="18900000">
              <a:off x="3342297" y="6042287"/>
              <a:ext cx="1116508"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en-US" altLang="zh-CN" sz="800" dirty="0"/>
                <a:t>H. None of the above</a:t>
              </a:r>
              <a:endParaRPr lang="zh-CN" altLang="en-US" sz="800" dirty="0"/>
            </a:p>
          </p:txBody>
        </p:sp>
      </p:gr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a:extLst>
              <a:ext uri="{FF2B5EF4-FFF2-40B4-BE49-F238E27FC236}">
                <a16:creationId xmlns:a16="http://schemas.microsoft.com/office/drawing/2014/main" id="{65DE71A4-1CE3-4426-BB3E-085E187BFBCB}"/>
              </a:ext>
            </a:extLst>
          </p:cNvPr>
          <p:cNvGraphicFramePr>
            <a:graphicFrameLocks noGrp="1"/>
          </p:cNvGraphicFramePr>
          <p:nvPr>
            <p:ph idx="1"/>
            <p:extLst>
              <p:ext uri="{D42A27DB-BD31-4B8C-83A1-F6EECF244321}">
                <p14:modId xmlns:p14="http://schemas.microsoft.com/office/powerpoint/2010/main" val="3035185882"/>
              </p:ext>
            </p:extLst>
          </p:nvPr>
        </p:nvGraphicFramePr>
        <p:xfrm>
          <a:off x="204996" y="1163009"/>
          <a:ext cx="8853488" cy="5512461"/>
        </p:xfrm>
        <a:graphic>
          <a:graphicData uri="http://schemas.openxmlformats.org/drawingml/2006/table">
            <a:tbl>
              <a:tblPr/>
              <a:tblGrid>
                <a:gridCol w="1403648">
                  <a:extLst>
                    <a:ext uri="{9D8B030D-6E8A-4147-A177-3AD203B41FA5}">
                      <a16:colId xmlns:a16="http://schemas.microsoft.com/office/drawing/2014/main" val="20000"/>
                    </a:ext>
                  </a:extLst>
                </a:gridCol>
                <a:gridCol w="1080120">
                  <a:extLst>
                    <a:ext uri="{9D8B030D-6E8A-4147-A177-3AD203B41FA5}">
                      <a16:colId xmlns:a16="http://schemas.microsoft.com/office/drawing/2014/main" val="20001"/>
                    </a:ext>
                  </a:extLst>
                </a:gridCol>
                <a:gridCol w="922990">
                  <a:extLst>
                    <a:ext uri="{9D8B030D-6E8A-4147-A177-3AD203B41FA5}">
                      <a16:colId xmlns:a16="http://schemas.microsoft.com/office/drawing/2014/main" val="20002"/>
                    </a:ext>
                  </a:extLst>
                </a:gridCol>
                <a:gridCol w="846140">
                  <a:extLst>
                    <a:ext uri="{9D8B030D-6E8A-4147-A177-3AD203B41FA5}">
                      <a16:colId xmlns:a16="http://schemas.microsoft.com/office/drawing/2014/main" val="20003"/>
                    </a:ext>
                  </a:extLst>
                </a:gridCol>
                <a:gridCol w="1183198">
                  <a:extLst>
                    <a:ext uri="{9D8B030D-6E8A-4147-A177-3AD203B41FA5}">
                      <a16:colId xmlns:a16="http://schemas.microsoft.com/office/drawing/2014/main" val="20004"/>
                    </a:ext>
                  </a:extLst>
                </a:gridCol>
                <a:gridCol w="1008112">
                  <a:extLst>
                    <a:ext uri="{9D8B030D-6E8A-4147-A177-3AD203B41FA5}">
                      <a16:colId xmlns:a16="http://schemas.microsoft.com/office/drawing/2014/main" val="20005"/>
                    </a:ext>
                  </a:extLst>
                </a:gridCol>
                <a:gridCol w="576064">
                  <a:extLst>
                    <a:ext uri="{9D8B030D-6E8A-4147-A177-3AD203B41FA5}">
                      <a16:colId xmlns:a16="http://schemas.microsoft.com/office/drawing/2014/main" val="20006"/>
                    </a:ext>
                  </a:extLst>
                </a:gridCol>
                <a:gridCol w="936104">
                  <a:extLst>
                    <a:ext uri="{9D8B030D-6E8A-4147-A177-3AD203B41FA5}">
                      <a16:colId xmlns:a16="http://schemas.microsoft.com/office/drawing/2014/main" val="20007"/>
                    </a:ext>
                  </a:extLst>
                </a:gridCol>
                <a:gridCol w="897112">
                  <a:extLst>
                    <a:ext uri="{9D8B030D-6E8A-4147-A177-3AD203B41FA5}">
                      <a16:colId xmlns:a16="http://schemas.microsoft.com/office/drawing/2014/main" val="20008"/>
                    </a:ext>
                  </a:extLst>
                </a:gridCol>
              </a:tblGrid>
              <a:tr h="761312">
                <a:tc>
                  <a:txBody>
                    <a:bodyPr/>
                    <a:lstStyle/>
                    <a:p>
                      <a:pPr algn="ctr" fontAlgn="b"/>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b">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Digital operation &amp; mgmt</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Strategic</a:t>
                      </a:r>
                      <a:r>
                        <a:rPr lang="zh-CN" altLang="en-US" sz="1400" b="0" i="0" u="none" strike="noStrike" dirty="0">
                          <a:solidFill>
                            <a:srgbClr val="000000"/>
                          </a:solidFill>
                          <a:latin typeface="Arial" panose="020B0604020202020204" pitchFamily="34" charset="0"/>
                          <a:cs typeface="Arial" panose="020B0604020202020204" pitchFamily="34" charset="0"/>
                        </a:rPr>
                        <a:t> </a:t>
                      </a:r>
                      <a:r>
                        <a:rPr lang="en-US" altLang="zh-CN" sz="1400" b="0" i="0" u="none" strike="noStrike" dirty="0">
                          <a:solidFill>
                            <a:srgbClr val="000000"/>
                          </a:solidFill>
                          <a:latin typeface="Arial" panose="020B0604020202020204" pitchFamily="34" charset="0"/>
                          <a:cs typeface="Arial" panose="020B0604020202020204" pitchFamily="34" charset="0"/>
                        </a:rPr>
                        <a:t>decision</a:t>
                      </a:r>
                      <a:r>
                        <a:rPr lang="zh-CN" altLang="en-US" sz="1400" b="0" i="0" u="none" strike="noStrike" dirty="0">
                          <a:solidFill>
                            <a:srgbClr val="000000"/>
                          </a:solidFill>
                          <a:latin typeface="Arial" panose="020B0604020202020204" pitchFamily="34" charset="0"/>
                          <a:cs typeface="Arial" panose="020B0604020202020204" pitchFamily="34" charset="0"/>
                        </a:rPr>
                        <a:t> </a:t>
                      </a:r>
                      <a:r>
                        <a:rPr lang="en-US" altLang="zh-CN" sz="1400" b="0" i="0" u="none" strike="noStrike" dirty="0">
                          <a:solidFill>
                            <a:srgbClr val="000000"/>
                          </a:solidFill>
                          <a:latin typeface="Arial" panose="020B0604020202020204" pitchFamily="34" charset="0"/>
                          <a:cs typeface="Arial" panose="020B0604020202020204" pitchFamily="34" charset="0"/>
                        </a:rPr>
                        <a:t>making</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Marketing</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Organizational structure &amp; HR mgmt</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Accounting &amp; internal audit</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Tax planning</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Financing &amp; investment</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None of the above</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0"/>
                  </a:ext>
                </a:extLst>
              </a:tr>
              <a:tr h="535203">
                <a:tc>
                  <a:txBody>
                    <a:bodyPr/>
                    <a:lstStyle/>
                    <a:p>
                      <a:pPr algn="l">
                        <a:spcAft>
                          <a:spcPts val="0"/>
                        </a:spcAft>
                      </a:pPr>
                      <a:r>
                        <a:rPr lang="en-US" altLang="zh-CN" sz="1400" kern="0" dirty="0">
                          <a:solidFill>
                            <a:srgbClr val="000000"/>
                          </a:solidFill>
                          <a:latin typeface="Arial" panose="020B0604020202020204" pitchFamily="34" charset="0"/>
                          <a:ea typeface="宋体"/>
                          <a:cs typeface="Arial" panose="020B0604020202020204" pitchFamily="34" charset="0"/>
                        </a:rPr>
                        <a:t>1. Information Transfer, Software &amp; IT Services</a:t>
                      </a:r>
                    </a:p>
                  </a:txBody>
                  <a:tcPr marL="68579" marR="68579" marT="0" marB="0"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73%</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74%</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80%</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71%</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59%</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54%</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64%</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1%</a:t>
                      </a:r>
                    </a:p>
                  </a:txBody>
                  <a:tcPr marL="9526" marR="9526" marT="9528"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r h="310036">
                <a:tc>
                  <a:txBody>
                    <a:bodyPr/>
                    <a:lstStyle/>
                    <a:p>
                      <a:pPr algn="l">
                        <a:spcAft>
                          <a:spcPts val="0"/>
                        </a:spcAft>
                      </a:pPr>
                      <a:r>
                        <a:rPr lang="en-US" altLang="zh-CN" sz="1400" kern="0" dirty="0">
                          <a:solidFill>
                            <a:srgbClr val="000000"/>
                          </a:solidFill>
                          <a:latin typeface="Arial" panose="020B0604020202020204" pitchFamily="34" charset="0"/>
                          <a:ea typeface="宋体"/>
                          <a:cs typeface="Arial" panose="020B0604020202020204" pitchFamily="34" charset="0"/>
                        </a:rPr>
                        <a:t>2. Manufacturing</a:t>
                      </a:r>
                      <a:endParaRPr lang="zh-CN" sz="2400" kern="100" dirty="0">
                        <a:latin typeface="Arial" panose="020B0604020202020204" pitchFamily="34" charset="0"/>
                        <a:ea typeface="宋体"/>
                        <a:cs typeface="Arial" panose="020B0604020202020204" pitchFamily="34" charset="0"/>
                      </a:endParaRPr>
                    </a:p>
                  </a:txBody>
                  <a:tcPr marL="68579" marR="68579" marT="0" marB="0"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71%</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74%</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77%</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63%</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59%</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50%</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56%</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1%</a:t>
                      </a:r>
                    </a:p>
                  </a:txBody>
                  <a:tcPr marL="9526" marR="9526" marT="9528"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2"/>
                  </a:ext>
                </a:extLst>
              </a:tr>
              <a:tr h="338222">
                <a:tc>
                  <a:txBody>
                    <a:bodyPr/>
                    <a:lstStyle/>
                    <a:p>
                      <a:pPr algn="l" fontAlgn="ctr"/>
                      <a:r>
                        <a:rPr lang="zh-CN" altLang="en-US" sz="1400" b="0" i="0" u="none" strike="noStrike" dirty="0">
                          <a:solidFill>
                            <a:srgbClr val="000000"/>
                          </a:solidFill>
                          <a:latin typeface="Arial" panose="020B0604020202020204" pitchFamily="34" charset="0"/>
                          <a:cs typeface="Arial" panose="020B0604020202020204" pitchFamily="34" charset="0"/>
                        </a:rPr>
                        <a:t> </a:t>
                      </a:r>
                      <a:r>
                        <a:rPr lang="en-US" altLang="zh-CN" sz="1400" b="0" i="0" u="none" strike="noStrike" dirty="0">
                          <a:solidFill>
                            <a:srgbClr val="000000"/>
                          </a:solidFill>
                          <a:latin typeface="Arial" panose="020B0604020202020204" pitchFamily="34" charset="0"/>
                          <a:cs typeface="Arial" panose="020B0604020202020204" pitchFamily="34" charset="0"/>
                        </a:rPr>
                        <a:t>3. Accommodation &amp; Catering</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57%</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60%</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68%</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56%</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44%</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42%</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53%</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3%</a:t>
                      </a:r>
                    </a:p>
                  </a:txBody>
                  <a:tcPr marL="9526" marR="9526" marT="9528"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3"/>
                  </a:ext>
                </a:extLst>
              </a:tr>
              <a:tr h="436273">
                <a:tc>
                  <a:txBody>
                    <a:bodyPr/>
                    <a:lstStyle/>
                    <a:p>
                      <a:pPr algn="l" fontAlgn="ctr"/>
                      <a:r>
                        <a:rPr lang="en-US" altLang="zh-CN" sz="1400" b="0" i="0" u="none" strike="noStrike" dirty="0">
                          <a:solidFill>
                            <a:srgbClr val="000000"/>
                          </a:solidFill>
                          <a:latin typeface="Arial" panose="020B0604020202020204" pitchFamily="34" charset="0"/>
                          <a:cs typeface="Arial" panose="020B0604020202020204" pitchFamily="34" charset="0"/>
                        </a:rPr>
                        <a:t>4. </a:t>
                      </a:r>
                      <a:r>
                        <a:rPr lang="en-US" altLang="zh-CN" sz="1400" kern="0" dirty="0">
                          <a:solidFill>
                            <a:srgbClr val="000000"/>
                          </a:solidFill>
                          <a:latin typeface="Arial" panose="020B0604020202020204" pitchFamily="34" charset="0"/>
                          <a:ea typeface="宋体"/>
                          <a:cs typeface="Arial" panose="020B0604020202020204" pitchFamily="34" charset="0"/>
                        </a:rPr>
                        <a:t>Transportation, Warehousing &amp; Postal</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64%</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64%</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59%</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59%</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45%</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41%</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45%</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a:t>
                      </a:r>
                    </a:p>
                  </a:txBody>
                  <a:tcPr marL="9526" marR="9526" marT="9528"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4"/>
                  </a:ext>
                </a:extLst>
              </a:tr>
              <a:tr h="222949">
                <a:tc>
                  <a:txBody>
                    <a:bodyPr/>
                    <a:lstStyle/>
                    <a:p>
                      <a:pPr algn="l" fontAlgn="ctr"/>
                      <a:r>
                        <a:rPr lang="en-US" altLang="zh-CN" sz="1400" b="0" i="0" u="none" strike="noStrike" dirty="0">
                          <a:solidFill>
                            <a:srgbClr val="000000"/>
                          </a:solidFill>
                          <a:latin typeface="Arial" panose="020B0604020202020204" pitchFamily="34" charset="0"/>
                          <a:cs typeface="Arial" panose="020B0604020202020204" pitchFamily="34" charset="0"/>
                        </a:rPr>
                        <a:t>5. Construction</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56%</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64%</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58%</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53%</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44%</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40%</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27%</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7%</a:t>
                      </a:r>
                    </a:p>
                  </a:txBody>
                  <a:tcPr marL="9526" marR="9526" marT="9528"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5"/>
                  </a:ext>
                </a:extLst>
              </a:tr>
              <a:tr h="338222">
                <a:tc>
                  <a:txBody>
                    <a:bodyPr/>
                    <a:lstStyle/>
                    <a:p>
                      <a:pPr algn="l" fontAlgn="ctr"/>
                      <a:r>
                        <a:rPr lang="en-US" altLang="zh-CN" sz="1400" b="0" i="0" u="none" strike="noStrike" dirty="0">
                          <a:solidFill>
                            <a:srgbClr val="000000"/>
                          </a:solidFill>
                          <a:latin typeface="Arial" panose="020B0604020202020204" pitchFamily="34" charset="0"/>
                          <a:cs typeface="Arial" panose="020B0604020202020204" pitchFamily="34" charset="0"/>
                        </a:rPr>
                        <a:t>6. </a:t>
                      </a:r>
                      <a:r>
                        <a:rPr lang="en-US" altLang="zh-CN" sz="1400" kern="0" dirty="0">
                          <a:solidFill>
                            <a:srgbClr val="000000"/>
                          </a:solidFill>
                          <a:latin typeface="Arial" panose="020B0604020202020204" pitchFamily="34" charset="0"/>
                          <a:ea typeface="宋体"/>
                          <a:cs typeface="Arial" panose="020B0604020202020204" pitchFamily="34" charset="0"/>
                        </a:rPr>
                        <a:t>Wholesaling &amp; Retailing</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50%</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50%</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71%</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50%</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36%</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34%</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44%</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9%</a:t>
                      </a:r>
                    </a:p>
                  </a:txBody>
                  <a:tcPr marL="9526" marR="9526" marT="9528"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6"/>
                  </a:ext>
                </a:extLst>
              </a:tr>
              <a:tr h="436273">
                <a:tc>
                  <a:txBody>
                    <a:bodyPr/>
                    <a:lstStyle/>
                    <a:p>
                      <a:pPr algn="l" fontAlgn="ctr"/>
                      <a:r>
                        <a:rPr lang="en-US" altLang="zh-CN" sz="1400" b="0" i="0" u="none" strike="noStrike" dirty="0">
                          <a:solidFill>
                            <a:srgbClr val="000000"/>
                          </a:solidFill>
                          <a:latin typeface="Arial" panose="020B0604020202020204" pitchFamily="34" charset="0"/>
                          <a:cs typeface="Arial" panose="020B0604020202020204" pitchFamily="34" charset="0"/>
                        </a:rPr>
                        <a:t>7. </a:t>
                      </a:r>
                      <a:r>
                        <a:rPr lang="en-US" altLang="zh-CN" sz="1400" kern="0" dirty="0">
                          <a:solidFill>
                            <a:srgbClr val="000000"/>
                          </a:solidFill>
                          <a:latin typeface="Arial" panose="020B0604020202020204" pitchFamily="34" charset="0"/>
                          <a:ea typeface="宋体"/>
                          <a:cs typeface="Arial" panose="020B0604020202020204" pitchFamily="34" charset="0"/>
                        </a:rPr>
                        <a:t>Agriculture, Forestry, Husbandry &amp; Fishery</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52%</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48%</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65%</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48%</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43%</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30%</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43%</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17%</a:t>
                      </a:r>
                    </a:p>
                  </a:txBody>
                  <a:tcPr marL="9526" marR="9526" marT="9528"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7"/>
                  </a:ext>
                </a:extLst>
              </a:tr>
              <a:tr h="436273">
                <a:tc>
                  <a:txBody>
                    <a:bodyPr/>
                    <a:lstStyle/>
                    <a:p>
                      <a:pPr algn="l" fontAlgn="ctr"/>
                      <a:r>
                        <a:rPr lang="en-US" altLang="zh-CN" sz="1400" b="0" i="0" u="none" strike="noStrike" dirty="0">
                          <a:solidFill>
                            <a:srgbClr val="000000"/>
                          </a:solidFill>
                          <a:latin typeface="Arial" panose="020B0604020202020204" pitchFamily="34" charset="0"/>
                          <a:cs typeface="Arial" panose="020B0604020202020204" pitchFamily="34" charset="0"/>
                        </a:rPr>
                        <a:t>8. </a:t>
                      </a:r>
                      <a:r>
                        <a:rPr lang="en-US" altLang="zh-CN" sz="1400" kern="0" dirty="0">
                          <a:solidFill>
                            <a:srgbClr val="000000"/>
                          </a:solidFill>
                          <a:latin typeface="Arial" panose="020B0604020202020204" pitchFamily="34" charset="0"/>
                          <a:ea typeface="宋体"/>
                          <a:cs typeface="Arial" panose="020B0604020202020204" pitchFamily="34" charset="0"/>
                        </a:rPr>
                        <a:t>Leasing &amp; Business Services</a:t>
                      </a:r>
                      <a:endParaRPr lang="zh-CN" altLang="en-US" sz="1400" b="0" i="0" u="none" strike="noStrike" dirty="0">
                        <a:solidFill>
                          <a:srgbClr val="000000"/>
                        </a:solidFill>
                        <a:latin typeface="Arial" panose="020B0604020202020204" pitchFamily="34" charset="0"/>
                        <a:cs typeface="Arial" panose="020B0604020202020204" pitchFamily="34" charset="0"/>
                      </a:endParaRPr>
                    </a:p>
                  </a:txBody>
                  <a:tcPr marL="9526" marR="9526" marT="9528" marB="0"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53%</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57%</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60%</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57%</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40%</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en-US" altLang="zh-CN" sz="1400" b="0" i="0" u="none" strike="noStrike">
                          <a:solidFill>
                            <a:srgbClr val="000000"/>
                          </a:solidFill>
                          <a:latin typeface="Arial" panose="020B0604020202020204" pitchFamily="34" charset="0"/>
                          <a:cs typeface="Arial" panose="020B0604020202020204" pitchFamily="34" charset="0"/>
                        </a:rPr>
                        <a:t>27%</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37%</a:t>
                      </a:r>
                    </a:p>
                  </a:txBody>
                  <a:tcPr marL="9526" marR="9526" marT="95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en-US" altLang="zh-CN" sz="1400" b="0" i="0" u="none" strike="noStrike" dirty="0">
                          <a:solidFill>
                            <a:srgbClr val="000000"/>
                          </a:solidFill>
                          <a:latin typeface="Arial" panose="020B0604020202020204" pitchFamily="34" charset="0"/>
                          <a:cs typeface="Arial" panose="020B0604020202020204" pitchFamily="34" charset="0"/>
                        </a:rPr>
                        <a:t>3%</a:t>
                      </a:r>
                    </a:p>
                  </a:txBody>
                  <a:tcPr marL="9526" marR="9526" marT="9528"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solidFill>
                      <a:schemeClr val="accent1">
                        <a:lumMod val="20000"/>
                        <a:lumOff val="80000"/>
                      </a:schemeClr>
                    </a:solidFill>
                  </a:tcPr>
                </a:tc>
                <a:extLst>
                  <a:ext uri="{0D108BD9-81ED-4DB2-BD59-A6C34878D82A}">
                    <a16:rowId xmlns:a16="http://schemas.microsoft.com/office/drawing/2014/main" val="10008"/>
                  </a:ext>
                </a:extLst>
              </a:tr>
            </a:tbl>
          </a:graphicData>
        </a:graphic>
      </p:graphicFrame>
      <p:sp>
        <p:nvSpPr>
          <p:cNvPr id="19" name="椭圆 18">
            <a:extLst>
              <a:ext uri="{FF2B5EF4-FFF2-40B4-BE49-F238E27FC236}">
                <a16:creationId xmlns:a16="http://schemas.microsoft.com/office/drawing/2014/main" id="{C413193C-4849-4035-B42E-DE0BB936502E}"/>
              </a:ext>
            </a:extLst>
          </p:cNvPr>
          <p:cNvSpPr/>
          <p:nvPr/>
        </p:nvSpPr>
        <p:spPr>
          <a:xfrm>
            <a:off x="-40420" y="1844824"/>
            <a:ext cx="1588084" cy="140730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0" name="椭圆 19">
            <a:extLst>
              <a:ext uri="{FF2B5EF4-FFF2-40B4-BE49-F238E27FC236}">
                <a16:creationId xmlns:a16="http://schemas.microsoft.com/office/drawing/2014/main" id="{329C2C94-84A8-4A09-A26D-9607B6BAF7AC}"/>
              </a:ext>
            </a:extLst>
          </p:cNvPr>
          <p:cNvSpPr/>
          <p:nvPr/>
        </p:nvSpPr>
        <p:spPr>
          <a:xfrm>
            <a:off x="87802" y="4509120"/>
            <a:ext cx="1459862" cy="130939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7613F63-A22B-4AC0-88E1-1C92B33B0E66}"/>
              </a:ext>
            </a:extLst>
          </p:cNvPr>
          <p:cNvGrpSpPr/>
          <p:nvPr/>
        </p:nvGrpSpPr>
        <p:grpSpPr>
          <a:xfrm>
            <a:off x="4283968" y="2492896"/>
            <a:ext cx="4860032" cy="2160240"/>
            <a:chOff x="4283968" y="2564904"/>
            <a:chExt cx="4860032" cy="2160240"/>
          </a:xfrm>
        </p:grpSpPr>
        <p:graphicFrame>
          <p:nvGraphicFramePr>
            <p:cNvPr id="8" name="图表 7">
              <a:extLst>
                <a:ext uri="{FF2B5EF4-FFF2-40B4-BE49-F238E27FC236}">
                  <a16:creationId xmlns:a16="http://schemas.microsoft.com/office/drawing/2014/main" id="{D0FB1824-BEEE-47EB-9B5B-E8B77047422D}"/>
                </a:ext>
              </a:extLst>
            </p:cNvPr>
            <p:cNvGraphicFramePr/>
            <p:nvPr>
              <p:extLst>
                <p:ext uri="{D42A27DB-BD31-4B8C-83A1-F6EECF244321}">
                  <p14:modId xmlns:p14="http://schemas.microsoft.com/office/powerpoint/2010/main" val="2975361722"/>
                </p:ext>
              </p:extLst>
            </p:nvPr>
          </p:nvGraphicFramePr>
          <p:xfrm>
            <a:off x="4283968" y="2564904"/>
            <a:ext cx="4860032" cy="2160240"/>
          </p:xfrm>
          <a:graphic>
            <a:graphicData uri="http://schemas.openxmlformats.org/drawingml/2006/chart">
              <c:chart xmlns:c="http://schemas.openxmlformats.org/drawingml/2006/chart" xmlns:r="http://schemas.openxmlformats.org/officeDocument/2006/relationships" r:id="rId3"/>
            </a:graphicData>
          </a:graphic>
        </p:graphicFrame>
        <p:sp>
          <p:nvSpPr>
            <p:cNvPr id="22" name="TextBox 3">
              <a:extLst>
                <a:ext uri="{FF2B5EF4-FFF2-40B4-BE49-F238E27FC236}">
                  <a16:creationId xmlns:a16="http://schemas.microsoft.com/office/drawing/2014/main" id="{0DE0DA95-F9C4-4277-B074-078475CA0D02}"/>
                </a:ext>
              </a:extLst>
            </p:cNvPr>
            <p:cNvSpPr txBox="1">
              <a:spLocks noChangeArrowheads="1"/>
            </p:cNvSpPr>
            <p:nvPr/>
          </p:nvSpPr>
          <p:spPr bwMode="auto">
            <a:xfrm>
              <a:off x="8173022" y="4106580"/>
              <a:ext cx="53893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23" name="TextBox 3">
              <a:extLst>
                <a:ext uri="{FF2B5EF4-FFF2-40B4-BE49-F238E27FC236}">
                  <a16:creationId xmlns:a16="http://schemas.microsoft.com/office/drawing/2014/main" id="{4820ACAD-51E8-40D9-9C08-91F83773D71E}"/>
                </a:ext>
              </a:extLst>
            </p:cNvPr>
            <p:cNvSpPr txBox="1">
              <a:spLocks noChangeArrowheads="1"/>
            </p:cNvSpPr>
            <p:nvPr/>
          </p:nvSpPr>
          <p:spPr bwMode="auto">
            <a:xfrm>
              <a:off x="4899273" y="4111800"/>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24" name="TextBox 3">
              <a:extLst>
                <a:ext uri="{FF2B5EF4-FFF2-40B4-BE49-F238E27FC236}">
                  <a16:creationId xmlns:a16="http://schemas.microsoft.com/office/drawing/2014/main" id="{848420F0-93AE-48AA-AFCD-3A50384B4BC4}"/>
                </a:ext>
              </a:extLst>
            </p:cNvPr>
            <p:cNvSpPr txBox="1">
              <a:spLocks noChangeArrowheads="1"/>
            </p:cNvSpPr>
            <p:nvPr/>
          </p:nvSpPr>
          <p:spPr bwMode="auto">
            <a:xfrm>
              <a:off x="5885138" y="4106580"/>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25" name="TextBox 3">
              <a:extLst>
                <a:ext uri="{FF2B5EF4-FFF2-40B4-BE49-F238E27FC236}">
                  <a16:creationId xmlns:a16="http://schemas.microsoft.com/office/drawing/2014/main" id="{966628BE-649B-459F-9B8A-8026A6BF4C2E}"/>
                </a:ext>
              </a:extLst>
            </p:cNvPr>
            <p:cNvSpPr txBox="1">
              <a:spLocks noChangeArrowheads="1"/>
            </p:cNvSpPr>
            <p:nvPr/>
          </p:nvSpPr>
          <p:spPr bwMode="auto">
            <a:xfrm>
              <a:off x="7023275" y="4107879"/>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35" name="TextBox 3">
              <a:extLst>
                <a:ext uri="{FF2B5EF4-FFF2-40B4-BE49-F238E27FC236}">
                  <a16:creationId xmlns:a16="http://schemas.microsoft.com/office/drawing/2014/main" id="{1D76A80D-17ED-45C7-A9E4-EE5B3AE6C018}"/>
                </a:ext>
              </a:extLst>
            </p:cNvPr>
            <p:cNvSpPr txBox="1">
              <a:spLocks noChangeArrowheads="1"/>
            </p:cNvSpPr>
            <p:nvPr/>
          </p:nvSpPr>
          <p:spPr bwMode="auto">
            <a:xfrm>
              <a:off x="4729873" y="4560840"/>
              <a:ext cx="539552"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E. Other</a:t>
              </a:r>
              <a:endParaRPr lang="zh-CN" altLang="en-US" sz="800" dirty="0"/>
            </a:p>
          </p:txBody>
        </p:sp>
        <p:sp>
          <p:nvSpPr>
            <p:cNvPr id="38" name="TextBox 3">
              <a:extLst>
                <a:ext uri="{FF2B5EF4-FFF2-40B4-BE49-F238E27FC236}">
                  <a16:creationId xmlns:a16="http://schemas.microsoft.com/office/drawing/2014/main" id="{0B7836BE-1695-4A79-9066-DD4EDA3C52C8}"/>
                </a:ext>
              </a:extLst>
            </p:cNvPr>
            <p:cNvSpPr txBox="1">
              <a:spLocks noChangeArrowheads="1"/>
            </p:cNvSpPr>
            <p:nvPr/>
          </p:nvSpPr>
          <p:spPr bwMode="auto">
            <a:xfrm>
              <a:off x="4735127" y="4324358"/>
              <a:ext cx="1177746"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A. Learn bookkeeping</a:t>
              </a:r>
              <a:endParaRPr lang="zh-CN" altLang="en-US" sz="800" dirty="0"/>
            </a:p>
          </p:txBody>
        </p:sp>
        <p:sp>
          <p:nvSpPr>
            <p:cNvPr id="39" name="TextBox 3">
              <a:extLst>
                <a:ext uri="{FF2B5EF4-FFF2-40B4-BE49-F238E27FC236}">
                  <a16:creationId xmlns:a16="http://schemas.microsoft.com/office/drawing/2014/main" id="{136821E1-7997-423B-A627-EA0B403330E7}"/>
                </a:ext>
              </a:extLst>
            </p:cNvPr>
            <p:cNvSpPr txBox="1">
              <a:spLocks noChangeArrowheads="1"/>
            </p:cNvSpPr>
            <p:nvPr/>
          </p:nvSpPr>
          <p:spPr bwMode="auto">
            <a:xfrm>
              <a:off x="7048458" y="4322534"/>
              <a:ext cx="1646552"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B. Learn basics of cost accounting</a:t>
              </a:r>
              <a:endParaRPr lang="zh-CN" altLang="en-US" sz="800" dirty="0"/>
            </a:p>
          </p:txBody>
        </p:sp>
        <p:sp>
          <p:nvSpPr>
            <p:cNvPr id="40" name="TextBox 3">
              <a:extLst>
                <a:ext uri="{FF2B5EF4-FFF2-40B4-BE49-F238E27FC236}">
                  <a16:creationId xmlns:a16="http://schemas.microsoft.com/office/drawing/2014/main" id="{AEA6033E-F101-4D87-A485-D04C6D100083}"/>
                </a:ext>
              </a:extLst>
            </p:cNvPr>
            <p:cNvSpPr txBox="1">
              <a:spLocks noChangeArrowheads="1"/>
            </p:cNvSpPr>
            <p:nvPr/>
          </p:nvSpPr>
          <p:spPr bwMode="auto">
            <a:xfrm>
              <a:off x="4732222" y="4443718"/>
              <a:ext cx="2070767"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C. Learn accounting software quickly</a:t>
              </a:r>
              <a:endParaRPr lang="zh-CN" altLang="en-US" sz="800" dirty="0"/>
            </a:p>
          </p:txBody>
        </p:sp>
        <p:sp>
          <p:nvSpPr>
            <p:cNvPr id="41" name="TextBox 3">
              <a:extLst>
                <a:ext uri="{FF2B5EF4-FFF2-40B4-BE49-F238E27FC236}">
                  <a16:creationId xmlns:a16="http://schemas.microsoft.com/office/drawing/2014/main" id="{5B394F90-4FDF-4D6D-9FE2-0E890798F656}"/>
                </a:ext>
              </a:extLst>
            </p:cNvPr>
            <p:cNvSpPr txBox="1">
              <a:spLocks noChangeArrowheads="1"/>
            </p:cNvSpPr>
            <p:nvPr/>
          </p:nvSpPr>
          <p:spPr bwMode="auto">
            <a:xfrm>
              <a:off x="7048458" y="4439625"/>
              <a:ext cx="1988038"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D. Design internal audit scheme to prevent management risks</a:t>
              </a:r>
              <a:endParaRPr lang="zh-CN" altLang="en-US" sz="800" dirty="0"/>
            </a:p>
          </p:txBody>
        </p:sp>
      </p:grpSp>
      <p:grpSp>
        <p:nvGrpSpPr>
          <p:cNvPr id="30" name="Group 29">
            <a:extLst>
              <a:ext uri="{FF2B5EF4-FFF2-40B4-BE49-F238E27FC236}">
                <a16:creationId xmlns:a16="http://schemas.microsoft.com/office/drawing/2014/main" id="{B754D7B6-FB4A-4F34-8976-40B6290C6D6E}"/>
              </a:ext>
            </a:extLst>
          </p:cNvPr>
          <p:cNvGrpSpPr/>
          <p:nvPr/>
        </p:nvGrpSpPr>
        <p:grpSpPr>
          <a:xfrm>
            <a:off x="4283968" y="4690080"/>
            <a:ext cx="4860032" cy="2133550"/>
            <a:chOff x="4283968" y="4679826"/>
            <a:chExt cx="4860032" cy="2133550"/>
          </a:xfrm>
        </p:grpSpPr>
        <p:graphicFrame>
          <p:nvGraphicFramePr>
            <p:cNvPr id="9" name="图表 8">
              <a:extLst>
                <a:ext uri="{FF2B5EF4-FFF2-40B4-BE49-F238E27FC236}">
                  <a16:creationId xmlns:a16="http://schemas.microsoft.com/office/drawing/2014/main" id="{C2AAC7C2-3B17-4A63-BE35-81F3A5DEF59F}"/>
                </a:ext>
              </a:extLst>
            </p:cNvPr>
            <p:cNvGraphicFramePr/>
            <p:nvPr>
              <p:extLst>
                <p:ext uri="{D42A27DB-BD31-4B8C-83A1-F6EECF244321}">
                  <p14:modId xmlns:p14="http://schemas.microsoft.com/office/powerpoint/2010/main" val="3565178330"/>
                </p:ext>
              </p:extLst>
            </p:nvPr>
          </p:nvGraphicFramePr>
          <p:xfrm>
            <a:off x="4283968" y="4679826"/>
            <a:ext cx="4860032" cy="2133550"/>
          </p:xfrm>
          <a:graphic>
            <a:graphicData uri="http://schemas.openxmlformats.org/drawingml/2006/chart">
              <c:chart xmlns:c="http://schemas.openxmlformats.org/drawingml/2006/chart" xmlns:r="http://schemas.openxmlformats.org/officeDocument/2006/relationships" r:id="rId4"/>
            </a:graphicData>
          </a:graphic>
        </p:graphicFrame>
        <p:sp>
          <p:nvSpPr>
            <p:cNvPr id="31" name="TextBox 3">
              <a:extLst>
                <a:ext uri="{FF2B5EF4-FFF2-40B4-BE49-F238E27FC236}">
                  <a16:creationId xmlns:a16="http://schemas.microsoft.com/office/drawing/2014/main" id="{046E66AB-9473-4CDF-B90F-B6B4FF5430E8}"/>
                </a:ext>
              </a:extLst>
            </p:cNvPr>
            <p:cNvSpPr txBox="1">
              <a:spLocks noChangeArrowheads="1"/>
            </p:cNvSpPr>
            <p:nvPr/>
          </p:nvSpPr>
          <p:spPr bwMode="auto">
            <a:xfrm>
              <a:off x="4799282" y="6101640"/>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32" name="TextBox 3">
              <a:extLst>
                <a:ext uri="{FF2B5EF4-FFF2-40B4-BE49-F238E27FC236}">
                  <a16:creationId xmlns:a16="http://schemas.microsoft.com/office/drawing/2014/main" id="{54BA6E20-2365-4619-81D4-9B44607779FC}"/>
                </a:ext>
              </a:extLst>
            </p:cNvPr>
            <p:cNvSpPr txBox="1">
              <a:spLocks noChangeArrowheads="1"/>
            </p:cNvSpPr>
            <p:nvPr/>
          </p:nvSpPr>
          <p:spPr bwMode="auto">
            <a:xfrm>
              <a:off x="5825858" y="6097543"/>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33" name="TextBox 3">
              <a:extLst>
                <a:ext uri="{FF2B5EF4-FFF2-40B4-BE49-F238E27FC236}">
                  <a16:creationId xmlns:a16="http://schemas.microsoft.com/office/drawing/2014/main" id="{37D2D26C-965F-4CA7-95AA-8E03D7E8AE1A}"/>
                </a:ext>
              </a:extLst>
            </p:cNvPr>
            <p:cNvSpPr txBox="1">
              <a:spLocks noChangeArrowheads="1"/>
            </p:cNvSpPr>
            <p:nvPr/>
          </p:nvSpPr>
          <p:spPr bwMode="auto">
            <a:xfrm>
              <a:off x="7012609" y="6103563"/>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34" name="TextBox 3">
              <a:extLst>
                <a:ext uri="{FF2B5EF4-FFF2-40B4-BE49-F238E27FC236}">
                  <a16:creationId xmlns:a16="http://schemas.microsoft.com/office/drawing/2014/main" id="{ED574D18-CE5A-45BB-B1D2-3BC4DB96B67D}"/>
                </a:ext>
              </a:extLst>
            </p:cNvPr>
            <p:cNvSpPr txBox="1">
              <a:spLocks noChangeArrowheads="1"/>
            </p:cNvSpPr>
            <p:nvPr/>
          </p:nvSpPr>
          <p:spPr bwMode="auto">
            <a:xfrm>
              <a:off x="8173022" y="6097543"/>
              <a:ext cx="53893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37" name="TextBox 3">
              <a:extLst>
                <a:ext uri="{FF2B5EF4-FFF2-40B4-BE49-F238E27FC236}">
                  <a16:creationId xmlns:a16="http://schemas.microsoft.com/office/drawing/2014/main" id="{CE5C99D8-E55D-4567-B2E8-F2C095F62E81}"/>
                </a:ext>
              </a:extLst>
            </p:cNvPr>
            <p:cNvSpPr txBox="1">
              <a:spLocks noChangeArrowheads="1"/>
            </p:cNvSpPr>
            <p:nvPr/>
          </p:nvSpPr>
          <p:spPr bwMode="auto">
            <a:xfrm>
              <a:off x="6130098" y="6599135"/>
              <a:ext cx="539552"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E. Other</a:t>
              </a:r>
              <a:endParaRPr lang="zh-CN" altLang="en-US" sz="800" dirty="0"/>
            </a:p>
          </p:txBody>
        </p:sp>
        <p:sp>
          <p:nvSpPr>
            <p:cNvPr id="42" name="TextBox 3">
              <a:extLst>
                <a:ext uri="{FF2B5EF4-FFF2-40B4-BE49-F238E27FC236}">
                  <a16:creationId xmlns:a16="http://schemas.microsoft.com/office/drawing/2014/main" id="{C8A5B2C3-2EE9-4A42-8B75-9FCBE4CE2CBD}"/>
                </a:ext>
              </a:extLst>
            </p:cNvPr>
            <p:cNvSpPr txBox="1">
              <a:spLocks noChangeArrowheads="1"/>
            </p:cNvSpPr>
            <p:nvPr/>
          </p:nvSpPr>
          <p:spPr bwMode="auto">
            <a:xfrm>
              <a:off x="4693887" y="6399660"/>
              <a:ext cx="1301893"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A. How to raise more money</a:t>
              </a:r>
              <a:endParaRPr lang="zh-CN" altLang="en-US" sz="800" dirty="0"/>
            </a:p>
          </p:txBody>
        </p:sp>
        <p:sp>
          <p:nvSpPr>
            <p:cNvPr id="43" name="TextBox 3">
              <a:extLst>
                <a:ext uri="{FF2B5EF4-FFF2-40B4-BE49-F238E27FC236}">
                  <a16:creationId xmlns:a16="http://schemas.microsoft.com/office/drawing/2014/main" id="{65979D40-FBD9-4690-A928-9D6A0675EBBC}"/>
                </a:ext>
              </a:extLst>
            </p:cNvPr>
            <p:cNvSpPr txBox="1">
              <a:spLocks noChangeArrowheads="1"/>
            </p:cNvSpPr>
            <p:nvPr/>
          </p:nvSpPr>
          <p:spPr bwMode="auto">
            <a:xfrm>
              <a:off x="6118425" y="6388841"/>
              <a:ext cx="1301893"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B. How to control debt risk</a:t>
              </a:r>
              <a:endParaRPr lang="zh-CN" altLang="en-US" sz="800" dirty="0"/>
            </a:p>
          </p:txBody>
        </p:sp>
        <p:sp>
          <p:nvSpPr>
            <p:cNvPr id="44" name="TextBox 3">
              <a:extLst>
                <a:ext uri="{FF2B5EF4-FFF2-40B4-BE49-F238E27FC236}">
                  <a16:creationId xmlns:a16="http://schemas.microsoft.com/office/drawing/2014/main" id="{F088EB8E-A5A9-46C1-BF66-F0135D468E3B}"/>
                </a:ext>
              </a:extLst>
            </p:cNvPr>
            <p:cNvSpPr txBox="1">
              <a:spLocks noChangeArrowheads="1"/>
            </p:cNvSpPr>
            <p:nvPr/>
          </p:nvSpPr>
          <p:spPr bwMode="auto">
            <a:xfrm>
              <a:off x="7537661" y="6390904"/>
              <a:ext cx="1512506"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C. How to management cash and account receivables</a:t>
              </a:r>
              <a:endParaRPr lang="zh-CN" altLang="en-US" sz="800" dirty="0"/>
            </a:p>
          </p:txBody>
        </p:sp>
        <p:sp>
          <p:nvSpPr>
            <p:cNvPr id="45" name="TextBox 3">
              <a:extLst>
                <a:ext uri="{FF2B5EF4-FFF2-40B4-BE49-F238E27FC236}">
                  <a16:creationId xmlns:a16="http://schemas.microsoft.com/office/drawing/2014/main" id="{660424C7-BA1F-4A13-87B9-A712467983E4}"/>
                </a:ext>
              </a:extLst>
            </p:cNvPr>
            <p:cNvSpPr txBox="1">
              <a:spLocks noChangeArrowheads="1"/>
            </p:cNvSpPr>
            <p:nvPr/>
          </p:nvSpPr>
          <p:spPr bwMode="auto">
            <a:xfrm>
              <a:off x="4706445" y="6563733"/>
              <a:ext cx="1318200" cy="2349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ts val="600"/>
                </a:lnSpc>
              </a:pPr>
              <a:r>
                <a:rPr lang="en-US" altLang="zh-CN" sz="800" dirty="0"/>
                <a:t>D. Learn more about insurance and investment products</a:t>
              </a:r>
              <a:endParaRPr lang="zh-CN" altLang="en-US" sz="800" dirty="0"/>
            </a:p>
          </p:txBody>
        </p:sp>
      </p:grpSp>
      <p:grpSp>
        <p:nvGrpSpPr>
          <p:cNvPr id="66563" name="Group 66562">
            <a:extLst>
              <a:ext uri="{FF2B5EF4-FFF2-40B4-BE49-F238E27FC236}">
                <a16:creationId xmlns:a16="http://schemas.microsoft.com/office/drawing/2014/main" id="{E4685C18-95BE-4B79-9581-4CAC3FF18198}"/>
              </a:ext>
            </a:extLst>
          </p:cNvPr>
          <p:cNvGrpSpPr/>
          <p:nvPr/>
        </p:nvGrpSpPr>
        <p:grpSpPr>
          <a:xfrm>
            <a:off x="206971" y="4797152"/>
            <a:ext cx="3995936" cy="2108324"/>
            <a:chOff x="206971" y="4869160"/>
            <a:chExt cx="3995936" cy="2108324"/>
          </a:xfrm>
        </p:grpSpPr>
        <p:graphicFrame>
          <p:nvGraphicFramePr>
            <p:cNvPr id="6" name="图表 5">
              <a:extLst>
                <a:ext uri="{FF2B5EF4-FFF2-40B4-BE49-F238E27FC236}">
                  <a16:creationId xmlns:a16="http://schemas.microsoft.com/office/drawing/2014/main" id="{FF70DF7F-3048-4465-BBFD-3517EC5CB691}"/>
                </a:ext>
              </a:extLst>
            </p:cNvPr>
            <p:cNvGraphicFramePr/>
            <p:nvPr>
              <p:extLst>
                <p:ext uri="{D42A27DB-BD31-4B8C-83A1-F6EECF244321}">
                  <p14:modId xmlns:p14="http://schemas.microsoft.com/office/powerpoint/2010/main" val="1942391379"/>
                </p:ext>
              </p:extLst>
            </p:nvPr>
          </p:nvGraphicFramePr>
          <p:xfrm>
            <a:off x="206971" y="4869160"/>
            <a:ext cx="3995936" cy="2108324"/>
          </p:xfrm>
          <a:graphic>
            <a:graphicData uri="http://schemas.openxmlformats.org/drawingml/2006/chart">
              <c:chart xmlns:c="http://schemas.openxmlformats.org/drawingml/2006/chart" xmlns:r="http://schemas.openxmlformats.org/officeDocument/2006/relationships" r:id="rId5"/>
            </a:graphicData>
          </a:graphic>
        </p:graphicFrame>
        <p:sp>
          <p:nvSpPr>
            <p:cNvPr id="26" name="TextBox 3">
              <a:extLst>
                <a:ext uri="{FF2B5EF4-FFF2-40B4-BE49-F238E27FC236}">
                  <a16:creationId xmlns:a16="http://schemas.microsoft.com/office/drawing/2014/main" id="{3C9876D0-3C26-451C-9223-E873482F40D2}"/>
                </a:ext>
              </a:extLst>
            </p:cNvPr>
            <p:cNvSpPr txBox="1">
              <a:spLocks noChangeArrowheads="1"/>
            </p:cNvSpPr>
            <p:nvPr/>
          </p:nvSpPr>
          <p:spPr bwMode="auto">
            <a:xfrm>
              <a:off x="3291855" y="6218894"/>
              <a:ext cx="585339" cy="16927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27" name="TextBox 3">
              <a:extLst>
                <a:ext uri="{FF2B5EF4-FFF2-40B4-BE49-F238E27FC236}">
                  <a16:creationId xmlns:a16="http://schemas.microsoft.com/office/drawing/2014/main" id="{FF8297C2-94F6-476D-87C1-D278C9326430}"/>
                </a:ext>
              </a:extLst>
            </p:cNvPr>
            <p:cNvSpPr txBox="1">
              <a:spLocks noChangeArrowheads="1"/>
            </p:cNvSpPr>
            <p:nvPr/>
          </p:nvSpPr>
          <p:spPr bwMode="auto">
            <a:xfrm>
              <a:off x="512415" y="6218895"/>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28" name="TextBox 3">
              <a:extLst>
                <a:ext uri="{FF2B5EF4-FFF2-40B4-BE49-F238E27FC236}">
                  <a16:creationId xmlns:a16="http://schemas.microsoft.com/office/drawing/2014/main" id="{3D2A28D1-28FC-44EF-949F-6D7530542584}"/>
                </a:ext>
              </a:extLst>
            </p:cNvPr>
            <p:cNvSpPr txBox="1">
              <a:spLocks noChangeArrowheads="1"/>
            </p:cNvSpPr>
            <p:nvPr/>
          </p:nvSpPr>
          <p:spPr bwMode="auto">
            <a:xfrm>
              <a:off x="1348902" y="6218895"/>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29" name="TextBox 3">
              <a:extLst>
                <a:ext uri="{FF2B5EF4-FFF2-40B4-BE49-F238E27FC236}">
                  <a16:creationId xmlns:a16="http://schemas.microsoft.com/office/drawing/2014/main" id="{C27BD047-885C-421E-9111-A315E6931848}"/>
                </a:ext>
              </a:extLst>
            </p:cNvPr>
            <p:cNvSpPr txBox="1">
              <a:spLocks noChangeArrowheads="1"/>
            </p:cNvSpPr>
            <p:nvPr/>
          </p:nvSpPr>
          <p:spPr bwMode="auto">
            <a:xfrm>
              <a:off x="2289481" y="6230391"/>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36" name="TextBox 3">
              <a:extLst>
                <a:ext uri="{FF2B5EF4-FFF2-40B4-BE49-F238E27FC236}">
                  <a16:creationId xmlns:a16="http://schemas.microsoft.com/office/drawing/2014/main" id="{654200BD-5076-4334-9011-6DB48D1FF9E0}"/>
                </a:ext>
              </a:extLst>
            </p:cNvPr>
            <p:cNvSpPr txBox="1">
              <a:spLocks noChangeArrowheads="1"/>
            </p:cNvSpPr>
            <p:nvPr/>
          </p:nvSpPr>
          <p:spPr bwMode="auto">
            <a:xfrm>
              <a:off x="557535" y="6796030"/>
              <a:ext cx="539552"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E. Other</a:t>
              </a:r>
              <a:endParaRPr lang="zh-CN" altLang="en-US" sz="800" dirty="0"/>
            </a:p>
          </p:txBody>
        </p:sp>
        <p:sp>
          <p:nvSpPr>
            <p:cNvPr id="46" name="TextBox 3">
              <a:extLst>
                <a:ext uri="{FF2B5EF4-FFF2-40B4-BE49-F238E27FC236}">
                  <a16:creationId xmlns:a16="http://schemas.microsoft.com/office/drawing/2014/main" id="{8C332AA2-5440-427D-A58F-4EE15CBAD4E6}"/>
                </a:ext>
              </a:extLst>
            </p:cNvPr>
            <p:cNvSpPr txBox="1">
              <a:spLocks noChangeArrowheads="1"/>
            </p:cNvSpPr>
            <p:nvPr/>
          </p:nvSpPr>
          <p:spPr bwMode="auto">
            <a:xfrm>
              <a:off x="560057" y="6458735"/>
              <a:ext cx="1638627" cy="18043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ts val="700"/>
                </a:lnSpc>
              </a:pPr>
              <a:r>
                <a:rPr lang="en-US" altLang="zh-CN" sz="800" dirty="0"/>
                <a:t>A. Identify client demands in a timely manner</a:t>
              </a:r>
              <a:endParaRPr lang="zh-CN" altLang="en-US" sz="800" dirty="0"/>
            </a:p>
          </p:txBody>
        </p:sp>
        <p:sp>
          <p:nvSpPr>
            <p:cNvPr id="47" name="TextBox 3">
              <a:extLst>
                <a:ext uri="{FF2B5EF4-FFF2-40B4-BE49-F238E27FC236}">
                  <a16:creationId xmlns:a16="http://schemas.microsoft.com/office/drawing/2014/main" id="{78E02296-D5E3-47D0-B5ED-789D3D06A26E}"/>
                </a:ext>
              </a:extLst>
            </p:cNvPr>
            <p:cNvSpPr txBox="1">
              <a:spLocks noChangeArrowheads="1"/>
            </p:cNvSpPr>
            <p:nvPr/>
          </p:nvSpPr>
          <p:spPr bwMode="auto">
            <a:xfrm>
              <a:off x="2494401" y="6523218"/>
              <a:ext cx="1074011"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B. Channel expansion</a:t>
              </a:r>
              <a:endParaRPr lang="zh-CN" altLang="en-US" sz="800" dirty="0"/>
            </a:p>
          </p:txBody>
        </p:sp>
        <p:sp>
          <p:nvSpPr>
            <p:cNvPr id="48" name="TextBox 3">
              <a:extLst>
                <a:ext uri="{FF2B5EF4-FFF2-40B4-BE49-F238E27FC236}">
                  <a16:creationId xmlns:a16="http://schemas.microsoft.com/office/drawing/2014/main" id="{C568C751-B9ED-4C5B-8411-1F8536E9E8E0}"/>
                </a:ext>
              </a:extLst>
            </p:cNvPr>
            <p:cNvSpPr txBox="1">
              <a:spLocks noChangeArrowheads="1"/>
            </p:cNvSpPr>
            <p:nvPr/>
          </p:nvSpPr>
          <p:spPr bwMode="auto">
            <a:xfrm>
              <a:off x="2496984" y="6649846"/>
              <a:ext cx="1474926"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D. Customer retention</a:t>
              </a:r>
              <a:endParaRPr lang="zh-CN" altLang="en-US" sz="800" dirty="0"/>
            </a:p>
          </p:txBody>
        </p:sp>
        <p:sp>
          <p:nvSpPr>
            <p:cNvPr id="49" name="TextBox 3">
              <a:extLst>
                <a:ext uri="{FF2B5EF4-FFF2-40B4-BE49-F238E27FC236}">
                  <a16:creationId xmlns:a16="http://schemas.microsoft.com/office/drawing/2014/main" id="{5951407C-3ADF-42B6-BE41-E0404E7CB84C}"/>
                </a:ext>
              </a:extLst>
            </p:cNvPr>
            <p:cNvSpPr txBox="1">
              <a:spLocks noChangeArrowheads="1"/>
            </p:cNvSpPr>
            <p:nvPr/>
          </p:nvSpPr>
          <p:spPr bwMode="auto">
            <a:xfrm>
              <a:off x="565536" y="6647599"/>
              <a:ext cx="1698745"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ts val="600"/>
                </a:lnSpc>
              </a:pPr>
              <a:r>
                <a:rPr lang="en-US" altLang="zh-CN" sz="800" dirty="0"/>
                <a:t>C. Increase sales online</a:t>
              </a:r>
              <a:endParaRPr lang="zh-CN" altLang="en-US" sz="800" dirty="0"/>
            </a:p>
          </p:txBody>
        </p:sp>
      </p:grpSp>
      <p:grpSp>
        <p:nvGrpSpPr>
          <p:cNvPr id="66561" name="Group 66560">
            <a:extLst>
              <a:ext uri="{FF2B5EF4-FFF2-40B4-BE49-F238E27FC236}">
                <a16:creationId xmlns:a16="http://schemas.microsoft.com/office/drawing/2014/main" id="{4AEAD0D6-2B7F-4755-93AA-5CF5BC4C584E}"/>
              </a:ext>
            </a:extLst>
          </p:cNvPr>
          <p:cNvGrpSpPr/>
          <p:nvPr/>
        </p:nvGrpSpPr>
        <p:grpSpPr>
          <a:xfrm>
            <a:off x="206971" y="2636912"/>
            <a:ext cx="3995936" cy="2160240"/>
            <a:chOff x="206971" y="2708920"/>
            <a:chExt cx="3995936" cy="2160240"/>
          </a:xfrm>
        </p:grpSpPr>
        <p:graphicFrame>
          <p:nvGraphicFramePr>
            <p:cNvPr id="5" name="图表 4">
              <a:extLst>
                <a:ext uri="{FF2B5EF4-FFF2-40B4-BE49-F238E27FC236}">
                  <a16:creationId xmlns:a16="http://schemas.microsoft.com/office/drawing/2014/main" id="{43E909CD-06A9-44AD-8029-DBCC25C57E15}"/>
                </a:ext>
              </a:extLst>
            </p:cNvPr>
            <p:cNvGraphicFramePr/>
            <p:nvPr>
              <p:extLst>
                <p:ext uri="{D42A27DB-BD31-4B8C-83A1-F6EECF244321}">
                  <p14:modId xmlns:p14="http://schemas.microsoft.com/office/powerpoint/2010/main" val="4045284236"/>
                </p:ext>
              </p:extLst>
            </p:nvPr>
          </p:nvGraphicFramePr>
          <p:xfrm>
            <a:off x="206971" y="2708920"/>
            <a:ext cx="3995936" cy="2160240"/>
          </p:xfrm>
          <a:graphic>
            <a:graphicData uri="http://schemas.openxmlformats.org/drawingml/2006/chart">
              <c:chart xmlns:c="http://schemas.openxmlformats.org/drawingml/2006/chart" xmlns:r="http://schemas.openxmlformats.org/officeDocument/2006/relationships" r:id="rId6"/>
            </a:graphicData>
          </a:graphic>
        </p:graphicFrame>
        <p:sp>
          <p:nvSpPr>
            <p:cNvPr id="14" name="TextBox 3">
              <a:extLst>
                <a:ext uri="{FF2B5EF4-FFF2-40B4-BE49-F238E27FC236}">
                  <a16:creationId xmlns:a16="http://schemas.microsoft.com/office/drawing/2014/main" id="{517B170E-337A-494D-86FF-D3EFE6BFBF3C}"/>
                </a:ext>
              </a:extLst>
            </p:cNvPr>
            <p:cNvSpPr txBox="1">
              <a:spLocks noChangeArrowheads="1"/>
            </p:cNvSpPr>
            <p:nvPr/>
          </p:nvSpPr>
          <p:spPr bwMode="auto">
            <a:xfrm>
              <a:off x="3344144" y="4129670"/>
              <a:ext cx="627766" cy="16927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15" name="TextBox 3">
              <a:extLst>
                <a:ext uri="{FF2B5EF4-FFF2-40B4-BE49-F238E27FC236}">
                  <a16:creationId xmlns:a16="http://schemas.microsoft.com/office/drawing/2014/main" id="{A33C1E53-951F-4722-90E1-C2D82CC83408}"/>
                </a:ext>
              </a:extLst>
            </p:cNvPr>
            <p:cNvSpPr txBox="1">
              <a:spLocks noChangeArrowheads="1"/>
            </p:cNvSpPr>
            <p:nvPr/>
          </p:nvSpPr>
          <p:spPr bwMode="auto">
            <a:xfrm>
              <a:off x="746523" y="4136212"/>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16" name="TextBox 3">
              <a:extLst>
                <a:ext uri="{FF2B5EF4-FFF2-40B4-BE49-F238E27FC236}">
                  <a16:creationId xmlns:a16="http://schemas.microsoft.com/office/drawing/2014/main" id="{E1D7DB83-D667-418A-9F21-6D506D04F8A0}"/>
                </a:ext>
              </a:extLst>
            </p:cNvPr>
            <p:cNvSpPr txBox="1">
              <a:spLocks noChangeArrowheads="1"/>
            </p:cNvSpPr>
            <p:nvPr/>
          </p:nvSpPr>
          <p:spPr bwMode="auto">
            <a:xfrm>
              <a:off x="1565617" y="4132291"/>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17" name="TextBox 3">
              <a:extLst>
                <a:ext uri="{FF2B5EF4-FFF2-40B4-BE49-F238E27FC236}">
                  <a16:creationId xmlns:a16="http://schemas.microsoft.com/office/drawing/2014/main" id="{0D6E0064-B52B-468E-843A-E99F463AE272}"/>
                </a:ext>
              </a:extLst>
            </p:cNvPr>
            <p:cNvSpPr txBox="1">
              <a:spLocks noChangeArrowheads="1"/>
            </p:cNvSpPr>
            <p:nvPr/>
          </p:nvSpPr>
          <p:spPr bwMode="auto">
            <a:xfrm>
              <a:off x="2421757" y="4132291"/>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50" name="TextBox 3">
              <a:extLst>
                <a:ext uri="{FF2B5EF4-FFF2-40B4-BE49-F238E27FC236}">
                  <a16:creationId xmlns:a16="http://schemas.microsoft.com/office/drawing/2014/main" id="{8488DBEF-9610-4955-8519-197E507B2B31}"/>
                </a:ext>
              </a:extLst>
            </p:cNvPr>
            <p:cNvSpPr txBox="1">
              <a:spLocks noChangeArrowheads="1"/>
            </p:cNvSpPr>
            <p:nvPr/>
          </p:nvSpPr>
          <p:spPr bwMode="auto">
            <a:xfrm>
              <a:off x="832967" y="4440397"/>
              <a:ext cx="3369940" cy="1245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A. Analyze impacts of economic indicators and major events on company</a:t>
              </a:r>
            </a:p>
          </p:txBody>
        </p:sp>
        <p:sp>
          <p:nvSpPr>
            <p:cNvPr id="51" name="TextBox 3">
              <a:extLst>
                <a:ext uri="{FF2B5EF4-FFF2-40B4-BE49-F238E27FC236}">
                  <a16:creationId xmlns:a16="http://schemas.microsoft.com/office/drawing/2014/main" id="{62AD193A-C8EC-404F-A463-911B62837619}"/>
                </a:ext>
              </a:extLst>
            </p:cNvPr>
            <p:cNvSpPr txBox="1">
              <a:spLocks noChangeArrowheads="1"/>
            </p:cNvSpPr>
            <p:nvPr/>
          </p:nvSpPr>
          <p:spPr bwMode="auto">
            <a:xfrm>
              <a:off x="814023" y="4584664"/>
              <a:ext cx="1550278"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B. How to obtain more information</a:t>
              </a:r>
            </a:p>
          </p:txBody>
        </p:sp>
        <p:sp>
          <p:nvSpPr>
            <p:cNvPr id="52" name="TextBox 3">
              <a:extLst>
                <a:ext uri="{FF2B5EF4-FFF2-40B4-BE49-F238E27FC236}">
                  <a16:creationId xmlns:a16="http://schemas.microsoft.com/office/drawing/2014/main" id="{7C85FA9D-DD70-4C9C-811B-ECD2E81CAB72}"/>
                </a:ext>
              </a:extLst>
            </p:cNvPr>
            <p:cNvSpPr txBox="1">
              <a:spLocks noChangeArrowheads="1"/>
            </p:cNvSpPr>
            <p:nvPr/>
          </p:nvSpPr>
          <p:spPr bwMode="auto">
            <a:xfrm>
              <a:off x="813802" y="4731015"/>
              <a:ext cx="1894742"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C. Find a better decision making process</a:t>
              </a:r>
            </a:p>
          </p:txBody>
        </p:sp>
      </p:grpSp>
      <p:grpSp>
        <p:nvGrpSpPr>
          <p:cNvPr id="66560" name="Group 66559">
            <a:extLst>
              <a:ext uri="{FF2B5EF4-FFF2-40B4-BE49-F238E27FC236}">
                <a16:creationId xmlns:a16="http://schemas.microsoft.com/office/drawing/2014/main" id="{DA25FB18-7907-4BC1-80DC-A8379D3C3056}"/>
              </a:ext>
            </a:extLst>
          </p:cNvPr>
          <p:cNvGrpSpPr/>
          <p:nvPr/>
        </p:nvGrpSpPr>
        <p:grpSpPr>
          <a:xfrm>
            <a:off x="206971" y="764704"/>
            <a:ext cx="3995936" cy="1872208"/>
            <a:chOff x="206971" y="836712"/>
            <a:chExt cx="3995936" cy="1872208"/>
          </a:xfrm>
        </p:grpSpPr>
        <p:graphicFrame>
          <p:nvGraphicFramePr>
            <p:cNvPr id="4" name="图表 3">
              <a:extLst>
                <a:ext uri="{FF2B5EF4-FFF2-40B4-BE49-F238E27FC236}">
                  <a16:creationId xmlns:a16="http://schemas.microsoft.com/office/drawing/2014/main" id="{E9D798EF-A89E-4AA4-B3D1-0BCD934BDD48}"/>
                </a:ext>
              </a:extLst>
            </p:cNvPr>
            <p:cNvGraphicFramePr/>
            <p:nvPr>
              <p:extLst>
                <p:ext uri="{D42A27DB-BD31-4B8C-83A1-F6EECF244321}">
                  <p14:modId xmlns:p14="http://schemas.microsoft.com/office/powerpoint/2010/main" val="566853662"/>
                </p:ext>
              </p:extLst>
            </p:nvPr>
          </p:nvGraphicFramePr>
          <p:xfrm>
            <a:off x="206971" y="836712"/>
            <a:ext cx="3995936" cy="1872208"/>
          </p:xfrm>
          <a:graphic>
            <a:graphicData uri="http://schemas.openxmlformats.org/drawingml/2006/chart">
              <c:chart xmlns:c="http://schemas.openxmlformats.org/drawingml/2006/chart" xmlns:r="http://schemas.openxmlformats.org/officeDocument/2006/relationships" r:id="rId7"/>
            </a:graphicData>
          </a:graphic>
        </p:graphicFrame>
        <p:sp>
          <p:nvSpPr>
            <p:cNvPr id="10" name="TextBox 3">
              <a:extLst>
                <a:ext uri="{FF2B5EF4-FFF2-40B4-BE49-F238E27FC236}">
                  <a16:creationId xmlns:a16="http://schemas.microsoft.com/office/drawing/2014/main" id="{0F384529-E092-4B47-A4C6-3D0EC3411CEC}"/>
                </a:ext>
              </a:extLst>
            </p:cNvPr>
            <p:cNvSpPr txBox="1">
              <a:spLocks noChangeArrowheads="1"/>
            </p:cNvSpPr>
            <p:nvPr/>
          </p:nvSpPr>
          <p:spPr bwMode="auto">
            <a:xfrm>
              <a:off x="3338721" y="2172824"/>
              <a:ext cx="585339" cy="16927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11" name="TextBox 3">
              <a:extLst>
                <a:ext uri="{FF2B5EF4-FFF2-40B4-BE49-F238E27FC236}">
                  <a16:creationId xmlns:a16="http://schemas.microsoft.com/office/drawing/2014/main" id="{5D842491-4D51-4AA5-B937-DA844AD4A614}"/>
                </a:ext>
              </a:extLst>
            </p:cNvPr>
            <p:cNvSpPr txBox="1">
              <a:spLocks noChangeArrowheads="1"/>
            </p:cNvSpPr>
            <p:nvPr/>
          </p:nvSpPr>
          <p:spPr bwMode="auto">
            <a:xfrm>
              <a:off x="600919" y="2179366"/>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12" name="TextBox 3">
              <a:extLst>
                <a:ext uri="{FF2B5EF4-FFF2-40B4-BE49-F238E27FC236}">
                  <a16:creationId xmlns:a16="http://schemas.microsoft.com/office/drawing/2014/main" id="{A0150192-9E1D-4771-BA22-0083CCB38F45}"/>
                </a:ext>
              </a:extLst>
            </p:cNvPr>
            <p:cNvSpPr txBox="1">
              <a:spLocks noChangeArrowheads="1"/>
            </p:cNvSpPr>
            <p:nvPr/>
          </p:nvSpPr>
          <p:spPr bwMode="auto">
            <a:xfrm>
              <a:off x="1420013" y="2175445"/>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13" name="TextBox 3">
              <a:extLst>
                <a:ext uri="{FF2B5EF4-FFF2-40B4-BE49-F238E27FC236}">
                  <a16:creationId xmlns:a16="http://schemas.microsoft.com/office/drawing/2014/main" id="{F07A6C3E-8AC4-4977-82BA-7CBCB1A09745}"/>
                </a:ext>
              </a:extLst>
            </p:cNvPr>
            <p:cNvSpPr txBox="1">
              <a:spLocks noChangeArrowheads="1"/>
            </p:cNvSpPr>
            <p:nvPr/>
          </p:nvSpPr>
          <p:spPr bwMode="auto">
            <a:xfrm>
              <a:off x="2365509" y="2175445"/>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53" name="TextBox 3">
              <a:extLst>
                <a:ext uri="{FF2B5EF4-FFF2-40B4-BE49-F238E27FC236}">
                  <a16:creationId xmlns:a16="http://schemas.microsoft.com/office/drawing/2014/main" id="{54C74CC7-138A-4AB3-946B-F431FF761462}"/>
                </a:ext>
              </a:extLst>
            </p:cNvPr>
            <p:cNvSpPr txBox="1">
              <a:spLocks noChangeArrowheads="1"/>
            </p:cNvSpPr>
            <p:nvPr/>
          </p:nvSpPr>
          <p:spPr bwMode="auto">
            <a:xfrm>
              <a:off x="3383675" y="2399174"/>
              <a:ext cx="747224"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C. None of the above</a:t>
              </a:r>
            </a:p>
          </p:txBody>
        </p:sp>
        <p:sp>
          <p:nvSpPr>
            <p:cNvPr id="54" name="TextBox 3">
              <a:extLst>
                <a:ext uri="{FF2B5EF4-FFF2-40B4-BE49-F238E27FC236}">
                  <a16:creationId xmlns:a16="http://schemas.microsoft.com/office/drawing/2014/main" id="{BB7762EE-F92B-4D34-98CE-D3F95B3063E5}"/>
                </a:ext>
              </a:extLst>
            </p:cNvPr>
            <p:cNvSpPr txBox="1">
              <a:spLocks noChangeArrowheads="1"/>
            </p:cNvSpPr>
            <p:nvPr/>
          </p:nvSpPr>
          <p:spPr bwMode="auto">
            <a:xfrm>
              <a:off x="2285666" y="2420199"/>
              <a:ext cx="917850" cy="20518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ts val="800"/>
                </a:lnSpc>
              </a:pPr>
              <a:r>
                <a:rPr lang="en-US" altLang="zh-CN" sz="800" dirty="0"/>
                <a:t>B. Information-based management</a:t>
              </a:r>
            </a:p>
          </p:txBody>
        </p:sp>
        <p:sp>
          <p:nvSpPr>
            <p:cNvPr id="55" name="TextBox 3">
              <a:extLst>
                <a:ext uri="{FF2B5EF4-FFF2-40B4-BE49-F238E27FC236}">
                  <a16:creationId xmlns:a16="http://schemas.microsoft.com/office/drawing/2014/main" id="{FD4BF58C-3AE4-47DE-837F-263B1D92D989}"/>
                </a:ext>
              </a:extLst>
            </p:cNvPr>
            <p:cNvSpPr txBox="1">
              <a:spLocks noChangeArrowheads="1"/>
            </p:cNvSpPr>
            <p:nvPr/>
          </p:nvSpPr>
          <p:spPr bwMode="auto">
            <a:xfrm>
              <a:off x="606086" y="2389012"/>
              <a:ext cx="1495917"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A. Digital transformation of traditional business modes</a:t>
              </a:r>
            </a:p>
          </p:txBody>
        </p:sp>
      </p:grpSp>
      <p:grpSp>
        <p:nvGrpSpPr>
          <p:cNvPr id="2" name="Group 1">
            <a:extLst>
              <a:ext uri="{FF2B5EF4-FFF2-40B4-BE49-F238E27FC236}">
                <a16:creationId xmlns:a16="http://schemas.microsoft.com/office/drawing/2014/main" id="{B779CFBC-1C7F-4B95-8957-0FE9AC5017B6}"/>
              </a:ext>
            </a:extLst>
          </p:cNvPr>
          <p:cNvGrpSpPr/>
          <p:nvPr/>
        </p:nvGrpSpPr>
        <p:grpSpPr>
          <a:xfrm>
            <a:off x="4283968" y="548680"/>
            <a:ext cx="4427984" cy="1944216"/>
            <a:chOff x="4283968" y="620688"/>
            <a:chExt cx="4427984" cy="1944216"/>
          </a:xfrm>
        </p:grpSpPr>
        <p:graphicFrame>
          <p:nvGraphicFramePr>
            <p:cNvPr id="7" name="图表 6">
              <a:extLst>
                <a:ext uri="{FF2B5EF4-FFF2-40B4-BE49-F238E27FC236}">
                  <a16:creationId xmlns:a16="http://schemas.microsoft.com/office/drawing/2014/main" id="{B4B9606B-1D45-419D-A9FC-5E1A96F13218}"/>
                </a:ext>
              </a:extLst>
            </p:cNvPr>
            <p:cNvGraphicFramePr/>
            <p:nvPr>
              <p:extLst>
                <p:ext uri="{D42A27DB-BD31-4B8C-83A1-F6EECF244321}">
                  <p14:modId xmlns:p14="http://schemas.microsoft.com/office/powerpoint/2010/main" val="915469077"/>
                </p:ext>
              </p:extLst>
            </p:nvPr>
          </p:nvGraphicFramePr>
          <p:xfrm>
            <a:off x="4283968" y="620688"/>
            <a:ext cx="4427984" cy="1944216"/>
          </p:xfrm>
          <a:graphic>
            <a:graphicData uri="http://schemas.openxmlformats.org/drawingml/2006/chart">
              <c:chart xmlns:c="http://schemas.openxmlformats.org/drawingml/2006/chart" xmlns:r="http://schemas.openxmlformats.org/officeDocument/2006/relationships" r:id="rId8"/>
            </a:graphicData>
          </a:graphic>
        </p:graphicFrame>
        <p:sp>
          <p:nvSpPr>
            <p:cNvPr id="18" name="TextBox 3">
              <a:extLst>
                <a:ext uri="{FF2B5EF4-FFF2-40B4-BE49-F238E27FC236}">
                  <a16:creationId xmlns:a16="http://schemas.microsoft.com/office/drawing/2014/main" id="{98D2DA44-0D85-4DC1-B72C-9C9A40418466}"/>
                </a:ext>
              </a:extLst>
            </p:cNvPr>
            <p:cNvSpPr txBox="1">
              <a:spLocks noChangeArrowheads="1"/>
            </p:cNvSpPr>
            <p:nvPr/>
          </p:nvSpPr>
          <p:spPr bwMode="auto">
            <a:xfrm>
              <a:off x="7826763" y="1998151"/>
              <a:ext cx="585339" cy="16927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19" name="TextBox 3">
              <a:extLst>
                <a:ext uri="{FF2B5EF4-FFF2-40B4-BE49-F238E27FC236}">
                  <a16:creationId xmlns:a16="http://schemas.microsoft.com/office/drawing/2014/main" id="{EB44AB20-F023-406F-AFC7-8DA554FA76E9}"/>
                </a:ext>
              </a:extLst>
            </p:cNvPr>
            <p:cNvSpPr txBox="1">
              <a:spLocks noChangeArrowheads="1"/>
            </p:cNvSpPr>
            <p:nvPr/>
          </p:nvSpPr>
          <p:spPr bwMode="auto">
            <a:xfrm>
              <a:off x="4898038" y="2002072"/>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20" name="TextBox 3">
              <a:extLst>
                <a:ext uri="{FF2B5EF4-FFF2-40B4-BE49-F238E27FC236}">
                  <a16:creationId xmlns:a16="http://schemas.microsoft.com/office/drawing/2014/main" id="{6311C45A-C7CC-4E17-902A-6C4A40F789FF}"/>
                </a:ext>
              </a:extLst>
            </p:cNvPr>
            <p:cNvSpPr txBox="1">
              <a:spLocks noChangeArrowheads="1"/>
            </p:cNvSpPr>
            <p:nvPr/>
          </p:nvSpPr>
          <p:spPr bwMode="auto">
            <a:xfrm>
              <a:off x="5717132" y="1998151"/>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21" name="TextBox 3">
              <a:extLst>
                <a:ext uri="{FF2B5EF4-FFF2-40B4-BE49-F238E27FC236}">
                  <a16:creationId xmlns:a16="http://schemas.microsoft.com/office/drawing/2014/main" id="{6ADC3334-91AC-46B1-935D-372CBAAAB26E}"/>
                </a:ext>
              </a:extLst>
            </p:cNvPr>
            <p:cNvSpPr txBox="1">
              <a:spLocks noChangeArrowheads="1"/>
            </p:cNvSpPr>
            <p:nvPr/>
          </p:nvSpPr>
          <p:spPr bwMode="auto">
            <a:xfrm>
              <a:off x="6795827" y="1998151"/>
              <a:ext cx="732604"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56" name="TextBox 3">
              <a:extLst>
                <a:ext uri="{FF2B5EF4-FFF2-40B4-BE49-F238E27FC236}">
                  <a16:creationId xmlns:a16="http://schemas.microsoft.com/office/drawing/2014/main" id="{E82D7A1D-E300-40B7-992D-376FD87EAD20}"/>
                </a:ext>
              </a:extLst>
            </p:cNvPr>
            <p:cNvSpPr txBox="1">
              <a:spLocks noChangeArrowheads="1"/>
            </p:cNvSpPr>
            <p:nvPr/>
          </p:nvSpPr>
          <p:spPr bwMode="auto">
            <a:xfrm>
              <a:off x="4796640" y="2235398"/>
              <a:ext cx="1972028" cy="12311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A. Effective management structure</a:t>
              </a:r>
            </a:p>
          </p:txBody>
        </p:sp>
        <p:sp>
          <p:nvSpPr>
            <p:cNvPr id="57" name="TextBox 3">
              <a:extLst>
                <a:ext uri="{FF2B5EF4-FFF2-40B4-BE49-F238E27FC236}">
                  <a16:creationId xmlns:a16="http://schemas.microsoft.com/office/drawing/2014/main" id="{230BF9C7-A13D-4ED9-847D-6DC1741F4C1C}"/>
                </a:ext>
              </a:extLst>
            </p:cNvPr>
            <p:cNvSpPr txBox="1">
              <a:spLocks noChangeArrowheads="1"/>
            </p:cNvSpPr>
            <p:nvPr/>
          </p:nvSpPr>
          <p:spPr bwMode="auto">
            <a:xfrm>
              <a:off x="6967963" y="2233889"/>
              <a:ext cx="1444139"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B. How to manage branches</a:t>
              </a:r>
            </a:p>
          </p:txBody>
        </p:sp>
        <p:sp>
          <p:nvSpPr>
            <p:cNvPr id="58" name="TextBox 3">
              <a:extLst>
                <a:ext uri="{FF2B5EF4-FFF2-40B4-BE49-F238E27FC236}">
                  <a16:creationId xmlns:a16="http://schemas.microsoft.com/office/drawing/2014/main" id="{9BA7D4B7-1289-4D91-B045-5DB30F7210FF}"/>
                </a:ext>
              </a:extLst>
            </p:cNvPr>
            <p:cNvSpPr txBox="1">
              <a:spLocks noChangeArrowheads="1"/>
            </p:cNvSpPr>
            <p:nvPr/>
          </p:nvSpPr>
          <p:spPr bwMode="auto">
            <a:xfrm>
              <a:off x="4796338" y="2393605"/>
              <a:ext cx="1972028" cy="14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800" dirty="0"/>
                <a:t>C. How to motivate bottom-level employees</a:t>
              </a:r>
            </a:p>
          </p:txBody>
        </p:sp>
        <p:sp>
          <p:nvSpPr>
            <p:cNvPr id="59" name="TextBox 3">
              <a:extLst>
                <a:ext uri="{FF2B5EF4-FFF2-40B4-BE49-F238E27FC236}">
                  <a16:creationId xmlns:a16="http://schemas.microsoft.com/office/drawing/2014/main" id="{36D951B4-EDFF-4FBD-B3D0-5E056A199BE6}"/>
                </a:ext>
              </a:extLst>
            </p:cNvPr>
            <p:cNvSpPr txBox="1">
              <a:spLocks noChangeArrowheads="1"/>
            </p:cNvSpPr>
            <p:nvPr/>
          </p:nvSpPr>
          <p:spPr bwMode="auto">
            <a:xfrm>
              <a:off x="6964908" y="2400840"/>
              <a:ext cx="1639540" cy="15799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ts val="600"/>
                </a:lnSpc>
              </a:pPr>
              <a:r>
                <a:rPr lang="en-US" altLang="zh-CN" sz="800" dirty="0"/>
                <a:t>D. How to manage mid &amp; high-level employees</a:t>
              </a:r>
            </a:p>
          </p:txBody>
        </p:sp>
      </p:grpSp>
      <p:sp>
        <p:nvSpPr>
          <p:cNvPr id="66562" name="标题 1">
            <a:extLst>
              <a:ext uri="{FF2B5EF4-FFF2-40B4-BE49-F238E27FC236}">
                <a16:creationId xmlns:a16="http://schemas.microsoft.com/office/drawing/2014/main" id="{E8BEF89A-EF42-4A58-B795-381A056219BE}"/>
              </a:ext>
            </a:extLst>
          </p:cNvPr>
          <p:cNvSpPr>
            <a:spLocks noGrp="1"/>
          </p:cNvSpPr>
          <p:nvPr>
            <p:ph type="title"/>
          </p:nvPr>
        </p:nvSpPr>
        <p:spPr>
          <a:xfrm>
            <a:off x="232631" y="20591"/>
            <a:ext cx="8678738" cy="790849"/>
          </a:xfrm>
        </p:spPr>
        <p:txBody>
          <a:bodyPr/>
          <a:lstStyle/>
          <a:p>
            <a:r>
              <a:rPr lang="en-US" altLang="zh-CN" sz="2800" b="0" dirty="0"/>
              <a:t>Preference for content of empowerment: </a:t>
            </a:r>
            <a:br>
              <a:rPr lang="en-US" altLang="zh-CN" sz="2800" b="0" dirty="0"/>
            </a:br>
            <a:r>
              <a:rPr lang="en-US" altLang="zh-CN" sz="2800" b="0" dirty="0"/>
              <a:t>different categories</a:t>
            </a:r>
            <a:endParaRPr lang="zh-CN" altLang="en-US" sz="2800" b="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标题 1">
            <a:extLst>
              <a:ext uri="{FF2B5EF4-FFF2-40B4-BE49-F238E27FC236}">
                <a16:creationId xmlns:a16="http://schemas.microsoft.com/office/drawing/2014/main" id="{3EE62728-53B4-4CF4-A91A-8A90FD403365}"/>
              </a:ext>
            </a:extLst>
          </p:cNvPr>
          <p:cNvSpPr>
            <a:spLocks noGrp="1"/>
          </p:cNvSpPr>
          <p:nvPr>
            <p:ph type="title"/>
          </p:nvPr>
        </p:nvSpPr>
        <p:spPr>
          <a:xfrm>
            <a:off x="251519" y="-11478"/>
            <a:ext cx="8824337" cy="1141413"/>
          </a:xfrm>
        </p:spPr>
        <p:txBody>
          <a:bodyPr/>
          <a:lstStyle/>
          <a:p>
            <a:r>
              <a:rPr lang="en-US" altLang="zh-CN" sz="3200" b="0" dirty="0"/>
              <a:t>Preference for methods of empowerment</a:t>
            </a:r>
            <a:endParaRPr lang="zh-CN" altLang="en-US" sz="3200" b="0" dirty="0"/>
          </a:p>
        </p:txBody>
      </p:sp>
      <p:sp>
        <p:nvSpPr>
          <p:cNvPr id="67587" name="内容占位符 2">
            <a:extLst>
              <a:ext uri="{FF2B5EF4-FFF2-40B4-BE49-F238E27FC236}">
                <a16:creationId xmlns:a16="http://schemas.microsoft.com/office/drawing/2014/main" id="{89752E51-44AC-43A6-B9D4-01B3CBAE511F}"/>
              </a:ext>
            </a:extLst>
          </p:cNvPr>
          <p:cNvSpPr>
            <a:spLocks noGrp="1"/>
          </p:cNvSpPr>
          <p:nvPr>
            <p:ph idx="1"/>
          </p:nvPr>
        </p:nvSpPr>
        <p:spPr>
          <a:xfrm>
            <a:off x="417512" y="1484313"/>
            <a:ext cx="8546975" cy="1008583"/>
          </a:xfrm>
        </p:spPr>
        <p:txBody>
          <a:bodyPr/>
          <a:lstStyle/>
          <a:p>
            <a:r>
              <a:rPr lang="en-US" altLang="zh-CN" sz="2800" dirty="0"/>
              <a:t>In-class training + learn from other companies</a:t>
            </a:r>
            <a:endParaRPr lang="zh-CN" altLang="en-US" sz="2800" dirty="0"/>
          </a:p>
        </p:txBody>
      </p:sp>
      <p:grpSp>
        <p:nvGrpSpPr>
          <p:cNvPr id="2" name="Group 1">
            <a:extLst>
              <a:ext uri="{FF2B5EF4-FFF2-40B4-BE49-F238E27FC236}">
                <a16:creationId xmlns:a16="http://schemas.microsoft.com/office/drawing/2014/main" id="{06AB65EC-89CC-4366-8C30-04D034EADBF2}"/>
              </a:ext>
            </a:extLst>
          </p:cNvPr>
          <p:cNvGrpSpPr/>
          <p:nvPr/>
        </p:nvGrpSpPr>
        <p:grpSpPr>
          <a:xfrm>
            <a:off x="467544" y="2276872"/>
            <a:ext cx="7776864" cy="3600400"/>
            <a:chOff x="467544" y="2276872"/>
            <a:chExt cx="7776864" cy="3600400"/>
          </a:xfrm>
        </p:grpSpPr>
        <p:graphicFrame>
          <p:nvGraphicFramePr>
            <p:cNvPr id="4" name="图表 3">
              <a:extLst>
                <a:ext uri="{FF2B5EF4-FFF2-40B4-BE49-F238E27FC236}">
                  <a16:creationId xmlns:a16="http://schemas.microsoft.com/office/drawing/2014/main" id="{4036F48F-5866-492A-98AA-4538DF8AB8CA}"/>
                </a:ext>
              </a:extLst>
            </p:cNvPr>
            <p:cNvGraphicFramePr/>
            <p:nvPr>
              <p:extLst>
                <p:ext uri="{D42A27DB-BD31-4B8C-83A1-F6EECF244321}">
                  <p14:modId xmlns:p14="http://schemas.microsoft.com/office/powerpoint/2010/main" val="1251921224"/>
                </p:ext>
              </p:extLst>
            </p:nvPr>
          </p:nvGraphicFramePr>
          <p:xfrm>
            <a:off x="467544" y="2276872"/>
            <a:ext cx="7776864" cy="3600400"/>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3">
              <a:extLst>
                <a:ext uri="{FF2B5EF4-FFF2-40B4-BE49-F238E27FC236}">
                  <a16:creationId xmlns:a16="http://schemas.microsoft.com/office/drawing/2014/main" id="{C99CF348-2F4B-4E1C-89B7-5AD0B11BD164}"/>
                </a:ext>
              </a:extLst>
            </p:cNvPr>
            <p:cNvSpPr txBox="1">
              <a:spLocks noChangeArrowheads="1"/>
            </p:cNvSpPr>
            <p:nvPr/>
          </p:nvSpPr>
          <p:spPr bwMode="auto">
            <a:xfrm>
              <a:off x="6948264" y="5285126"/>
              <a:ext cx="585339"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Micro</a:t>
              </a:r>
              <a:endParaRPr lang="zh-CN" altLang="en-US" sz="1100" dirty="0"/>
            </a:p>
          </p:txBody>
        </p:sp>
        <p:sp>
          <p:nvSpPr>
            <p:cNvPr id="6" name="TextBox 3">
              <a:extLst>
                <a:ext uri="{FF2B5EF4-FFF2-40B4-BE49-F238E27FC236}">
                  <a16:creationId xmlns:a16="http://schemas.microsoft.com/office/drawing/2014/main" id="{8134B2D9-2C78-4E6F-ABCC-DD1D87D9D02D}"/>
                </a:ext>
              </a:extLst>
            </p:cNvPr>
            <p:cNvSpPr txBox="1">
              <a:spLocks noChangeArrowheads="1"/>
            </p:cNvSpPr>
            <p:nvPr/>
          </p:nvSpPr>
          <p:spPr bwMode="auto">
            <a:xfrm>
              <a:off x="1475656" y="5289048"/>
              <a:ext cx="917850"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Large</a:t>
              </a:r>
              <a:endParaRPr lang="zh-CN" altLang="en-US" sz="1100" dirty="0"/>
            </a:p>
          </p:txBody>
        </p:sp>
        <p:sp>
          <p:nvSpPr>
            <p:cNvPr id="7" name="TextBox 3">
              <a:extLst>
                <a:ext uri="{FF2B5EF4-FFF2-40B4-BE49-F238E27FC236}">
                  <a16:creationId xmlns:a16="http://schemas.microsoft.com/office/drawing/2014/main" id="{1F156473-18A0-45BA-9D21-0F1683DB51F8}"/>
                </a:ext>
              </a:extLst>
            </p:cNvPr>
            <p:cNvSpPr txBox="1">
              <a:spLocks noChangeArrowheads="1"/>
            </p:cNvSpPr>
            <p:nvPr/>
          </p:nvSpPr>
          <p:spPr bwMode="auto">
            <a:xfrm>
              <a:off x="3278134" y="5287334"/>
              <a:ext cx="917851" cy="1692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Medium</a:t>
              </a:r>
              <a:endParaRPr lang="zh-CN" altLang="en-US" sz="1100" dirty="0"/>
            </a:p>
          </p:txBody>
        </p:sp>
        <p:sp>
          <p:nvSpPr>
            <p:cNvPr id="8" name="TextBox 3">
              <a:extLst>
                <a:ext uri="{FF2B5EF4-FFF2-40B4-BE49-F238E27FC236}">
                  <a16:creationId xmlns:a16="http://schemas.microsoft.com/office/drawing/2014/main" id="{2C0EA839-DE63-4E9A-B51A-8ADC7E2E491E}"/>
                </a:ext>
              </a:extLst>
            </p:cNvPr>
            <p:cNvSpPr txBox="1">
              <a:spLocks noChangeArrowheads="1"/>
            </p:cNvSpPr>
            <p:nvPr/>
          </p:nvSpPr>
          <p:spPr bwMode="auto">
            <a:xfrm>
              <a:off x="5198797" y="5285126"/>
              <a:ext cx="732604"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100" dirty="0"/>
                <a:t>Small</a:t>
              </a:r>
              <a:endParaRPr lang="zh-CN" altLang="en-US" sz="1100" dirty="0"/>
            </a:p>
          </p:txBody>
        </p:sp>
        <p:sp>
          <p:nvSpPr>
            <p:cNvPr id="9" name="TextBox 3">
              <a:extLst>
                <a:ext uri="{FF2B5EF4-FFF2-40B4-BE49-F238E27FC236}">
                  <a16:creationId xmlns:a16="http://schemas.microsoft.com/office/drawing/2014/main" id="{BCD2774D-2A2B-4927-8FC2-DD5992884E66}"/>
                </a:ext>
              </a:extLst>
            </p:cNvPr>
            <p:cNvSpPr txBox="1">
              <a:spLocks noChangeArrowheads="1"/>
            </p:cNvSpPr>
            <p:nvPr/>
          </p:nvSpPr>
          <p:spPr bwMode="auto">
            <a:xfrm>
              <a:off x="7375459" y="5601314"/>
              <a:ext cx="539552"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F. Other</a:t>
              </a:r>
              <a:endParaRPr lang="zh-CN" altLang="en-US" sz="900" dirty="0"/>
            </a:p>
          </p:txBody>
        </p:sp>
        <p:sp>
          <p:nvSpPr>
            <p:cNvPr id="10" name="TextBox 3">
              <a:extLst>
                <a:ext uri="{FF2B5EF4-FFF2-40B4-BE49-F238E27FC236}">
                  <a16:creationId xmlns:a16="http://schemas.microsoft.com/office/drawing/2014/main" id="{CFC33EA2-FD38-4B7F-96DC-296F8B9A6DEF}"/>
                </a:ext>
              </a:extLst>
            </p:cNvPr>
            <p:cNvSpPr txBox="1">
              <a:spLocks noChangeArrowheads="1"/>
            </p:cNvSpPr>
            <p:nvPr/>
          </p:nvSpPr>
          <p:spPr bwMode="auto">
            <a:xfrm>
              <a:off x="1134148" y="5536022"/>
              <a:ext cx="143365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A. Online/offline in-class training</a:t>
              </a:r>
              <a:endParaRPr lang="zh-CN" altLang="en-US" sz="900" dirty="0"/>
            </a:p>
          </p:txBody>
        </p:sp>
        <p:sp>
          <p:nvSpPr>
            <p:cNvPr id="11" name="TextBox 3">
              <a:extLst>
                <a:ext uri="{FF2B5EF4-FFF2-40B4-BE49-F238E27FC236}">
                  <a16:creationId xmlns:a16="http://schemas.microsoft.com/office/drawing/2014/main" id="{33E8D62F-F061-4EBD-A4DD-EA2BF11A9A06}"/>
                </a:ext>
              </a:extLst>
            </p:cNvPr>
            <p:cNvSpPr txBox="1">
              <a:spLocks noChangeArrowheads="1"/>
            </p:cNvSpPr>
            <p:nvPr/>
          </p:nvSpPr>
          <p:spPr bwMode="auto">
            <a:xfrm>
              <a:off x="2775722" y="5545224"/>
              <a:ext cx="1281711"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B. Visit and learn from other companies</a:t>
              </a:r>
              <a:endParaRPr lang="zh-CN" altLang="en-US" sz="900" dirty="0"/>
            </a:p>
          </p:txBody>
        </p:sp>
        <p:sp>
          <p:nvSpPr>
            <p:cNvPr id="12" name="TextBox 3">
              <a:extLst>
                <a:ext uri="{FF2B5EF4-FFF2-40B4-BE49-F238E27FC236}">
                  <a16:creationId xmlns:a16="http://schemas.microsoft.com/office/drawing/2014/main" id="{56C52BB0-F898-4BA0-88B8-082808B354C9}"/>
                </a:ext>
              </a:extLst>
            </p:cNvPr>
            <p:cNvSpPr txBox="1">
              <a:spLocks noChangeArrowheads="1"/>
            </p:cNvSpPr>
            <p:nvPr/>
          </p:nvSpPr>
          <p:spPr bwMode="auto">
            <a:xfrm>
              <a:off x="4262132" y="5548324"/>
              <a:ext cx="73187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C. Consult experts</a:t>
              </a:r>
              <a:endParaRPr lang="zh-CN" altLang="en-US" sz="900" dirty="0"/>
            </a:p>
          </p:txBody>
        </p:sp>
        <p:sp>
          <p:nvSpPr>
            <p:cNvPr id="13" name="TextBox 3">
              <a:extLst>
                <a:ext uri="{FF2B5EF4-FFF2-40B4-BE49-F238E27FC236}">
                  <a16:creationId xmlns:a16="http://schemas.microsoft.com/office/drawing/2014/main" id="{D53473E2-0879-4CB3-84CF-0E34F6EC03A9}"/>
                </a:ext>
              </a:extLst>
            </p:cNvPr>
            <p:cNvSpPr txBox="1">
              <a:spLocks noChangeArrowheads="1"/>
            </p:cNvSpPr>
            <p:nvPr/>
          </p:nvSpPr>
          <p:spPr bwMode="auto">
            <a:xfrm>
              <a:off x="5205904" y="5546758"/>
              <a:ext cx="989750"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D. Talk to family and friends</a:t>
              </a:r>
              <a:endParaRPr lang="zh-CN" altLang="en-US" sz="900" dirty="0"/>
            </a:p>
          </p:txBody>
        </p:sp>
        <p:sp>
          <p:nvSpPr>
            <p:cNvPr id="14" name="TextBox 3">
              <a:extLst>
                <a:ext uri="{FF2B5EF4-FFF2-40B4-BE49-F238E27FC236}">
                  <a16:creationId xmlns:a16="http://schemas.microsoft.com/office/drawing/2014/main" id="{98EB9914-EDD1-4441-83C6-37014281D3FC}"/>
                </a:ext>
              </a:extLst>
            </p:cNvPr>
            <p:cNvSpPr txBox="1">
              <a:spLocks noChangeArrowheads="1"/>
            </p:cNvSpPr>
            <p:nvPr/>
          </p:nvSpPr>
          <p:spPr bwMode="auto">
            <a:xfrm>
              <a:off x="6436569" y="5587234"/>
              <a:ext cx="799727" cy="18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900" dirty="0"/>
                <a:t>E. Read books</a:t>
              </a:r>
              <a:endParaRPr lang="zh-CN" altLang="en-US" sz="900" dirty="0"/>
            </a:p>
          </p:txBody>
        </p:sp>
      </p:gr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标题 1">
            <a:extLst>
              <a:ext uri="{FF2B5EF4-FFF2-40B4-BE49-F238E27FC236}">
                <a16:creationId xmlns:a16="http://schemas.microsoft.com/office/drawing/2014/main" id="{EAE5A2A2-6610-4D7B-867C-94459D3DC05B}"/>
              </a:ext>
            </a:extLst>
          </p:cNvPr>
          <p:cNvSpPr>
            <a:spLocks noGrp="1"/>
          </p:cNvSpPr>
          <p:nvPr>
            <p:ph type="title"/>
          </p:nvPr>
        </p:nvSpPr>
        <p:spPr/>
        <p:txBody>
          <a:bodyPr/>
          <a:lstStyle/>
          <a:p>
            <a:r>
              <a:rPr lang="en-US" altLang="zh-CN" dirty="0"/>
              <a:t>VI. Conclusion</a:t>
            </a:r>
            <a:endParaRPr lang="zh-CN" altLang="en-US" dirty="0"/>
          </a:p>
        </p:txBody>
      </p:sp>
      <p:sp>
        <p:nvSpPr>
          <p:cNvPr id="68611" name="内容占位符 2">
            <a:extLst>
              <a:ext uri="{FF2B5EF4-FFF2-40B4-BE49-F238E27FC236}">
                <a16:creationId xmlns:a16="http://schemas.microsoft.com/office/drawing/2014/main" id="{2011A8E2-271F-4212-A7A1-DCC311E0D33F}"/>
              </a:ext>
            </a:extLst>
          </p:cNvPr>
          <p:cNvSpPr>
            <a:spLocks noGrp="1"/>
          </p:cNvSpPr>
          <p:nvPr>
            <p:ph idx="1"/>
          </p:nvPr>
        </p:nvSpPr>
        <p:spPr>
          <a:xfrm>
            <a:off x="395536" y="1165225"/>
            <a:ext cx="8229600" cy="4527550"/>
          </a:xfrm>
        </p:spPr>
        <p:txBody>
          <a:bodyPr/>
          <a:lstStyle/>
          <a:p>
            <a:r>
              <a:rPr lang="en-US" altLang="zh-CN" sz="2800" dirty="0"/>
              <a:t>Who</a:t>
            </a:r>
            <a:r>
              <a:rPr lang="en-US" altLang="zh-CN" dirty="0"/>
              <a:t> needs to be empowered?</a:t>
            </a:r>
          </a:p>
          <a:p>
            <a:pPr lvl="1"/>
            <a:r>
              <a:rPr lang="en-US" altLang="zh-CN" sz="2400" dirty="0"/>
              <a:t>Micro, small and medium-sized enterprises</a:t>
            </a:r>
          </a:p>
          <a:p>
            <a:pPr lvl="1"/>
            <a:r>
              <a:rPr lang="en-US" altLang="zh-CN" sz="2400" dirty="0"/>
              <a:t>SMEs are more concerned with empowerment than micro enterprises</a:t>
            </a:r>
          </a:p>
          <a:p>
            <a:pPr lvl="1"/>
            <a:r>
              <a:rPr lang="en-US" altLang="zh-CN" sz="2400" dirty="0"/>
              <a:t>Be aware of differences in company size, industry and region</a:t>
            </a:r>
          </a:p>
          <a:p>
            <a:endParaRPr lang="en-US" altLang="zh-CN" sz="2800" dirty="0"/>
          </a:p>
          <a:p>
            <a:pPr lvl="1"/>
            <a:endParaRPr lang="en-US" altLang="zh-CN" sz="2400" dirty="0"/>
          </a:p>
          <a:p>
            <a:pPr lvl="1"/>
            <a:endParaRPr lang="zh-CN" altLang="en-US" dirty="0"/>
          </a:p>
        </p:txBody>
      </p:sp>
      <p:sp>
        <p:nvSpPr>
          <p:cNvPr id="4" name="TextBox 3">
            <a:extLst>
              <a:ext uri="{FF2B5EF4-FFF2-40B4-BE49-F238E27FC236}">
                <a16:creationId xmlns:a16="http://schemas.microsoft.com/office/drawing/2014/main" id="{BF3F7A62-8F8D-42ED-8B7C-51C482432398}"/>
              </a:ext>
            </a:extLst>
          </p:cNvPr>
          <p:cNvSpPr txBox="1"/>
          <p:nvPr/>
        </p:nvSpPr>
        <p:spPr>
          <a:xfrm>
            <a:off x="586036" y="3798789"/>
            <a:ext cx="7848600" cy="2585323"/>
          </a:xfrm>
          <a:prstGeom prst="rect">
            <a:avLst/>
          </a:prstGeom>
          <a:solidFill>
            <a:schemeClr val="accent2">
              <a:lumMod val="40000"/>
              <a:lumOff val="60000"/>
            </a:schemeClr>
          </a:solidFill>
        </p:spPr>
        <p:txBody>
          <a:bodyPr>
            <a:spAutoFit/>
          </a:bodyPr>
          <a:lstStyle/>
          <a:p>
            <a:pPr>
              <a:defRPr/>
            </a:pPr>
            <a:r>
              <a:rPr lang="en-US" altLang="zh-CN" b="1" dirty="0">
                <a:latin typeface="Arial" charset="0"/>
                <a:ea typeface="宋体" charset="-122"/>
              </a:rPr>
              <a:t>Reasons:</a:t>
            </a:r>
          </a:p>
          <a:p>
            <a:pPr marL="285750" indent="-285750">
              <a:buFont typeface="Arial" panose="020B0604020202020204" pitchFamily="34" charset="0"/>
              <a:buChar char="•"/>
              <a:defRPr/>
            </a:pPr>
            <a:r>
              <a:rPr lang="en-US" altLang="zh-CN" b="1" dirty="0">
                <a:latin typeface="Arial" charset="0"/>
                <a:ea typeface="宋体" charset="-122"/>
              </a:rPr>
              <a:t>Form of business: most micro enterprises operate in the form of self-employed traders (61.28%);</a:t>
            </a:r>
          </a:p>
          <a:p>
            <a:pPr marL="285750" indent="-285750">
              <a:buFont typeface="Arial" panose="020B0604020202020204" pitchFamily="34" charset="0"/>
              <a:buChar char="•"/>
              <a:defRPr/>
            </a:pPr>
            <a:r>
              <a:rPr lang="en-US" altLang="zh-CN" b="1" dirty="0">
                <a:latin typeface="Arial" charset="0"/>
                <a:ea typeface="宋体" charset="-122"/>
              </a:rPr>
              <a:t>Industry: many small enterprises are manufacturers (38.18%), and many micro enterprises operate in wholesaling and retailing (33.83%) or the accommodation &amp; catering industry. Industry characteristics concerning management and innovation greatly influence the demands for empowerment of small and micro enterprises.</a:t>
            </a:r>
            <a:endParaRPr lang="zh-CN" altLang="en-US" b="1" dirty="0">
              <a:latin typeface="Arial" charset="0"/>
              <a:ea typeface="宋体" charset="-122"/>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标题 1">
            <a:extLst>
              <a:ext uri="{FF2B5EF4-FFF2-40B4-BE49-F238E27FC236}">
                <a16:creationId xmlns:a16="http://schemas.microsoft.com/office/drawing/2014/main" id="{EE6B4163-BEE0-40F3-A1A8-B7752A1971BF}"/>
              </a:ext>
            </a:extLst>
          </p:cNvPr>
          <p:cNvSpPr>
            <a:spLocks noGrp="1"/>
          </p:cNvSpPr>
          <p:nvPr>
            <p:ph type="title"/>
          </p:nvPr>
        </p:nvSpPr>
        <p:spPr/>
        <p:txBody>
          <a:bodyPr/>
          <a:lstStyle/>
          <a:p>
            <a:endParaRPr lang="zh-CN" altLang="en-US"/>
          </a:p>
        </p:txBody>
      </p:sp>
      <p:sp>
        <p:nvSpPr>
          <p:cNvPr id="69635" name="内容占位符 2">
            <a:extLst>
              <a:ext uri="{FF2B5EF4-FFF2-40B4-BE49-F238E27FC236}">
                <a16:creationId xmlns:a16="http://schemas.microsoft.com/office/drawing/2014/main" id="{9830A0D6-98B8-4ADD-9C68-48F830C06EC5}"/>
              </a:ext>
            </a:extLst>
          </p:cNvPr>
          <p:cNvSpPr>
            <a:spLocks noGrp="1"/>
          </p:cNvSpPr>
          <p:nvPr>
            <p:ph idx="1"/>
          </p:nvPr>
        </p:nvSpPr>
        <p:spPr/>
        <p:txBody>
          <a:bodyPr/>
          <a:lstStyle/>
          <a:p>
            <a:r>
              <a:rPr lang="en-US" altLang="zh-CN" dirty="0"/>
              <a:t>Content of empowerment</a:t>
            </a:r>
          </a:p>
          <a:p>
            <a:pPr marL="798513" lvl="3" indent="-341313"/>
            <a:r>
              <a:rPr lang="en-US" altLang="zh-CN" sz="2800" dirty="0"/>
              <a:t>SMEs have stronger management and innovation capabilities -&gt; their demands are similar to those of large enterprises</a:t>
            </a:r>
          </a:p>
          <a:p>
            <a:pPr marL="798513" lvl="3" indent="-341313"/>
            <a:r>
              <a:rPr lang="en-US" altLang="zh-CN" sz="2800" dirty="0"/>
              <a:t>Demands of MSEs in manufacturing, IT &amp; software and construction are similar to those of large enterprises</a:t>
            </a:r>
          </a:p>
          <a:p>
            <a:pPr marL="798513" lvl="3" indent="-341313"/>
            <a:r>
              <a:rPr lang="en-US" altLang="zh-CN" sz="2800" dirty="0"/>
              <a:t>Demands of MSEs in economically developed regions are similar to those of large enterprises</a:t>
            </a:r>
          </a:p>
          <a:p>
            <a:endParaRPr lang="zh-CN" altLang="en-US"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a:extLst>
              <a:ext uri="{FF2B5EF4-FFF2-40B4-BE49-F238E27FC236}">
                <a16:creationId xmlns:a16="http://schemas.microsoft.com/office/drawing/2014/main" id="{6CFFF5EC-682A-4C31-ABAB-3DCEC589DF4C}"/>
              </a:ext>
            </a:extLst>
          </p:cNvPr>
          <p:cNvGraphicFramePr>
            <a:graphicFrameLocks noGrp="1"/>
          </p:cNvGraphicFramePr>
          <p:nvPr>
            <p:ph idx="1"/>
            <p:extLst>
              <p:ext uri="{D42A27DB-BD31-4B8C-83A1-F6EECF244321}">
                <p14:modId xmlns:p14="http://schemas.microsoft.com/office/powerpoint/2010/main" val="1196721868"/>
              </p:ext>
            </p:extLst>
          </p:nvPr>
        </p:nvGraphicFramePr>
        <p:xfrm>
          <a:off x="87854" y="1340768"/>
          <a:ext cx="8968292" cy="4631585"/>
        </p:xfrm>
        <a:graphic>
          <a:graphicData uri="http://schemas.openxmlformats.org/drawingml/2006/table">
            <a:tbl>
              <a:tblPr firstRow="1" bandRow="1">
                <a:tableStyleId>{5C22544A-7EE6-4342-B048-85BDC9FD1C3A}</a:tableStyleId>
              </a:tblPr>
              <a:tblGrid>
                <a:gridCol w="1750905">
                  <a:extLst>
                    <a:ext uri="{9D8B030D-6E8A-4147-A177-3AD203B41FA5}">
                      <a16:colId xmlns:a16="http://schemas.microsoft.com/office/drawing/2014/main" val="20000"/>
                    </a:ext>
                  </a:extLst>
                </a:gridCol>
                <a:gridCol w="2483499">
                  <a:extLst>
                    <a:ext uri="{9D8B030D-6E8A-4147-A177-3AD203B41FA5}">
                      <a16:colId xmlns:a16="http://schemas.microsoft.com/office/drawing/2014/main" val="20001"/>
                    </a:ext>
                  </a:extLst>
                </a:gridCol>
                <a:gridCol w="2372204">
                  <a:extLst>
                    <a:ext uri="{9D8B030D-6E8A-4147-A177-3AD203B41FA5}">
                      <a16:colId xmlns:a16="http://schemas.microsoft.com/office/drawing/2014/main" val="20002"/>
                    </a:ext>
                  </a:extLst>
                </a:gridCol>
                <a:gridCol w="2361684">
                  <a:extLst>
                    <a:ext uri="{9D8B030D-6E8A-4147-A177-3AD203B41FA5}">
                      <a16:colId xmlns:a16="http://schemas.microsoft.com/office/drawing/2014/main" val="20003"/>
                    </a:ext>
                  </a:extLst>
                </a:gridCol>
              </a:tblGrid>
              <a:tr h="359874">
                <a:tc>
                  <a:txBody>
                    <a:bodyPr/>
                    <a:lstStyle/>
                    <a:p>
                      <a:r>
                        <a:rPr lang="en-US" altLang="zh-CN" sz="1200" b="1" dirty="0"/>
                        <a:t>Top demands</a:t>
                      </a:r>
                      <a:endParaRPr lang="zh-CN" altLang="en-US" sz="1200" b="1" dirty="0"/>
                    </a:p>
                  </a:txBody>
                  <a:tcPr marT="45699" marB="45699"/>
                </a:tc>
                <a:tc>
                  <a:txBody>
                    <a:bodyPr/>
                    <a:lstStyle/>
                    <a:p>
                      <a:r>
                        <a:rPr lang="en-US" altLang="zh-CN" sz="1200" b="1" dirty="0"/>
                        <a:t>Medium</a:t>
                      </a:r>
                      <a:endParaRPr lang="zh-CN" altLang="en-US" sz="1200" b="1" dirty="0"/>
                    </a:p>
                  </a:txBody>
                  <a:tcPr marT="45699" marB="45699"/>
                </a:tc>
                <a:tc>
                  <a:txBody>
                    <a:bodyPr/>
                    <a:lstStyle/>
                    <a:p>
                      <a:r>
                        <a:rPr lang="en-US" altLang="zh-CN" sz="1200" b="1" dirty="0"/>
                        <a:t>Small</a:t>
                      </a:r>
                      <a:endParaRPr lang="zh-CN" altLang="en-US" sz="1200" b="1" dirty="0"/>
                    </a:p>
                  </a:txBody>
                  <a:tcPr marT="45699" marB="45699"/>
                </a:tc>
                <a:tc>
                  <a:txBody>
                    <a:bodyPr/>
                    <a:lstStyle/>
                    <a:p>
                      <a:r>
                        <a:rPr lang="en-US" altLang="zh-CN" sz="1200" b="1" dirty="0"/>
                        <a:t>Micro</a:t>
                      </a:r>
                      <a:endParaRPr lang="zh-CN" altLang="en-US" sz="1200" b="1" dirty="0"/>
                    </a:p>
                  </a:txBody>
                  <a:tcPr marT="45699" marB="45699"/>
                </a:tc>
                <a:extLst>
                  <a:ext uri="{0D108BD9-81ED-4DB2-BD59-A6C34878D82A}">
                    <a16:rowId xmlns:a16="http://schemas.microsoft.com/office/drawing/2014/main" val="10000"/>
                  </a:ext>
                </a:extLst>
              </a:tr>
              <a:tr h="1066612">
                <a:tc>
                  <a:txBody>
                    <a:bodyPr/>
                    <a:lstStyle/>
                    <a:p>
                      <a:r>
                        <a:rPr lang="en-US" altLang="zh-CN" sz="1200" b="1" dirty="0"/>
                        <a:t>Top four demands for empowerment</a:t>
                      </a:r>
                      <a:endParaRPr lang="zh-CN" altLang="en-US" sz="1200" b="1" dirty="0"/>
                    </a:p>
                  </a:txBody>
                  <a:tcPr marT="45699" marB="45699"/>
                </a:tc>
                <a:tc>
                  <a:txBody>
                    <a:bodyPr/>
                    <a:lstStyle/>
                    <a:p>
                      <a:pPr marL="285750" indent="-285750">
                        <a:buFont typeface="Arial" panose="020B0604020202020204" pitchFamily="34" charset="0"/>
                        <a:buChar char="•"/>
                      </a:pPr>
                      <a:r>
                        <a:rPr lang="en-US" altLang="zh-CN" sz="1200" b="1" dirty="0"/>
                        <a:t>Strategic decision making</a:t>
                      </a:r>
                    </a:p>
                    <a:p>
                      <a:pPr marL="285750" indent="-285750">
                        <a:buFont typeface="Arial" panose="020B0604020202020204" pitchFamily="34" charset="0"/>
                        <a:buChar char="•"/>
                      </a:pPr>
                      <a:r>
                        <a:rPr lang="en-US" altLang="zh-CN" sz="1200" b="1" dirty="0"/>
                        <a:t>Digital management</a:t>
                      </a:r>
                    </a:p>
                    <a:p>
                      <a:pPr marL="285750" indent="-285750">
                        <a:buFont typeface="Arial" panose="020B0604020202020204" pitchFamily="34" charset="0"/>
                        <a:buChar char="•"/>
                      </a:pPr>
                      <a:r>
                        <a:rPr lang="en-US" altLang="zh-CN" sz="1200" b="1" dirty="0"/>
                        <a:t>Marketing</a:t>
                      </a:r>
                    </a:p>
                    <a:p>
                      <a:pPr marL="285750" indent="-285750">
                        <a:buFont typeface="Arial" panose="020B0604020202020204" pitchFamily="34" charset="0"/>
                        <a:buChar char="•"/>
                      </a:pPr>
                      <a:r>
                        <a:rPr lang="de-DE" altLang="zh-CN" sz="1200" b="1" dirty="0"/>
                        <a:t>Organizational structure &amp; HR management</a:t>
                      </a:r>
                    </a:p>
                  </a:txBody>
                  <a:tcPr marT="45699" marB="45699"/>
                </a:tc>
                <a:tc>
                  <a:txBody>
                    <a:bodyPr/>
                    <a:lstStyle/>
                    <a:p>
                      <a:pPr marL="285750" indent="-285750">
                        <a:buFont typeface="Arial" panose="020B0604020202020204" pitchFamily="34" charset="0"/>
                        <a:buChar char="•"/>
                      </a:pPr>
                      <a:r>
                        <a:rPr lang="en-US" altLang="zh-CN" sz="1200" b="1" dirty="0"/>
                        <a:t>Strategic decision making</a:t>
                      </a:r>
                    </a:p>
                    <a:p>
                      <a:pPr marL="285750" indent="-285750">
                        <a:buFont typeface="Arial" panose="020B0604020202020204" pitchFamily="34" charset="0"/>
                        <a:buChar char="•"/>
                      </a:pPr>
                      <a:r>
                        <a:rPr lang="en-US" altLang="zh-CN" sz="1200" b="1" dirty="0"/>
                        <a:t>Digital management</a:t>
                      </a:r>
                    </a:p>
                    <a:p>
                      <a:pPr marL="285750" indent="-285750">
                        <a:buFont typeface="Arial" panose="020B0604020202020204" pitchFamily="34" charset="0"/>
                        <a:buChar char="•"/>
                      </a:pPr>
                      <a:r>
                        <a:rPr lang="en-US" altLang="zh-CN" sz="1200" b="1" dirty="0"/>
                        <a:t>Marketing</a:t>
                      </a:r>
                    </a:p>
                    <a:p>
                      <a:pPr marL="285750" indent="-285750">
                        <a:buFont typeface="Arial" panose="020B0604020202020204" pitchFamily="34" charset="0"/>
                        <a:buChar char="•"/>
                      </a:pPr>
                      <a:r>
                        <a:rPr lang="de-DE" altLang="zh-CN" sz="1200" b="1" dirty="0"/>
                        <a:t>Organizational structure &amp; HR management</a:t>
                      </a:r>
                    </a:p>
                  </a:txBody>
                  <a:tcPr marT="45699" marB="45699"/>
                </a:tc>
                <a:tc>
                  <a:txBody>
                    <a:bodyPr/>
                    <a:lstStyle/>
                    <a:p>
                      <a:pPr marL="285750" marR="0" indent="-285750" algn="l" defTabSz="91423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zh-CN" sz="1200" b="1" dirty="0"/>
                        <a:t>Marketing</a:t>
                      </a:r>
                    </a:p>
                    <a:p>
                      <a:pPr marL="285750" marR="0" indent="-285750" algn="l" defTabSz="91423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zh-CN" sz="1200" b="1" dirty="0"/>
                        <a:t>Digital management</a:t>
                      </a:r>
                    </a:p>
                    <a:p>
                      <a:pPr marL="285750" indent="-285750">
                        <a:buFont typeface="Arial" panose="020B0604020202020204" pitchFamily="34" charset="0"/>
                        <a:buChar char="•"/>
                      </a:pPr>
                      <a:r>
                        <a:rPr lang="en-US" altLang="zh-CN" sz="1200" b="1" dirty="0"/>
                        <a:t>Strategic decision making</a:t>
                      </a:r>
                    </a:p>
                    <a:p>
                      <a:pPr marL="285750" indent="-285750">
                        <a:buFont typeface="Arial" panose="020B0604020202020204" pitchFamily="34" charset="0"/>
                        <a:buChar char="•"/>
                      </a:pPr>
                      <a:r>
                        <a:rPr lang="de-DE" altLang="zh-CN" sz="1200" b="1" dirty="0"/>
                        <a:t>Organizational structure &amp; HR management</a:t>
                      </a:r>
                    </a:p>
                  </a:txBody>
                  <a:tcPr marT="45699" marB="45699"/>
                </a:tc>
                <a:extLst>
                  <a:ext uri="{0D108BD9-81ED-4DB2-BD59-A6C34878D82A}">
                    <a16:rowId xmlns:a16="http://schemas.microsoft.com/office/drawing/2014/main" val="10001"/>
                  </a:ext>
                </a:extLst>
              </a:tr>
              <a:tr h="370669">
                <a:tc>
                  <a:txBody>
                    <a:bodyPr/>
                    <a:lstStyle/>
                    <a:p>
                      <a:r>
                        <a:rPr lang="en-US" altLang="zh-CN" sz="1200" b="1" dirty="0"/>
                        <a:t>Digital operation &amp; management</a:t>
                      </a:r>
                      <a:endParaRPr lang="zh-CN" altLang="en-US" sz="1200" b="1" dirty="0"/>
                    </a:p>
                  </a:txBody>
                  <a:tcPr marT="45699" marB="45699"/>
                </a:tc>
                <a:tc>
                  <a:txBody>
                    <a:bodyPr/>
                    <a:lstStyle/>
                    <a:p>
                      <a:r>
                        <a:rPr lang="en-US" altLang="zh-CN" sz="1200" b="1" dirty="0"/>
                        <a:t>Information-based management</a:t>
                      </a:r>
                      <a:endParaRPr lang="zh-CN" altLang="en-US" sz="1200" b="1" dirty="0"/>
                    </a:p>
                  </a:txBody>
                  <a:tcPr marT="45699" marB="45699"/>
                </a:tc>
                <a:tc>
                  <a:txBody>
                    <a:bodyPr/>
                    <a:lstStyle/>
                    <a:p>
                      <a:r>
                        <a:rPr lang="en-US" altLang="zh-CN" sz="1200" b="1" dirty="0"/>
                        <a:t>Information-based management</a:t>
                      </a:r>
                      <a:endParaRPr lang="zh-CN" altLang="en-US" sz="1200" b="1" dirty="0"/>
                    </a:p>
                  </a:txBody>
                  <a:tcPr marT="45699" marB="45699"/>
                </a:tc>
                <a:tc>
                  <a:txBody>
                    <a:bodyPr/>
                    <a:lstStyle/>
                    <a:p>
                      <a:r>
                        <a:rPr lang="en-US" altLang="zh-CN" sz="1200" b="1" dirty="0"/>
                        <a:t>Digital transformation of traditional business modes</a:t>
                      </a:r>
                      <a:endParaRPr lang="zh-CN" altLang="en-US" sz="1200" b="1" dirty="0"/>
                    </a:p>
                  </a:txBody>
                  <a:tcPr marT="45699" marB="45699"/>
                </a:tc>
                <a:extLst>
                  <a:ext uri="{0D108BD9-81ED-4DB2-BD59-A6C34878D82A}">
                    <a16:rowId xmlns:a16="http://schemas.microsoft.com/office/drawing/2014/main" val="10002"/>
                  </a:ext>
                </a:extLst>
              </a:tr>
              <a:tr h="579005">
                <a:tc>
                  <a:txBody>
                    <a:bodyPr/>
                    <a:lstStyle/>
                    <a:p>
                      <a:r>
                        <a:rPr lang="en-US" altLang="zh-CN" sz="1200" b="1" dirty="0"/>
                        <a:t>Strategic decision making</a:t>
                      </a:r>
                      <a:endParaRPr lang="zh-CN" altLang="en-US" sz="1200" b="1" dirty="0"/>
                    </a:p>
                  </a:txBody>
                  <a:tcPr marT="45699" marB="45699"/>
                </a:tc>
                <a:tc>
                  <a:txBody>
                    <a:bodyPr/>
                    <a:lstStyle/>
                    <a:p>
                      <a:r>
                        <a:rPr lang="en-US" altLang="zh-CN" sz="1200" b="1" dirty="0"/>
                        <a:t>Analyze impacts of economic indicators and major events on company</a:t>
                      </a:r>
                      <a:endParaRPr lang="zh-CN" altLang="en-US" sz="1200" b="1" dirty="0"/>
                    </a:p>
                  </a:txBody>
                  <a:tcPr marT="45699" marB="45699"/>
                </a:tc>
                <a:tc>
                  <a:txBody>
                    <a:bodyPr/>
                    <a:lstStyle/>
                    <a:p>
                      <a:pPr marL="0" marR="0" lvl="0" indent="0" algn="l" defTabSz="914239" rtl="0" eaLnBrk="1" fontAlgn="auto" latinLnBrk="0" hangingPunct="1">
                        <a:lnSpc>
                          <a:spcPct val="100000"/>
                        </a:lnSpc>
                        <a:spcBef>
                          <a:spcPts val="0"/>
                        </a:spcBef>
                        <a:spcAft>
                          <a:spcPts val="0"/>
                        </a:spcAft>
                        <a:buClrTx/>
                        <a:buSzTx/>
                        <a:buFontTx/>
                        <a:buNone/>
                        <a:tabLst/>
                        <a:defRPr/>
                      </a:pPr>
                      <a:r>
                        <a:rPr kumimoji="0" lang="en-US" altLang="zh-CN" sz="1200" b="1"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Analyze impacts of economic indicators and major events on company</a:t>
                      </a:r>
                      <a:endParaRPr kumimoji="0" lang="zh-CN" altLang="en-US" sz="1200" b="1"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txBody>
                  <a:tcPr marT="45699" marB="45699"/>
                </a:tc>
                <a:tc>
                  <a:txBody>
                    <a:bodyPr/>
                    <a:lstStyle/>
                    <a:p>
                      <a:pPr marL="0" marR="0" lvl="0" indent="0" algn="l" defTabSz="914239" rtl="0" eaLnBrk="1" fontAlgn="auto" latinLnBrk="0" hangingPunct="1">
                        <a:lnSpc>
                          <a:spcPct val="100000"/>
                        </a:lnSpc>
                        <a:spcBef>
                          <a:spcPts val="0"/>
                        </a:spcBef>
                        <a:spcAft>
                          <a:spcPts val="0"/>
                        </a:spcAft>
                        <a:buClrTx/>
                        <a:buSzTx/>
                        <a:buFontTx/>
                        <a:buNone/>
                        <a:tabLst/>
                        <a:defRPr/>
                      </a:pPr>
                      <a:r>
                        <a:rPr kumimoji="0" lang="en-US" altLang="zh-CN" sz="1200" b="1" i="0" u="none" strike="noStrike" kern="1200" cap="none" spc="0" normalizeH="0" baseline="0" noProof="0" dirty="0">
                          <a:ln>
                            <a:noFill/>
                          </a:ln>
                          <a:solidFill>
                            <a:prstClr val="black"/>
                          </a:solidFill>
                          <a:effectLst/>
                          <a:uLnTx/>
                          <a:uFillTx/>
                          <a:latin typeface="Calibri"/>
                          <a:ea typeface="宋体" panose="02010600030101010101" pitchFamily="2" charset="-122"/>
                          <a:cs typeface="+mn-cs"/>
                        </a:rPr>
                        <a:t>Analyze impacts of economic indicators and major events on company</a:t>
                      </a:r>
                      <a:endParaRPr kumimoji="0" lang="zh-CN" altLang="en-US" sz="1200" b="1"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a:txBody>
                  <a:tcPr marT="45699" marB="45699"/>
                </a:tc>
                <a:extLst>
                  <a:ext uri="{0D108BD9-81ED-4DB2-BD59-A6C34878D82A}">
                    <a16:rowId xmlns:a16="http://schemas.microsoft.com/office/drawing/2014/main" val="10003"/>
                  </a:ext>
                </a:extLst>
              </a:tr>
              <a:tr h="370669">
                <a:tc>
                  <a:txBody>
                    <a:bodyPr/>
                    <a:lstStyle/>
                    <a:p>
                      <a:r>
                        <a:rPr lang="en-US" altLang="zh-CN" sz="1200" b="1" dirty="0"/>
                        <a:t>Marketing</a:t>
                      </a:r>
                      <a:endParaRPr lang="zh-CN" altLang="en-US" sz="1200" b="1" dirty="0"/>
                    </a:p>
                  </a:txBody>
                  <a:tcPr marT="45699" marB="45699"/>
                </a:tc>
                <a:tc>
                  <a:txBody>
                    <a:bodyPr/>
                    <a:lstStyle/>
                    <a:p>
                      <a:r>
                        <a:rPr lang="en-US" altLang="zh-CN" sz="1200" b="1" dirty="0"/>
                        <a:t>Identify client demands in</a:t>
                      </a:r>
                      <a:r>
                        <a:rPr lang="zh-CN" altLang="en-US" sz="1200" b="1" dirty="0"/>
                        <a:t> </a:t>
                      </a:r>
                      <a:r>
                        <a:rPr lang="en-US" altLang="zh-CN" sz="1200" b="1" dirty="0"/>
                        <a:t>a</a:t>
                      </a:r>
                      <a:r>
                        <a:rPr lang="zh-CN" altLang="en-US" sz="1200" b="1" dirty="0"/>
                        <a:t> </a:t>
                      </a:r>
                      <a:r>
                        <a:rPr lang="en-US" altLang="zh-CN" sz="1200" b="1" dirty="0"/>
                        <a:t>timely</a:t>
                      </a:r>
                      <a:r>
                        <a:rPr lang="zh-CN" altLang="en-US" sz="1200" b="1" dirty="0"/>
                        <a:t> </a:t>
                      </a:r>
                      <a:r>
                        <a:rPr lang="en-US" altLang="zh-CN" sz="1200" b="1" dirty="0"/>
                        <a:t>manner</a:t>
                      </a:r>
                    </a:p>
                  </a:txBody>
                  <a:tcPr marT="45699" marB="45699"/>
                </a:tc>
                <a:tc>
                  <a:txBody>
                    <a:bodyPr/>
                    <a:lstStyle/>
                    <a:p>
                      <a:r>
                        <a:rPr lang="en-US" altLang="zh-CN" sz="1200" b="1" dirty="0"/>
                        <a:t>Identify client demands in</a:t>
                      </a:r>
                      <a:r>
                        <a:rPr lang="zh-CN" altLang="en-US" sz="1200" b="1" dirty="0"/>
                        <a:t> </a:t>
                      </a:r>
                      <a:r>
                        <a:rPr lang="en-US" altLang="zh-CN" sz="1200" b="1" dirty="0"/>
                        <a:t>a</a:t>
                      </a:r>
                      <a:r>
                        <a:rPr lang="zh-CN" altLang="en-US" sz="1200" b="1" dirty="0"/>
                        <a:t> </a:t>
                      </a:r>
                      <a:r>
                        <a:rPr lang="en-US" altLang="zh-CN" sz="1200" b="1" dirty="0"/>
                        <a:t>timely</a:t>
                      </a:r>
                      <a:r>
                        <a:rPr lang="zh-CN" altLang="en-US" sz="1200" b="1" dirty="0"/>
                        <a:t> </a:t>
                      </a:r>
                      <a:r>
                        <a:rPr lang="en-US" altLang="zh-CN" sz="1200" b="1" dirty="0"/>
                        <a:t>manner</a:t>
                      </a:r>
                    </a:p>
                  </a:txBody>
                  <a:tcPr marT="45699" marB="45699"/>
                </a:tc>
                <a:tc>
                  <a:txBody>
                    <a:bodyPr/>
                    <a:lstStyle/>
                    <a:p>
                      <a:r>
                        <a:rPr lang="en-US" altLang="zh-CN" sz="1200" b="1" dirty="0"/>
                        <a:t>Identify client demands in</a:t>
                      </a:r>
                      <a:r>
                        <a:rPr lang="zh-CN" altLang="en-US" sz="1200" b="1" dirty="0"/>
                        <a:t> </a:t>
                      </a:r>
                      <a:r>
                        <a:rPr lang="en-US" altLang="zh-CN" sz="1200" b="1" dirty="0"/>
                        <a:t>a</a:t>
                      </a:r>
                      <a:r>
                        <a:rPr lang="zh-CN" altLang="en-US" sz="1200" b="1" dirty="0"/>
                        <a:t> </a:t>
                      </a:r>
                      <a:r>
                        <a:rPr lang="en-US" altLang="zh-CN" sz="1200" b="1" dirty="0"/>
                        <a:t>timely</a:t>
                      </a:r>
                      <a:r>
                        <a:rPr lang="zh-CN" altLang="en-US" sz="1200" b="1" dirty="0"/>
                        <a:t> </a:t>
                      </a:r>
                      <a:r>
                        <a:rPr lang="en-US" altLang="zh-CN" sz="1200" b="1" dirty="0"/>
                        <a:t>manner</a:t>
                      </a:r>
                    </a:p>
                  </a:txBody>
                  <a:tcPr marT="45699" marB="45699"/>
                </a:tc>
                <a:extLst>
                  <a:ext uri="{0D108BD9-81ED-4DB2-BD59-A6C34878D82A}">
                    <a16:rowId xmlns:a16="http://schemas.microsoft.com/office/drawing/2014/main" val="10004"/>
                  </a:ext>
                </a:extLst>
              </a:tr>
              <a:tr h="579005">
                <a:tc>
                  <a:txBody>
                    <a:bodyPr/>
                    <a:lstStyle/>
                    <a:p>
                      <a:r>
                        <a:rPr lang="de-DE" altLang="zh-CN" sz="1200" b="1" dirty="0"/>
                        <a:t>Organizational structure &amp; HR management</a:t>
                      </a:r>
                      <a:endParaRPr lang="zh-CN" altLang="en-US" sz="1200" b="1" dirty="0"/>
                    </a:p>
                  </a:txBody>
                  <a:tcPr marT="45699" marB="45699"/>
                </a:tc>
                <a:tc>
                  <a:txBody>
                    <a:bodyPr/>
                    <a:lstStyle/>
                    <a:p>
                      <a:pPr marL="285750" indent="-285750">
                        <a:buFont typeface="Arial" panose="020B0604020202020204" pitchFamily="34" charset="0"/>
                        <a:buChar char="•"/>
                      </a:pPr>
                      <a:r>
                        <a:rPr lang="en-US" altLang="zh-CN" sz="1200" b="1" dirty="0"/>
                        <a:t>Effective management structure</a:t>
                      </a:r>
                    </a:p>
                    <a:p>
                      <a:pPr marL="285750" indent="-285750">
                        <a:buFont typeface="Arial" panose="020B0604020202020204" pitchFamily="34" charset="0"/>
                        <a:buChar char="•"/>
                      </a:pPr>
                      <a:r>
                        <a:rPr lang="en-US" altLang="zh-CN" sz="1200" b="1" dirty="0"/>
                        <a:t>Incentives for executives and bottom-level employees</a:t>
                      </a:r>
                      <a:endParaRPr lang="zh-CN" altLang="en-US" sz="1200" b="1" dirty="0"/>
                    </a:p>
                  </a:txBody>
                  <a:tcPr marT="45699" marB="45699"/>
                </a:tc>
                <a:tc>
                  <a:txBody>
                    <a:bodyPr/>
                    <a:lstStyle/>
                    <a:p>
                      <a:pPr marL="285750" indent="-285750">
                        <a:buFont typeface="Arial" panose="020B0604020202020204" pitchFamily="34" charset="0"/>
                        <a:buChar char="•"/>
                      </a:pPr>
                      <a:r>
                        <a:rPr lang="en-US" altLang="zh-CN" sz="1200" b="1" dirty="0"/>
                        <a:t>Effective management structure</a:t>
                      </a:r>
                    </a:p>
                    <a:p>
                      <a:pPr marL="285750" indent="-285750">
                        <a:buFont typeface="Arial" panose="020B0604020202020204" pitchFamily="34" charset="0"/>
                        <a:buChar char="•"/>
                      </a:pPr>
                      <a:r>
                        <a:rPr lang="en-US" altLang="zh-CN" sz="1200" b="1" dirty="0"/>
                        <a:t>Incentives for executives and bottom-level employees</a:t>
                      </a:r>
                      <a:endParaRPr lang="zh-CN" altLang="en-US" sz="1200" b="1" dirty="0"/>
                    </a:p>
                  </a:txBody>
                  <a:tcPr marT="45699" marB="45699"/>
                </a:tc>
                <a:tc>
                  <a:txBody>
                    <a:bodyPr/>
                    <a:lstStyle/>
                    <a:p>
                      <a:pPr marL="285750" indent="-285750">
                        <a:buFont typeface="Arial" panose="020B0604020202020204" pitchFamily="34" charset="0"/>
                        <a:buChar char="•"/>
                      </a:pPr>
                      <a:r>
                        <a:rPr lang="en-US" altLang="zh-CN" sz="1200" b="1" dirty="0"/>
                        <a:t>Effective management structure</a:t>
                      </a:r>
                    </a:p>
                    <a:p>
                      <a:pPr marL="285750" indent="-285750">
                        <a:buFont typeface="Arial" panose="020B0604020202020204" pitchFamily="34" charset="0"/>
                        <a:buChar char="•"/>
                      </a:pPr>
                      <a:r>
                        <a:rPr lang="en-US" altLang="zh-CN" sz="1200" b="1" dirty="0"/>
                        <a:t>Incentives for bottom-level employees</a:t>
                      </a:r>
                      <a:endParaRPr lang="zh-CN" altLang="en-US" sz="1200" b="1" dirty="0"/>
                    </a:p>
                  </a:txBody>
                  <a:tcPr marT="45699" marB="45699"/>
                </a:tc>
                <a:extLst>
                  <a:ext uri="{0D108BD9-81ED-4DB2-BD59-A6C34878D82A}">
                    <a16:rowId xmlns:a16="http://schemas.microsoft.com/office/drawing/2014/main" val="10005"/>
                  </a:ext>
                </a:extLst>
              </a:tr>
              <a:tr h="370669">
                <a:tc>
                  <a:txBody>
                    <a:bodyPr/>
                    <a:lstStyle/>
                    <a:p>
                      <a:r>
                        <a:rPr lang="en-US" altLang="zh-CN" sz="1200" b="1" dirty="0"/>
                        <a:t>Accounting &amp; internal audit</a:t>
                      </a:r>
                      <a:endParaRPr lang="zh-CN" altLang="en-US" sz="1200" b="1" dirty="0"/>
                    </a:p>
                  </a:txBody>
                  <a:tcPr marT="45699" marB="45699"/>
                </a:tc>
                <a:tc>
                  <a:txBody>
                    <a:bodyPr/>
                    <a:lstStyle/>
                    <a:p>
                      <a:r>
                        <a:rPr lang="en-US" altLang="zh-CN" sz="1200" b="1" dirty="0"/>
                        <a:t>Improve internal audit scheme</a:t>
                      </a:r>
                      <a:endParaRPr lang="zh-CN" altLang="en-US" sz="1200" b="1" dirty="0"/>
                    </a:p>
                  </a:txBody>
                  <a:tcPr marT="45699" marB="45699"/>
                </a:tc>
                <a:tc>
                  <a:txBody>
                    <a:bodyPr/>
                    <a:lstStyle/>
                    <a:p>
                      <a:r>
                        <a:rPr lang="en-US" altLang="zh-CN" sz="1200" b="1" dirty="0"/>
                        <a:t>Improve internal audit scheme</a:t>
                      </a:r>
                      <a:endParaRPr lang="zh-CN" altLang="en-US" sz="1200" b="1" dirty="0"/>
                    </a:p>
                  </a:txBody>
                  <a:tcPr marT="45699" marB="45699"/>
                </a:tc>
                <a:tc>
                  <a:txBody>
                    <a:bodyPr/>
                    <a:lstStyle/>
                    <a:p>
                      <a:r>
                        <a:rPr lang="en-US" altLang="zh-CN" sz="1200" b="1" dirty="0"/>
                        <a:t>Learn</a:t>
                      </a:r>
                      <a:r>
                        <a:rPr lang="zh-CN" altLang="en-US" sz="1200" b="1" dirty="0"/>
                        <a:t> </a:t>
                      </a:r>
                      <a:r>
                        <a:rPr lang="en-US" altLang="zh-CN" sz="1200" b="1" dirty="0"/>
                        <a:t>bookkeeping</a:t>
                      </a:r>
                      <a:endParaRPr lang="zh-CN" altLang="en-US" sz="1200" b="1" dirty="0"/>
                    </a:p>
                  </a:txBody>
                  <a:tcPr marT="45699" marB="45699"/>
                </a:tc>
                <a:extLst>
                  <a:ext uri="{0D108BD9-81ED-4DB2-BD59-A6C34878D82A}">
                    <a16:rowId xmlns:a16="http://schemas.microsoft.com/office/drawing/2014/main" val="10006"/>
                  </a:ext>
                </a:extLst>
              </a:tr>
              <a:tr h="370669">
                <a:tc>
                  <a:txBody>
                    <a:bodyPr/>
                    <a:lstStyle/>
                    <a:p>
                      <a:r>
                        <a:rPr lang="en-US" altLang="zh-CN" sz="1200" b="1" dirty="0"/>
                        <a:t>Financing &amp; investment</a:t>
                      </a:r>
                      <a:endParaRPr lang="zh-CN" altLang="en-US" sz="1200" b="1" dirty="0"/>
                    </a:p>
                  </a:txBody>
                  <a:tcPr marT="45699" marB="45699"/>
                </a:tc>
                <a:tc>
                  <a:txBody>
                    <a:bodyPr/>
                    <a:lstStyle/>
                    <a:p>
                      <a:pPr marL="0" marR="0" lvl="0" indent="0" algn="l" defTabSz="914239" rtl="0" eaLnBrk="1" fontAlgn="auto" latinLnBrk="0" hangingPunct="1">
                        <a:lnSpc>
                          <a:spcPct val="100000"/>
                        </a:lnSpc>
                        <a:spcBef>
                          <a:spcPts val="0"/>
                        </a:spcBef>
                        <a:spcAft>
                          <a:spcPts val="0"/>
                        </a:spcAft>
                        <a:buClrTx/>
                        <a:buSzTx/>
                        <a:buFontTx/>
                        <a:buNone/>
                        <a:tabLst/>
                        <a:defRPr/>
                      </a:pPr>
                      <a:r>
                        <a:rPr lang="en-US" altLang="zh-CN" sz="1200" b="1" dirty="0"/>
                        <a:t>Lower debt risk</a:t>
                      </a:r>
                      <a:endParaRPr lang="zh-CN" altLang="en-US" sz="1200" b="1" dirty="0"/>
                    </a:p>
                  </a:txBody>
                  <a:tcPr marT="45699" marB="45699"/>
                </a:tc>
                <a:tc>
                  <a:txBody>
                    <a:bodyPr/>
                    <a:lstStyle/>
                    <a:p>
                      <a:r>
                        <a:rPr lang="en-US" altLang="zh-CN" sz="1200" b="1" dirty="0"/>
                        <a:t>Lower debt risk</a:t>
                      </a:r>
                      <a:endParaRPr lang="zh-CN" altLang="en-US" sz="1200" b="1" dirty="0"/>
                    </a:p>
                  </a:txBody>
                  <a:tcPr marT="45699" marB="45699"/>
                </a:tc>
                <a:tc>
                  <a:txBody>
                    <a:bodyPr/>
                    <a:lstStyle/>
                    <a:p>
                      <a:r>
                        <a:rPr lang="en-US" altLang="zh-CN" sz="1200" b="1" dirty="0"/>
                        <a:t>How to raise more money</a:t>
                      </a:r>
                      <a:endParaRPr lang="zh-CN" altLang="en-US" sz="1200" b="1" dirty="0"/>
                    </a:p>
                  </a:txBody>
                  <a:tcPr marT="45699" marB="45699"/>
                </a:tc>
                <a:extLst>
                  <a:ext uri="{0D108BD9-81ED-4DB2-BD59-A6C34878D82A}">
                    <a16:rowId xmlns:a16="http://schemas.microsoft.com/office/drawing/2014/main" val="10007"/>
                  </a:ext>
                </a:extLst>
              </a:tr>
            </a:tbl>
          </a:graphicData>
        </a:graphic>
      </p:graphicFrame>
      <p:sp>
        <p:nvSpPr>
          <p:cNvPr id="70705" name="标题 1">
            <a:extLst>
              <a:ext uri="{FF2B5EF4-FFF2-40B4-BE49-F238E27FC236}">
                <a16:creationId xmlns:a16="http://schemas.microsoft.com/office/drawing/2014/main" id="{D198791F-4631-4911-A7D6-E69D0569C52D}"/>
              </a:ext>
            </a:extLst>
          </p:cNvPr>
          <p:cNvSpPr>
            <a:spLocks noGrp="1"/>
          </p:cNvSpPr>
          <p:nvPr>
            <p:ph type="title"/>
          </p:nvPr>
        </p:nvSpPr>
        <p:spPr>
          <a:xfrm>
            <a:off x="395288" y="0"/>
            <a:ext cx="7849120" cy="1141413"/>
          </a:xfrm>
        </p:spPr>
        <p:txBody>
          <a:bodyPr/>
          <a:lstStyle/>
          <a:p>
            <a:r>
              <a:rPr lang="en-US" altLang="zh-CN" sz="3600" b="0" dirty="0"/>
              <a:t>Overview of demands for management empowerment</a:t>
            </a:r>
            <a:endParaRPr lang="zh-CN" altLang="en-US" sz="3600" b="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标题 1">
            <a:extLst>
              <a:ext uri="{FF2B5EF4-FFF2-40B4-BE49-F238E27FC236}">
                <a16:creationId xmlns:a16="http://schemas.microsoft.com/office/drawing/2014/main" id="{D89C4368-985C-4D3B-9977-88319CAA3365}"/>
              </a:ext>
            </a:extLst>
          </p:cNvPr>
          <p:cNvSpPr>
            <a:spLocks noGrp="1"/>
          </p:cNvSpPr>
          <p:nvPr>
            <p:ph type="title"/>
          </p:nvPr>
        </p:nvSpPr>
        <p:spPr>
          <a:xfrm>
            <a:off x="250824" y="0"/>
            <a:ext cx="8065591" cy="1141413"/>
          </a:xfrm>
        </p:spPr>
        <p:txBody>
          <a:bodyPr/>
          <a:lstStyle/>
          <a:p>
            <a:r>
              <a:rPr lang="en-US" altLang="zh-CN" sz="3600" b="0" dirty="0"/>
              <a:t>Summary of demands for innovation empowerment</a:t>
            </a:r>
            <a:endParaRPr lang="zh-CN" altLang="en-US" sz="3600" b="0" dirty="0"/>
          </a:p>
        </p:txBody>
      </p:sp>
      <p:sp>
        <p:nvSpPr>
          <p:cNvPr id="71683" name="内容占位符 2">
            <a:extLst>
              <a:ext uri="{FF2B5EF4-FFF2-40B4-BE49-F238E27FC236}">
                <a16:creationId xmlns:a16="http://schemas.microsoft.com/office/drawing/2014/main" id="{FC00DD91-999F-43B5-8B7B-EE4860CF7A95}"/>
              </a:ext>
            </a:extLst>
          </p:cNvPr>
          <p:cNvSpPr>
            <a:spLocks noGrp="1"/>
          </p:cNvSpPr>
          <p:nvPr>
            <p:ph idx="1"/>
          </p:nvPr>
        </p:nvSpPr>
        <p:spPr>
          <a:xfrm>
            <a:off x="250824" y="1349722"/>
            <a:ext cx="8435976" cy="4527550"/>
          </a:xfrm>
        </p:spPr>
        <p:txBody>
          <a:bodyPr/>
          <a:lstStyle/>
          <a:p>
            <a:pPr marL="0" indent="0">
              <a:buNone/>
            </a:pPr>
            <a:r>
              <a:rPr lang="en-US" altLang="zh-CN" sz="2400" dirty="0"/>
              <a:t>Priority for innovation empowerment:</a:t>
            </a:r>
          </a:p>
          <a:p>
            <a:r>
              <a:rPr lang="en-US" altLang="zh-CN" sz="2400" dirty="0"/>
              <a:t>Raise MSMEs’ awareness of the challenges to their survival</a:t>
            </a:r>
          </a:p>
          <a:p>
            <a:r>
              <a:rPr lang="en-US" altLang="zh-CN" sz="2400" dirty="0"/>
              <a:t>Strengthen their motivations for innovation by providing successful examples</a:t>
            </a:r>
            <a:endParaRPr lang="zh-CN" altLang="en-US" sz="2400" dirty="0"/>
          </a:p>
          <a:p>
            <a:pPr lvl="1"/>
            <a:r>
              <a:rPr lang="en-US" altLang="zh-CN" sz="2000" dirty="0"/>
              <a:t>Enterprises put much emphasis on innovation-capable human resources and sound incentive mechanisms rather than government support</a:t>
            </a:r>
          </a:p>
          <a:p>
            <a:pPr lvl="1"/>
            <a:r>
              <a:rPr lang="en-US" altLang="zh-CN" sz="2000" dirty="0"/>
              <a:t>MSMEs’ top three concerns are: difficulty to gain a competitive advantage through innovation; innovation is risky and takes a long time to realize commercial value; and high cost, coupled with the shortage of human resources and funds. Their biggest worry is losing more than they could gain </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标题 1">
            <a:extLst>
              <a:ext uri="{FF2B5EF4-FFF2-40B4-BE49-F238E27FC236}">
                <a16:creationId xmlns:a16="http://schemas.microsoft.com/office/drawing/2014/main" id="{FDABDF79-587D-48B0-9662-A429811044F6}"/>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AC68AF5C-E50C-4D99-8D82-418B02CDE834}"/>
              </a:ext>
            </a:extLst>
          </p:cNvPr>
          <p:cNvSpPr>
            <a:spLocks noGrp="1"/>
          </p:cNvSpPr>
          <p:nvPr>
            <p:ph idx="1"/>
          </p:nvPr>
        </p:nvSpPr>
        <p:spPr>
          <a:xfrm>
            <a:off x="251520" y="1223665"/>
            <a:ext cx="7619349" cy="5373687"/>
          </a:xfrm>
        </p:spPr>
        <p:txBody>
          <a:bodyPr/>
          <a:lstStyle/>
          <a:p>
            <a:pPr>
              <a:buFont typeface="Arial" charset="0"/>
              <a:buChar char="•"/>
              <a:defRPr/>
            </a:pPr>
            <a:r>
              <a:rPr lang="en-US" altLang="zh-CN" sz="2800" dirty="0"/>
              <a:t>How to empower them?</a:t>
            </a:r>
          </a:p>
          <a:p>
            <a:pPr marL="914400" lvl="1" indent="-514350">
              <a:buFont typeface="Arial" charset="0"/>
              <a:buAutoNum type="arabicPeriod"/>
              <a:defRPr/>
            </a:pPr>
            <a:r>
              <a:rPr lang="en-US" altLang="zh-CN" sz="2400" dirty="0"/>
              <a:t>Online/offline in-class training</a:t>
            </a:r>
          </a:p>
          <a:p>
            <a:pPr marL="914400" lvl="1" indent="-514350">
              <a:buFont typeface="Arial" charset="0"/>
              <a:buAutoNum type="arabicPeriod"/>
              <a:defRPr/>
            </a:pPr>
            <a:r>
              <a:rPr lang="en-US" altLang="zh-CN" sz="2400" dirty="0"/>
              <a:t>Visit and learn from other companies</a:t>
            </a:r>
          </a:p>
          <a:p>
            <a:pPr marL="914400" lvl="1" indent="-514350">
              <a:buFont typeface="Arial" charset="0"/>
              <a:buAutoNum type="arabicPeriod"/>
              <a:defRPr/>
            </a:pPr>
            <a:r>
              <a:rPr lang="en-US" altLang="zh-CN" sz="2400" dirty="0"/>
              <a:t>Consult experts</a:t>
            </a:r>
            <a:endParaRPr lang="zh-CN" altLang="en-US" sz="2400" dirty="0"/>
          </a:p>
          <a:p>
            <a:pPr>
              <a:buFont typeface="Arial" charset="0"/>
              <a:buChar char="•"/>
              <a:defRPr/>
            </a:pPr>
            <a:r>
              <a:rPr lang="en-US" altLang="zh-CN" sz="2800" dirty="0"/>
              <a:t>Organizations and methods</a:t>
            </a:r>
          </a:p>
          <a:p>
            <a:pPr lvl="1">
              <a:buFont typeface="Arial" charset="0"/>
              <a:buChar char="–"/>
              <a:defRPr/>
            </a:pPr>
            <a:r>
              <a:rPr lang="en-US" altLang="zh-CN" sz="2400" dirty="0"/>
              <a:t>Experts retired from universities</a:t>
            </a:r>
            <a:br>
              <a:rPr lang="en-US" altLang="zh-CN" sz="2400" dirty="0"/>
            </a:br>
            <a:r>
              <a:rPr lang="en-US" altLang="zh-CN" sz="2400" dirty="0"/>
              <a:t>and companies</a:t>
            </a:r>
          </a:p>
          <a:p>
            <a:pPr lvl="1">
              <a:buFont typeface="Arial" charset="0"/>
              <a:buChar char="–"/>
              <a:defRPr/>
            </a:pPr>
            <a:r>
              <a:rPr lang="en-US" altLang="zh-CN" sz="2400" dirty="0"/>
              <a:t>Industry associations</a:t>
            </a:r>
          </a:p>
          <a:p>
            <a:pPr lvl="1">
              <a:buFont typeface="Arial" charset="0"/>
              <a:buChar char="–"/>
              <a:defRPr/>
            </a:pPr>
            <a:r>
              <a:rPr lang="en-US" altLang="zh-CN" sz="2400" dirty="0"/>
              <a:t>Nonprofit organizations</a:t>
            </a:r>
          </a:p>
          <a:p>
            <a:pPr lvl="1">
              <a:buFont typeface="Arial" charset="0"/>
              <a:buChar char="–"/>
              <a:defRPr/>
            </a:pPr>
            <a:r>
              <a:rPr lang="en-US" altLang="zh-CN" sz="2400" dirty="0"/>
              <a:t>Business organizations</a:t>
            </a:r>
          </a:p>
          <a:p>
            <a:pPr lvl="1">
              <a:buFont typeface="Arial" charset="0"/>
              <a:buChar char="–"/>
              <a:defRPr/>
            </a:pPr>
            <a:r>
              <a:rPr lang="en-US" altLang="zh-CN" sz="2400" dirty="0"/>
              <a:t>Leverage mobile internet</a:t>
            </a:r>
          </a:p>
          <a:p>
            <a:pPr lvl="1">
              <a:buFont typeface="Arial" charset="0"/>
              <a:buChar char="–"/>
              <a:defRPr/>
            </a:pPr>
            <a:endParaRPr lang="zh-CN" altLang="en-US" sz="2400" dirty="0"/>
          </a:p>
        </p:txBody>
      </p:sp>
      <p:sp>
        <p:nvSpPr>
          <p:cNvPr id="5" name="右大括号 4">
            <a:extLst>
              <a:ext uri="{FF2B5EF4-FFF2-40B4-BE49-F238E27FC236}">
                <a16:creationId xmlns:a16="http://schemas.microsoft.com/office/drawing/2014/main" id="{B0B2816F-0107-43CF-BE6E-C643F927A64A}"/>
              </a:ext>
            </a:extLst>
          </p:cNvPr>
          <p:cNvSpPr/>
          <p:nvPr/>
        </p:nvSpPr>
        <p:spPr>
          <a:xfrm>
            <a:off x="5724128" y="3776959"/>
            <a:ext cx="719138" cy="1740273"/>
          </a:xfrm>
          <a:prstGeom prst="righ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p>
        </p:txBody>
      </p:sp>
      <p:sp>
        <p:nvSpPr>
          <p:cNvPr id="72709" name="TextBox 6">
            <a:extLst>
              <a:ext uri="{FF2B5EF4-FFF2-40B4-BE49-F238E27FC236}">
                <a16:creationId xmlns:a16="http://schemas.microsoft.com/office/drawing/2014/main" id="{0E9A6AB4-EADD-48B9-91C5-E6189B1F46E7}"/>
              </a:ext>
            </a:extLst>
          </p:cNvPr>
          <p:cNvSpPr txBox="1">
            <a:spLocks noChangeArrowheads="1"/>
          </p:cNvSpPr>
          <p:nvPr/>
        </p:nvSpPr>
        <p:spPr bwMode="auto">
          <a:xfrm rot="16200000">
            <a:off x="6807763" y="3315149"/>
            <a:ext cx="1046440" cy="263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2800" b="1" dirty="0"/>
              <a:t>Government support</a:t>
            </a:r>
            <a:endParaRPr lang="zh-CN" altLang="en-US" sz="2800" b="1"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标题 1">
            <a:extLst>
              <a:ext uri="{FF2B5EF4-FFF2-40B4-BE49-F238E27FC236}">
                <a16:creationId xmlns:a16="http://schemas.microsoft.com/office/drawing/2014/main" id="{46371F69-E376-43C2-99B0-6F7449675AEA}"/>
              </a:ext>
            </a:extLst>
          </p:cNvPr>
          <p:cNvSpPr>
            <a:spLocks noGrp="1"/>
          </p:cNvSpPr>
          <p:nvPr>
            <p:ph type="title"/>
          </p:nvPr>
        </p:nvSpPr>
        <p:spPr/>
        <p:txBody>
          <a:bodyPr/>
          <a:lstStyle/>
          <a:p>
            <a:endParaRPr lang="zh-CN" altLang="en-US"/>
          </a:p>
        </p:txBody>
      </p:sp>
      <p:sp>
        <p:nvSpPr>
          <p:cNvPr id="74755" name="内容占位符 2">
            <a:extLst>
              <a:ext uri="{FF2B5EF4-FFF2-40B4-BE49-F238E27FC236}">
                <a16:creationId xmlns:a16="http://schemas.microsoft.com/office/drawing/2014/main" id="{C1167302-DB40-4CC2-A46B-08D98CF78B6D}"/>
              </a:ext>
            </a:extLst>
          </p:cNvPr>
          <p:cNvSpPr>
            <a:spLocks noGrp="1"/>
          </p:cNvSpPr>
          <p:nvPr>
            <p:ph idx="1"/>
          </p:nvPr>
        </p:nvSpPr>
        <p:spPr/>
        <p:txBody>
          <a:bodyPr/>
          <a:lstStyle/>
          <a:p>
            <a:r>
              <a:rPr lang="en-US" altLang="zh-CN" dirty="0"/>
              <a:t>Limitations</a:t>
            </a:r>
          </a:p>
          <a:p>
            <a:pPr lvl="1"/>
            <a:r>
              <a:rPr lang="en-US" altLang="zh-CN" dirty="0"/>
              <a:t>Did not consider the influence of culture and mission on corporate development</a:t>
            </a:r>
          </a:p>
          <a:p>
            <a:pPr lvl="1"/>
            <a:r>
              <a:rPr lang="en-US" altLang="zh-CN" dirty="0"/>
              <a:t>Data analysis could go deeper</a:t>
            </a:r>
          </a:p>
          <a:p>
            <a:pPr lvl="1"/>
            <a:r>
              <a:rPr lang="en-US" altLang="zh-CN" dirty="0"/>
              <a:t>Certain dimensions of questionnaire design could be improved</a:t>
            </a:r>
          </a:p>
          <a:p>
            <a:pPr lvl="1"/>
            <a:endParaRPr lang="zh-CN" altLang="en-US"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标题 1">
            <a:extLst>
              <a:ext uri="{FF2B5EF4-FFF2-40B4-BE49-F238E27FC236}">
                <a16:creationId xmlns:a16="http://schemas.microsoft.com/office/drawing/2014/main" id="{F944D24B-7BFC-47CC-B4FB-AC5D3985E38A}"/>
              </a:ext>
            </a:extLst>
          </p:cNvPr>
          <p:cNvSpPr>
            <a:spLocks noGrp="1"/>
          </p:cNvSpPr>
          <p:nvPr>
            <p:ph type="title"/>
          </p:nvPr>
        </p:nvSpPr>
        <p:spPr>
          <a:xfrm>
            <a:off x="250825" y="0"/>
            <a:ext cx="6559550" cy="1141413"/>
          </a:xfrm>
        </p:spPr>
        <p:txBody>
          <a:bodyPr/>
          <a:lstStyle/>
          <a:p>
            <a:r>
              <a:rPr lang="en-US" altLang="zh-CN"/>
              <a:t>Acknowledgements</a:t>
            </a:r>
            <a:endParaRPr lang="zh-CN" altLang="en-US"/>
          </a:p>
        </p:txBody>
      </p:sp>
      <p:sp>
        <p:nvSpPr>
          <p:cNvPr id="75779" name="内容占位符 2">
            <a:extLst>
              <a:ext uri="{FF2B5EF4-FFF2-40B4-BE49-F238E27FC236}">
                <a16:creationId xmlns:a16="http://schemas.microsoft.com/office/drawing/2014/main" id="{11CD1FF1-E078-4899-8AE9-E0064499E330}"/>
              </a:ext>
            </a:extLst>
          </p:cNvPr>
          <p:cNvSpPr>
            <a:spLocks noGrp="1"/>
          </p:cNvSpPr>
          <p:nvPr>
            <p:ph idx="1"/>
          </p:nvPr>
        </p:nvSpPr>
        <p:spPr>
          <a:xfrm>
            <a:off x="417513" y="1484313"/>
            <a:ext cx="8331200" cy="4527550"/>
          </a:xfrm>
        </p:spPr>
        <p:txBody>
          <a:bodyPr/>
          <a:lstStyle/>
          <a:p>
            <a:pPr marL="0" indent="0">
              <a:buNone/>
            </a:pPr>
            <a:r>
              <a:rPr lang="en-US" altLang="zh-CN" dirty="0"/>
              <a:t>We would like to thank:</a:t>
            </a:r>
          </a:p>
          <a:p>
            <a:r>
              <a:rPr lang="en-US" altLang="zh-CN" dirty="0"/>
              <a:t>Visa China for funding and supporting the study</a:t>
            </a:r>
          </a:p>
          <a:p>
            <a:r>
              <a:rPr lang="en-US" altLang="zh-CN" dirty="0"/>
              <a:t>SME Development Association of Henan Province, CFPA Microfinance and Grassland Microfinance Association for their strong support</a:t>
            </a:r>
          </a:p>
          <a:p>
            <a:r>
              <a:rPr lang="en-US" altLang="zh-CN" dirty="0"/>
              <a:t>All experts for their cooperation</a:t>
            </a:r>
            <a:endParaRPr lang="zh-CN" altLang="en-US"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5" descr="D:\KJ工作\R 人大商学院\VI\2017新\B\人大PPT2017-04.jpg">
            <a:extLst>
              <a:ext uri="{FF2B5EF4-FFF2-40B4-BE49-F238E27FC236}">
                <a16:creationId xmlns:a16="http://schemas.microsoft.com/office/drawing/2014/main" id="{6D1E9DF8-F649-4ED3-8341-F61F607C3D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0"/>
            <a:ext cx="9396413"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Box 4">
            <a:extLst>
              <a:ext uri="{FF2B5EF4-FFF2-40B4-BE49-F238E27FC236}">
                <a16:creationId xmlns:a16="http://schemas.microsoft.com/office/drawing/2014/main" id="{CDA1FA0F-4E05-4949-9C4C-CEF100AEE4F3}"/>
              </a:ext>
            </a:extLst>
          </p:cNvPr>
          <p:cNvSpPr txBox="1">
            <a:spLocks noChangeArrowheads="1"/>
          </p:cNvSpPr>
          <p:nvPr/>
        </p:nvSpPr>
        <p:spPr bwMode="auto">
          <a:xfrm>
            <a:off x="1357313" y="5357813"/>
            <a:ext cx="6413500" cy="1431750"/>
          </a:xfrm>
          <a:prstGeom prst="rect">
            <a:avLst/>
          </a:prstGeom>
          <a:noFill/>
          <a:ln w="9525">
            <a:noFill/>
            <a:miter lim="800000"/>
            <a:headEnd/>
            <a:tailEnd/>
          </a:ln>
        </p:spPr>
        <p:txBody>
          <a:bodyPr lIns="80147" tIns="40074" rIns="80147" bIns="40074">
            <a:spAutoFit/>
          </a:bodyPr>
          <a:lstStyle/>
          <a:p>
            <a:pPr algn="ctr" defTabSz="914179" eaLnBrk="1" hangingPunct="1">
              <a:lnSpc>
                <a:spcPct val="150000"/>
              </a:lnSpc>
              <a:defRPr/>
            </a:pPr>
            <a:r>
              <a:rPr lang="en-US" altLang="zh-CN" sz="1200" dirty="0">
                <a:solidFill>
                  <a:schemeClr val="tx1">
                    <a:lumMod val="85000"/>
                    <a:lumOff val="15000"/>
                  </a:schemeClr>
                </a:solidFill>
                <a:ea typeface="黑体" pitchFamily="49" charset="-122"/>
                <a:cs typeface="Arial" panose="020B0604020202020204" pitchFamily="34" charset="0"/>
              </a:rPr>
              <a:t>Address: </a:t>
            </a:r>
            <a:r>
              <a:rPr lang="en-US" altLang="zh-CN" sz="1200" dirty="0" err="1">
                <a:solidFill>
                  <a:schemeClr val="tx1">
                    <a:lumMod val="85000"/>
                    <a:lumOff val="15000"/>
                  </a:schemeClr>
                </a:solidFill>
                <a:ea typeface="黑体" pitchFamily="49" charset="-122"/>
                <a:cs typeface="Arial" panose="020B0604020202020204" pitchFamily="34" charset="0"/>
              </a:rPr>
              <a:t>Mingde</a:t>
            </a:r>
            <a:r>
              <a:rPr lang="en-US" altLang="zh-CN" sz="1200" dirty="0">
                <a:solidFill>
                  <a:schemeClr val="tx1">
                    <a:lumMod val="85000"/>
                    <a:lumOff val="15000"/>
                  </a:schemeClr>
                </a:solidFill>
                <a:ea typeface="黑体" pitchFamily="49" charset="-122"/>
                <a:cs typeface="Arial" panose="020B0604020202020204" pitchFamily="34" charset="0"/>
              </a:rPr>
              <a:t> Business Building, Renmin University of China, </a:t>
            </a:r>
            <a:r>
              <a:rPr lang="en-US" altLang="zh-CN" sz="1200" dirty="0" err="1">
                <a:solidFill>
                  <a:schemeClr val="tx1">
                    <a:lumMod val="85000"/>
                    <a:lumOff val="15000"/>
                  </a:schemeClr>
                </a:solidFill>
                <a:ea typeface="黑体" pitchFamily="49" charset="-122"/>
                <a:cs typeface="Arial" panose="020B0604020202020204" pitchFamily="34" charset="0"/>
              </a:rPr>
              <a:t>Haidian</a:t>
            </a:r>
            <a:r>
              <a:rPr lang="en-US" altLang="zh-CN" sz="1200" dirty="0">
                <a:solidFill>
                  <a:schemeClr val="tx1">
                    <a:lumMod val="85000"/>
                    <a:lumOff val="15000"/>
                  </a:schemeClr>
                </a:solidFill>
                <a:ea typeface="黑体" pitchFamily="49" charset="-122"/>
                <a:cs typeface="Arial" panose="020B0604020202020204" pitchFamily="34" charset="0"/>
              </a:rPr>
              <a:t> District, Beijing</a:t>
            </a:r>
            <a:endParaRPr lang="zh-CN" altLang="en-US" sz="1200" dirty="0">
              <a:solidFill>
                <a:schemeClr val="tx1">
                  <a:lumMod val="85000"/>
                  <a:lumOff val="15000"/>
                </a:schemeClr>
              </a:solidFill>
              <a:ea typeface="黑体" pitchFamily="49" charset="-122"/>
              <a:cs typeface="Arial" panose="020B0604020202020204" pitchFamily="34" charset="0"/>
            </a:endParaRPr>
          </a:p>
          <a:p>
            <a:pPr algn="ctr" defTabSz="914179" eaLnBrk="1" hangingPunct="1">
              <a:lnSpc>
                <a:spcPct val="150000"/>
              </a:lnSpc>
              <a:defRPr/>
            </a:pPr>
            <a:r>
              <a:rPr lang="en-US" altLang="zh-CN" sz="1200" dirty="0">
                <a:solidFill>
                  <a:schemeClr val="tx1">
                    <a:lumMod val="85000"/>
                    <a:lumOff val="15000"/>
                  </a:schemeClr>
                </a:solidFill>
                <a:ea typeface="黑体" pitchFamily="49" charset="-122"/>
                <a:cs typeface="Arial" panose="020B0604020202020204" pitchFamily="34" charset="0"/>
              </a:rPr>
              <a:t>TEL:</a:t>
            </a:r>
            <a:br>
              <a:rPr lang="en-US" altLang="zh-CN" sz="1200" dirty="0">
                <a:solidFill>
                  <a:schemeClr val="tx1">
                    <a:lumMod val="85000"/>
                    <a:lumOff val="15000"/>
                  </a:schemeClr>
                </a:solidFill>
                <a:ea typeface="黑体" pitchFamily="49" charset="-122"/>
                <a:cs typeface="Arial" panose="020B0604020202020204" pitchFamily="34" charset="0"/>
              </a:rPr>
            </a:br>
            <a:r>
              <a:rPr lang="en-US" altLang="zh-CN" sz="1200" dirty="0">
                <a:solidFill>
                  <a:schemeClr val="tx1">
                    <a:lumMod val="85000"/>
                    <a:lumOff val="15000"/>
                  </a:schemeClr>
                </a:solidFill>
                <a:ea typeface="黑体" pitchFamily="49" charset="-122"/>
                <a:cs typeface="Arial" panose="020B0604020202020204" pitchFamily="34" charset="0"/>
              </a:rPr>
              <a:t>Email:  </a:t>
            </a:r>
          </a:p>
          <a:p>
            <a:pPr algn="ctr" defTabSz="914179" eaLnBrk="1" hangingPunct="1">
              <a:lnSpc>
                <a:spcPct val="150000"/>
              </a:lnSpc>
              <a:defRPr/>
            </a:pPr>
            <a:r>
              <a:rPr lang="en-US" altLang="zh-CN" sz="1200" dirty="0">
                <a:solidFill>
                  <a:schemeClr val="tx1">
                    <a:lumMod val="85000"/>
                    <a:lumOff val="15000"/>
                  </a:schemeClr>
                </a:solidFill>
                <a:ea typeface="黑体" pitchFamily="49" charset="-122"/>
                <a:cs typeface="Arial" panose="020B0604020202020204" pitchFamily="34" charset="0"/>
              </a:rPr>
              <a:t>Website: http://www.rmbs.ruc.edu.cn</a:t>
            </a:r>
          </a:p>
          <a:p>
            <a:pPr algn="ctr" defTabSz="914179" eaLnBrk="1" hangingPunct="1">
              <a:lnSpc>
                <a:spcPct val="150000"/>
              </a:lnSpc>
              <a:defRPr/>
            </a:pPr>
            <a:endParaRPr lang="zh-CN" altLang="en-US" sz="1200" dirty="0">
              <a:solidFill>
                <a:schemeClr val="tx1">
                  <a:lumMod val="85000"/>
                  <a:lumOff val="15000"/>
                </a:schemeClr>
              </a:solidFill>
              <a:ea typeface="黑体" pitchFamily="49" charset="-122"/>
              <a:cs typeface="Arial" panose="020B0604020202020204" pitchFamily="34" charset="0"/>
            </a:endParaRPr>
          </a:p>
        </p:txBody>
      </p:sp>
      <p:sp>
        <p:nvSpPr>
          <p:cNvPr id="5" name="标题 1">
            <a:extLst>
              <a:ext uri="{FF2B5EF4-FFF2-40B4-BE49-F238E27FC236}">
                <a16:creationId xmlns:a16="http://schemas.microsoft.com/office/drawing/2014/main" id="{0E929CA1-6038-46ED-AAA8-3ED7A039BAA4}"/>
              </a:ext>
            </a:extLst>
          </p:cNvPr>
          <p:cNvSpPr txBox="1">
            <a:spLocks/>
          </p:cNvSpPr>
          <p:nvPr/>
        </p:nvSpPr>
        <p:spPr bwMode="auto">
          <a:xfrm>
            <a:off x="577850" y="1700213"/>
            <a:ext cx="7772400" cy="1928812"/>
          </a:xfrm>
          <a:prstGeom prst="rect">
            <a:avLst/>
          </a:prstGeom>
          <a:noFill/>
          <a:ln w="9525">
            <a:noFill/>
            <a:miter lim="800000"/>
            <a:headEnd/>
            <a:tailEnd/>
          </a:ln>
        </p:spPr>
        <p:txBody>
          <a:bodyPr lIns="91424" tIns="45712" rIns="91424" bIns="45712" anchor="ctr"/>
          <a:lstStyle/>
          <a:p>
            <a:pPr algn="ctr" defTabSz="914239" eaLnBrk="1" fontAlgn="auto" hangingPunct="1">
              <a:spcAft>
                <a:spcPts val="0"/>
              </a:spcAft>
              <a:defRPr/>
            </a:pPr>
            <a:r>
              <a:rPr lang="en-US" altLang="zh-CN" sz="4500" dirty="0">
                <a:solidFill>
                  <a:schemeClr val="bg1"/>
                </a:solidFill>
                <a:latin typeface="微软雅黑" pitchFamily="34" charset="-122"/>
                <a:ea typeface="微软雅黑" pitchFamily="34" charset="-122"/>
                <a:cs typeface="+mj-cs"/>
              </a:rPr>
              <a:t>Thank</a:t>
            </a:r>
            <a:br>
              <a:rPr lang="en-US" altLang="zh-CN" sz="4500" dirty="0">
                <a:solidFill>
                  <a:schemeClr val="bg1"/>
                </a:solidFill>
                <a:latin typeface="微软雅黑" pitchFamily="34" charset="-122"/>
                <a:ea typeface="微软雅黑" pitchFamily="34" charset="-122"/>
                <a:cs typeface="+mj-cs"/>
              </a:rPr>
            </a:br>
            <a:r>
              <a:rPr lang="en-US" altLang="zh-CN" sz="4500" dirty="0">
                <a:solidFill>
                  <a:schemeClr val="bg1"/>
                </a:solidFill>
                <a:latin typeface="微软雅黑" pitchFamily="34" charset="-122"/>
                <a:ea typeface="微软雅黑" pitchFamily="34" charset="-122"/>
                <a:cs typeface="+mj-cs"/>
              </a:rPr>
              <a:t>You</a:t>
            </a:r>
            <a:endParaRPr lang="zh-CN" altLang="en-US" sz="4500" dirty="0">
              <a:solidFill>
                <a:schemeClr val="bg1"/>
              </a:solidFill>
              <a:latin typeface="微软雅黑" pitchFamily="34" charset="-122"/>
              <a:ea typeface="微软雅黑" pitchFamily="34" charset="-122"/>
              <a:cs typeface="+mj-cs"/>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9397</TotalTime>
  <Words>4835</Words>
  <Application>Microsoft Office PowerPoint</Application>
  <PresentationFormat>On-screen Show (4:3)</PresentationFormat>
  <Paragraphs>1291</Paragraphs>
  <Slides>60</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60</vt:i4>
      </vt:variant>
    </vt:vector>
  </HeadingPairs>
  <TitlesOfParts>
    <vt:vector size="66" baseType="lpstr">
      <vt:lpstr>黑体</vt:lpstr>
      <vt:lpstr>宋体</vt:lpstr>
      <vt:lpstr>微软雅黑</vt:lpstr>
      <vt:lpstr>Arial</vt:lpstr>
      <vt:lpstr>Calibri</vt:lpstr>
      <vt:lpstr>Office 主题</vt:lpstr>
      <vt:lpstr>Empowering Micro, Small and Medium-sized Enterprises Report on the Study of the Demands of MSMEs in China for Empowerment</vt:lpstr>
      <vt:lpstr>Agenda</vt:lpstr>
      <vt:lpstr>I. Introduction: Why should MSMEs be empowered?</vt:lpstr>
      <vt:lpstr>MSMEs are important</vt:lpstr>
      <vt:lpstr>PowerPoint Presentation</vt:lpstr>
      <vt:lpstr>PowerPoint Presentation</vt:lpstr>
      <vt:lpstr>2. MSMEs need external support</vt:lpstr>
      <vt:lpstr>PowerPoint Presentation</vt:lpstr>
      <vt:lpstr>PowerPoint Presentation</vt:lpstr>
      <vt:lpstr>PowerPoint Presentation</vt:lpstr>
      <vt:lpstr>International practices: the US Government</vt:lpstr>
      <vt:lpstr>International practices: Government of Japan</vt:lpstr>
      <vt:lpstr>International practices: Government of Germany</vt:lpstr>
      <vt:lpstr>3. How to empower MSMEs</vt:lpstr>
      <vt:lpstr>PowerPoint Presentation</vt:lpstr>
      <vt:lpstr>PowerPoint Presentation</vt:lpstr>
      <vt:lpstr>PowerPoint Presentation</vt:lpstr>
      <vt:lpstr>PowerPoint Presentation</vt:lpstr>
      <vt:lpstr>II. Profile of questionnaire respondents</vt:lpstr>
      <vt:lpstr>PowerPoint Presentation</vt:lpstr>
      <vt:lpstr>PowerPoint Presentation</vt:lpstr>
      <vt:lpstr>PowerPoint Presentation</vt:lpstr>
      <vt:lpstr>PowerPoint Presentation</vt:lpstr>
      <vt:lpstr>III. Evaluation of and empowerment in management capabilities</vt:lpstr>
      <vt:lpstr>PowerPoint Presentation</vt:lpstr>
      <vt:lpstr>PowerPoint Presentation</vt:lpstr>
      <vt:lpstr>PowerPoint Presentation</vt:lpstr>
      <vt:lpstr>Strategic management: stakeholder influence in corporate decision making</vt:lpstr>
      <vt:lpstr>Strategic management: decision making approach</vt:lpstr>
      <vt:lpstr>Strategic management: administrative soundness</vt:lpstr>
      <vt:lpstr>HR management: demand for talents</vt:lpstr>
      <vt:lpstr>HR management: employee development</vt:lpstr>
      <vt:lpstr>HR management: employee turnover</vt:lpstr>
      <vt:lpstr>Marketing management</vt:lpstr>
      <vt:lpstr>Financial management – alignment with standardized and professional practices</vt:lpstr>
      <vt:lpstr>PowerPoint Presentation</vt:lpstr>
      <vt:lpstr>PowerPoint Presentation</vt:lpstr>
      <vt:lpstr>Financial management: fundraising</vt:lpstr>
      <vt:lpstr>Financial management: fundraising</vt:lpstr>
      <vt:lpstr>Financial management: working capital</vt:lpstr>
      <vt:lpstr>Digital management: inventory</vt:lpstr>
      <vt:lpstr>Digital management: production/work process, process monitoring and client demand</vt:lpstr>
      <vt:lpstr>Digital management: use of electronic management system</vt:lpstr>
      <vt:lpstr>IV. Evaluation of and empowerment in innovation capabilities</vt:lpstr>
      <vt:lpstr>PowerPoint Presentation</vt:lpstr>
      <vt:lpstr>PowerPoint Presentation</vt:lpstr>
      <vt:lpstr>PowerPoint Presentation</vt:lpstr>
      <vt:lpstr>PowerPoint Presentation</vt:lpstr>
      <vt:lpstr>V. Demands for empowerment</vt:lpstr>
      <vt:lpstr>PowerPoint Presentation</vt:lpstr>
      <vt:lpstr>Preference for content of empowerment:  different categories</vt:lpstr>
      <vt:lpstr>Preference for methods of empowerment</vt:lpstr>
      <vt:lpstr>VI. Conclusion</vt:lpstr>
      <vt:lpstr>PowerPoint Presentation</vt:lpstr>
      <vt:lpstr>Overview of demands for management empowerment</vt:lpstr>
      <vt:lpstr>Summary of demands for innovation empowerment</vt:lpstr>
      <vt:lpstr>PowerPoint Presentation</vt:lpstr>
      <vt:lpstr>PowerPoint Presentation</vt:lpstr>
      <vt:lpstr>Acknowledgements</vt:lpstr>
      <vt:lpstr>PowerPoint Presentation</vt:lpstr>
    </vt:vector>
  </TitlesOfParts>
  <Company>番茄花园II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tina</dc:creator>
  <cp:lastModifiedBy>Yungoal</cp:lastModifiedBy>
  <cp:revision>321</cp:revision>
  <dcterms:created xsi:type="dcterms:W3CDTF">2011-11-15T08:48:30Z</dcterms:created>
  <dcterms:modified xsi:type="dcterms:W3CDTF">2019-11-17T15:29:47Z</dcterms:modified>
</cp:coreProperties>
</file>